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88" r:id="rId2"/>
  </p:sldMasterIdLst>
  <p:notesMasterIdLst>
    <p:notesMasterId r:id="rId29"/>
  </p:notesMasterIdLst>
  <p:handoutMasterIdLst>
    <p:handoutMasterId r:id="rId30"/>
  </p:handoutMasterIdLst>
  <p:sldIdLst>
    <p:sldId id="430" r:id="rId3"/>
    <p:sldId id="322" r:id="rId4"/>
    <p:sldId id="324" r:id="rId5"/>
    <p:sldId id="362" r:id="rId6"/>
    <p:sldId id="361" r:id="rId7"/>
    <p:sldId id="325" r:id="rId8"/>
    <p:sldId id="418" r:id="rId9"/>
    <p:sldId id="419" r:id="rId10"/>
    <p:sldId id="420" r:id="rId11"/>
    <p:sldId id="397" r:id="rId12"/>
    <p:sldId id="421" r:id="rId13"/>
    <p:sldId id="398" r:id="rId14"/>
    <p:sldId id="399" r:id="rId15"/>
    <p:sldId id="422" r:id="rId16"/>
    <p:sldId id="423" r:id="rId17"/>
    <p:sldId id="424" r:id="rId18"/>
    <p:sldId id="425" r:id="rId19"/>
    <p:sldId id="407" r:id="rId20"/>
    <p:sldId id="426" r:id="rId21"/>
    <p:sldId id="427" r:id="rId22"/>
    <p:sldId id="429" r:id="rId23"/>
    <p:sldId id="409" r:id="rId24"/>
    <p:sldId id="428" r:id="rId25"/>
    <p:sldId id="410" r:id="rId26"/>
    <p:sldId id="351" r:id="rId27"/>
    <p:sldId id="431"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5.xml"/><Relationship Id="rId3" Type="http://schemas.openxmlformats.org/officeDocument/2006/relationships/slide" Target="slides/slide12.xml"/><Relationship Id="rId7" Type="http://schemas.openxmlformats.org/officeDocument/2006/relationships/slide" Target="slides/slide24.xml"/><Relationship Id="rId2" Type="http://schemas.openxmlformats.org/officeDocument/2006/relationships/slide" Target="slides/slide10.xml"/><Relationship Id="rId1" Type="http://schemas.openxmlformats.org/officeDocument/2006/relationships/slide" Target="slides/slide6.xml"/><Relationship Id="rId6" Type="http://schemas.openxmlformats.org/officeDocument/2006/relationships/slide" Target="slides/slide22.xml"/><Relationship Id="rId5" Type="http://schemas.openxmlformats.org/officeDocument/2006/relationships/slide" Target="slides/slide18.xml"/><Relationship Id="rId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11/18/2022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607318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75492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11/18/2022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11/18/2022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11/18/2022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11/18/2022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11/18/2022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4213AF-26F6-41FA-8D85-E2C5388D6E58}" type="datetimeFigureOut">
              <a:rPr lang="en-US" smtClean="0"/>
              <a:t>11/18/2022</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p:fade thruBlk="1"/>
  </p:transition>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p:fade thruBlk="1"/>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4213AF-26F6-41FA-8D85-E2C5388D6E58}" type="datetimeFigureOut">
              <a:rPr lang="en-US" smtClean="0"/>
              <a:t>11/18/2022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p:fade thruBlk="1"/>
  </p:transition>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p:fade thruBlk="1"/>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p:fade thruBlk="1"/>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11/18/2022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thruBlk="1"/>
  </p:transition>
  <p:timing>
    <p:tnLst>
      <p:par>
        <p:cTn id="1" dur="indefinite" restart="never" nodeType="tmRoot"/>
      </p:par>
    </p:tnLst>
  </p:timing>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44213AF-26F6-41FA-8D85-E2C5388D6E58}" type="datetimeFigureOut">
              <a:rPr lang="en-US" smtClean="0"/>
              <a:t>11/18/2022</a:t>
            </a:fld>
            <a:endParaRPr lang="en-US">
              <a:solidFill>
                <a:schemeClr val="tx1"/>
              </a:solidFill>
            </a:endParaRPr>
          </a:p>
        </p:txBody>
      </p:sp>
      <p:sp>
        <p:nvSpPr>
          <p:cNvPr id="9" name="Slide Number Placeholder 8"/>
          <p:cNvSpPr>
            <a:spLocks noGrp="1"/>
          </p:cNvSpPr>
          <p:nvPr>
            <p:ph type="sldNum" sz="quarter" idx="11"/>
          </p:nvPr>
        </p:nvSpPr>
        <p:spPr/>
        <p:txBody>
          <a:bodyPr/>
          <a:lstStyle/>
          <a:p>
            <a:fld id="{D5BBC35B-A44B-4119-B8DA-DE9E3DFADA20}" type="slidenum">
              <a:rPr kumimoji="0" lang="en-US" smtClean="0"/>
              <a:t>‹#›</a:t>
            </a:fld>
            <a:endParaRPr kumimoji="0" lang="en-US">
              <a:solidFill>
                <a:schemeClr val="tx1"/>
              </a:solidFill>
            </a:endParaRPr>
          </a:p>
        </p:txBody>
      </p:sp>
      <p:sp>
        <p:nvSpPr>
          <p:cNvPr id="10" name="Footer Placeholder 9"/>
          <p:cNvSpPr>
            <a:spLocks noGrp="1"/>
          </p:cNvSpPr>
          <p:nvPr>
            <p:ph type="ftr" sz="quarter" idx="12"/>
          </p:nvPr>
        </p:nvSpPr>
        <p:spPr/>
        <p:txBody>
          <a:bodyPr/>
          <a:lstStyle/>
          <a:p>
            <a:endParaRPr kumimoji="0" lang="en-US">
              <a:solidFill>
                <a:schemeClr val="tx1"/>
              </a:solidFill>
            </a:endParaRPr>
          </a:p>
        </p:txBody>
      </p:sp>
    </p:spTree>
  </p:cSld>
  <p:clrMapOvr>
    <a:masterClrMapping/>
  </p:clrMapOvr>
  <p:transition>
    <p:fade thruBlk="1"/>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p:fade thruBlk="1"/>
  </p:transition>
  <p:timing>
    <p:tnLst>
      <p:par>
        <p:cTn id="1" dur="indefinite" restart="never" nodeType="tmRoot"/>
      </p:par>
    </p:tnLst>
  </p:timing>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11/18/2022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p:fade thruBlk="1"/>
  </p:transition>
  <p:timing>
    <p:tnLst>
      <p:par>
        <p:cTn id="1" dur="indefinite" restart="never" nodeType="tmRoot"/>
      </p:par>
    </p:tnLst>
  </p:timing>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11/19/2022</a:t>
            </a:fld>
            <a:endParaRPr lang="en-US" dirty="0"/>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 id="2147483805" r:id="rId17"/>
  </p:sldLayoutIdLst>
  <p:transition>
    <p:fade thruBlk="1"/>
  </p:transition>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4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8.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 Id="rId4" Type="http://schemas.openxmlformats.org/officeDocument/2006/relationships/image" Target="../media/image1.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488327"/>
            <a:ext cx="9061060" cy="769441"/>
          </a:xfrm>
          <a:prstGeom prst="rect">
            <a:avLst/>
          </a:prstGeom>
          <a:noFill/>
          <a:ln w="9525">
            <a:noFill/>
            <a:miter lim="800000"/>
            <a:headEnd/>
            <a:tailEnd/>
          </a:ln>
        </p:spPr>
        <p:txBody>
          <a:bodyPr wrap="square">
            <a:spAutoFit/>
          </a:bodyPr>
          <a:lstStyle/>
          <a:p>
            <a:pPr eaLnBrk="0" hangingPunct="0">
              <a:spcBef>
                <a:spcPct val="50000"/>
              </a:spcBef>
            </a:pPr>
            <a:r>
              <a:rPr lang="en-US" sz="2200" b="1" dirty="0" smtClean="0">
                <a:solidFill>
                  <a:schemeClr val="accent4">
                    <a:lumMod val="25000"/>
                  </a:schemeClr>
                </a:solidFill>
                <a:latin typeface="+mn-lt"/>
                <a:cs typeface="Times New Roman" pitchFamily="18" charset="0"/>
              </a:rPr>
              <a:t>                       Submitted </a:t>
            </a:r>
            <a:r>
              <a:rPr lang="en-US" sz="2200" b="1" dirty="0">
                <a:solidFill>
                  <a:schemeClr val="accent4">
                    <a:lumMod val="25000"/>
                  </a:schemeClr>
                </a:solidFill>
                <a:latin typeface="+mn-lt"/>
                <a:cs typeface="Times New Roman" pitchFamily="18" charset="0"/>
              </a:rPr>
              <a:t>To:	 </a:t>
            </a:r>
            <a:r>
              <a:rPr lang="en-US" sz="2200" b="1" dirty="0" smtClean="0">
                <a:solidFill>
                  <a:schemeClr val="accent4">
                    <a:lumMod val="25000"/>
                  </a:schemeClr>
                </a:solidFill>
                <a:latin typeface="+mn-lt"/>
                <a:cs typeface="Times New Roman" pitchFamily="18" charset="0"/>
              </a:rPr>
              <a:t>             </a:t>
            </a:r>
            <a:r>
              <a:rPr lang="en-US" sz="2200" b="1" dirty="0">
                <a:solidFill>
                  <a:schemeClr val="accent4">
                    <a:lumMod val="25000"/>
                  </a:schemeClr>
                </a:solidFill>
                <a:latin typeface="+mn-lt"/>
                <a:cs typeface="Times New Roman" pitchFamily="18" charset="0"/>
              </a:rPr>
              <a:t> </a:t>
            </a:r>
            <a:r>
              <a:rPr lang="en-US" sz="2200" b="1" dirty="0" smtClean="0">
                <a:solidFill>
                  <a:schemeClr val="accent4">
                    <a:lumMod val="25000"/>
                  </a:schemeClr>
                </a:solidFill>
                <a:latin typeface="+mn-lt"/>
                <a:cs typeface="Times New Roman" pitchFamily="18" charset="0"/>
              </a:rPr>
              <a:t>                         </a:t>
            </a:r>
            <a:r>
              <a:rPr lang="en-US" sz="2200" b="1" dirty="0" smtClean="0">
                <a:solidFill>
                  <a:schemeClr val="accent4">
                    <a:lumMod val="25000"/>
                  </a:schemeClr>
                </a:solidFill>
                <a:latin typeface="+mn-lt"/>
                <a:cs typeface="Times New Roman" pitchFamily="18" charset="0"/>
              </a:rPr>
              <a:t>Submitted </a:t>
            </a:r>
            <a:r>
              <a:rPr lang="en-US" sz="2200" b="1" dirty="0">
                <a:solidFill>
                  <a:schemeClr val="accent4">
                    <a:lumMod val="25000"/>
                  </a:schemeClr>
                </a:solidFill>
                <a:latin typeface="+mn-lt"/>
                <a:cs typeface="Times New Roman" pitchFamily="18" charset="0"/>
              </a:rPr>
              <a:t>By:</a:t>
            </a:r>
          </a:p>
          <a:p>
            <a:pPr eaLnBrk="0" hangingPunct="0"/>
            <a:r>
              <a:rPr lang="en-US" sz="2200" b="1" dirty="0" smtClean="0">
                <a:solidFill>
                  <a:schemeClr val="accent4">
                    <a:lumMod val="25000"/>
                  </a:schemeClr>
                </a:solidFill>
                <a:latin typeface="+mn-lt"/>
                <a:cs typeface="Times New Roman" pitchFamily="18" charset="0"/>
              </a:rPr>
              <a:t>                       Studymafia.org                                               </a:t>
            </a:r>
            <a:r>
              <a:rPr lang="en-US" sz="2200" b="1" dirty="0" smtClean="0">
                <a:solidFill>
                  <a:schemeClr val="accent4">
                    <a:lumMod val="25000"/>
                  </a:schemeClr>
                </a:solidFill>
                <a:latin typeface="+mn-lt"/>
                <a:cs typeface="Times New Roman" pitchFamily="18" charset="0"/>
              </a:rPr>
              <a:t>Studymafia.org                </a:t>
            </a:r>
            <a:endParaRPr lang="en-US" sz="2200" b="1" dirty="0">
              <a:solidFill>
                <a:schemeClr val="accent4">
                  <a:lumMod val="25000"/>
                </a:schemeClr>
              </a:solidFill>
              <a:latin typeface="+mn-lt"/>
              <a:cs typeface="Times New Roman" pitchFamily="18" charset="0"/>
            </a:endParaRPr>
          </a:p>
        </p:txBody>
      </p:sp>
      <p:sp>
        <p:nvSpPr>
          <p:cNvPr id="8" name="Rectangle 7"/>
          <p:cNvSpPr/>
          <p:nvPr/>
        </p:nvSpPr>
        <p:spPr>
          <a:xfrm>
            <a:off x="2604666" y="2369404"/>
            <a:ext cx="4288225" cy="923330"/>
          </a:xfrm>
          <a:prstGeom prst="rect">
            <a:avLst/>
          </a:prstGeom>
          <a:noFill/>
        </p:spPr>
        <p:txBody>
          <a:bodyPr wrap="none">
            <a:spAutoFit/>
          </a:bodyPr>
          <a:lstStyle/>
          <a:p>
            <a:pPr algn="ctr" fontAlgn="auto">
              <a:spcBef>
                <a:spcPts val="0"/>
              </a:spcBef>
              <a:spcAft>
                <a:spcPts val="0"/>
              </a:spcAft>
              <a:defRPr/>
            </a:pPr>
            <a:r>
              <a:rPr lang="en-US" altLang="en-US" sz="5400" b="1" dirty="0" smtClean="0">
                <a:solidFill>
                  <a:srgbClr val="FF0000"/>
                </a:solidFill>
                <a:latin typeface="Times New Roman" pitchFamily="18" charset="0"/>
                <a:cs typeface="Times New Roman" pitchFamily="18" charset="0"/>
              </a:rPr>
              <a:t>Trigonometry</a:t>
            </a:r>
            <a:endParaRPr lang="en-US" sz="54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93667113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Angles</a:t>
            </a:r>
          </a:p>
        </p:txBody>
      </p:sp>
      <p:sp>
        <p:nvSpPr>
          <p:cNvPr id="2" name="TextBox 1"/>
          <p:cNvSpPr txBox="1"/>
          <p:nvPr/>
        </p:nvSpPr>
        <p:spPr>
          <a:xfrm>
            <a:off x="609600" y="1447800"/>
            <a:ext cx="8077200" cy="4831080"/>
          </a:xfrm>
          <a:prstGeom prst="rect">
            <a:avLst/>
          </a:prstGeom>
          <a:noFill/>
        </p:spPr>
        <p:txBody>
          <a:bodyPr wrap="square">
            <a:spAutoFit/>
          </a:bodyPr>
          <a:lstStyle/>
          <a:p>
            <a:pPr marL="514350" indent="-514350">
              <a:buFont typeface="Arial" panose="020B0604020202020204" pitchFamily="34" charset="0"/>
              <a:buChar char="•"/>
            </a:pPr>
            <a:r>
              <a:rPr lang="en-US" sz="2800" dirty="0" smtClean="0">
                <a:solidFill>
                  <a:schemeClr val="accent4">
                    <a:lumMod val="25000"/>
                  </a:schemeClr>
                </a:solidFill>
              </a:rPr>
              <a:t>The trigonometry angles which are commonly used in trigonometry problems are  0°, 30°, 45°, 60° and 90°. </a:t>
            </a:r>
          </a:p>
          <a:p>
            <a:pPr marL="514350" indent="-514350">
              <a:buFont typeface="Arial" panose="020B0604020202020204" pitchFamily="34" charset="0"/>
              <a:buChar char="•"/>
            </a:pPr>
            <a:r>
              <a:rPr lang="en-US" sz="2800" dirty="0" smtClean="0">
                <a:solidFill>
                  <a:schemeClr val="accent4">
                    <a:lumMod val="25000"/>
                  </a:schemeClr>
                </a:solidFill>
              </a:rPr>
              <a:t>The trigonometric ratios such as sine, cosine and tangent of these angles are easy to memorize. </a:t>
            </a:r>
          </a:p>
          <a:p>
            <a:pPr marL="514350" indent="-514350">
              <a:buFont typeface="Arial" panose="020B0604020202020204" pitchFamily="34" charset="0"/>
              <a:buChar char="•"/>
            </a:pPr>
            <a:r>
              <a:rPr lang="en-US" sz="2800" dirty="0" smtClean="0">
                <a:solidFill>
                  <a:schemeClr val="accent4">
                    <a:lumMod val="25000"/>
                  </a:schemeClr>
                </a:solidFill>
              </a:rPr>
              <a:t>To find these angles we have to draw a right-angled triangle, in which one of the acute angles will be the corresponding trigonometry angle. These angles will be defined with respect to the ratio associated with it.</a:t>
            </a:r>
          </a:p>
          <a:p>
            <a:pPr marL="514350" indent="-514350">
              <a:buFont typeface="Arial" panose="020B0604020202020204" pitchFamily="34" charset="0"/>
              <a:buChar char="•"/>
            </a:pPr>
            <a:endParaRPr lang="en-US" sz="2800" dirty="0" smtClean="0">
              <a:solidFill>
                <a:schemeClr val="accent4">
                  <a:lumMod val="25000"/>
                </a:schemeClr>
              </a:solidFill>
            </a:endParaRP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Angles</a:t>
            </a:r>
          </a:p>
        </p:txBody>
      </p:sp>
      <p:sp>
        <p:nvSpPr>
          <p:cNvPr id="2" name="TextBox 1"/>
          <p:cNvSpPr txBox="1"/>
          <p:nvPr/>
        </p:nvSpPr>
        <p:spPr>
          <a:xfrm>
            <a:off x="609600" y="1447800"/>
            <a:ext cx="8077200" cy="3538220"/>
          </a:xfrm>
          <a:prstGeom prst="rect">
            <a:avLst/>
          </a:prstGeom>
          <a:noFill/>
        </p:spPr>
        <p:txBody>
          <a:bodyPr wrap="square">
            <a:spAutoFit/>
          </a:bodyPr>
          <a:lstStyle/>
          <a:p>
            <a:pPr marL="0" indent="0">
              <a:buFont typeface="Arial" panose="020B0604020202020204" pitchFamily="34" charset="0"/>
              <a:buNone/>
            </a:pPr>
            <a:r>
              <a:rPr lang="en-US" sz="3200" b="1" dirty="0" smtClean="0">
                <a:solidFill>
                  <a:schemeClr val="accent4">
                    <a:lumMod val="25000"/>
                  </a:schemeClr>
                </a:solidFill>
              </a:rPr>
              <a:t>For example, in a right-angled triangle</a:t>
            </a:r>
            <a:r>
              <a:rPr lang="en-US" sz="3200" dirty="0" smtClean="0">
                <a:solidFill>
                  <a:schemeClr val="accent4">
                    <a:lumMod val="25000"/>
                  </a:schemeClr>
                </a:solidFill>
              </a:rPr>
              <a:t>,</a:t>
            </a:r>
          </a:p>
          <a:p>
            <a:pPr marL="514350" indent="-514350">
              <a:buFont typeface="Arial" panose="020B0604020202020204" pitchFamily="34" charset="0"/>
              <a:buChar char="•"/>
            </a:pPr>
            <a:endParaRPr lang="en-US" sz="3200" dirty="0" smtClean="0">
              <a:solidFill>
                <a:schemeClr val="accent4">
                  <a:lumMod val="25000"/>
                </a:schemeClr>
              </a:solidFill>
            </a:endParaRPr>
          </a:p>
          <a:p>
            <a:pPr marL="514350" indent="-514350">
              <a:buFont typeface="Arial" panose="020B0604020202020204" pitchFamily="34" charset="0"/>
              <a:buChar char="•"/>
            </a:pPr>
            <a:r>
              <a:rPr lang="en-US" sz="3200" dirty="0" smtClean="0">
                <a:solidFill>
                  <a:schemeClr val="accent4">
                    <a:lumMod val="25000"/>
                  </a:schemeClr>
                </a:solidFill>
              </a:rPr>
              <a:t>Sin θ = Perpendicular/Hypotenuse</a:t>
            </a:r>
          </a:p>
          <a:p>
            <a:pPr marL="514350" indent="-514350">
              <a:buFont typeface="Arial" panose="020B0604020202020204" pitchFamily="34" charset="0"/>
              <a:buChar char="•"/>
            </a:pPr>
            <a:r>
              <a:rPr lang="en-US" sz="3200" dirty="0" smtClean="0">
                <a:solidFill>
                  <a:schemeClr val="accent4">
                    <a:lumMod val="25000"/>
                  </a:schemeClr>
                </a:solidFill>
              </a:rPr>
              <a:t>or θ = sin-1 (P/H)</a:t>
            </a:r>
          </a:p>
          <a:p>
            <a:pPr marL="514350" indent="-514350">
              <a:buFont typeface="Arial" panose="020B0604020202020204" pitchFamily="34" charset="0"/>
              <a:buChar char="•"/>
            </a:pPr>
            <a:r>
              <a:rPr lang="en-US" sz="3200" dirty="0" smtClean="0">
                <a:solidFill>
                  <a:schemeClr val="accent4">
                    <a:lumMod val="25000"/>
                  </a:schemeClr>
                </a:solidFill>
              </a:rPr>
              <a:t>Similarly,</a:t>
            </a:r>
          </a:p>
          <a:p>
            <a:pPr marL="514350" indent="-514350">
              <a:buFont typeface="Arial" panose="020B0604020202020204" pitchFamily="34" charset="0"/>
              <a:buChar char="•"/>
            </a:pPr>
            <a:r>
              <a:rPr lang="en-US" sz="3200" dirty="0" smtClean="0">
                <a:solidFill>
                  <a:schemeClr val="accent4">
                    <a:lumMod val="25000"/>
                  </a:schemeClr>
                </a:solidFill>
              </a:rPr>
              <a:t>θ = cos-1 (Base/Hypotenuse)</a:t>
            </a:r>
          </a:p>
          <a:p>
            <a:pPr marL="514350" indent="-514350">
              <a:buFont typeface="Arial" panose="020B0604020202020204" pitchFamily="34" charset="0"/>
              <a:buChar char="•"/>
            </a:pPr>
            <a:r>
              <a:rPr lang="en-US" sz="3200" dirty="0" smtClean="0">
                <a:solidFill>
                  <a:schemeClr val="accent4">
                    <a:lumMod val="25000"/>
                  </a:schemeClr>
                </a:solidFill>
              </a:rPr>
              <a:t>θ = tan-1 (Perpendicular/Base)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Table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Content Placeholder 2" descr="3"/>
          <p:cNvPicPr>
            <a:picLocks noGrp="1" noChangeAspect="1"/>
          </p:cNvPicPr>
          <p:nvPr>
            <p:ph idx="1"/>
          </p:nvPr>
        </p:nvPicPr>
        <p:blipFill>
          <a:blip r:embed="rId3"/>
          <a:stretch>
            <a:fillRect/>
          </a:stretch>
        </p:blipFill>
        <p:spPr>
          <a:xfrm>
            <a:off x="709930" y="1752600"/>
            <a:ext cx="8053070" cy="3948430"/>
          </a:xfrm>
          <a:prstGeom prst="rect">
            <a:avLst/>
          </a:prstGeom>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Formulas</a:t>
            </a:r>
          </a:p>
        </p:txBody>
      </p:sp>
      <p:sp>
        <p:nvSpPr>
          <p:cNvPr id="2" name="TextBox 1"/>
          <p:cNvSpPr txBox="1"/>
          <p:nvPr/>
        </p:nvSpPr>
        <p:spPr>
          <a:xfrm>
            <a:off x="533400" y="1524000"/>
            <a:ext cx="7391400" cy="4030980"/>
          </a:xfrm>
          <a:prstGeom prst="rect">
            <a:avLst/>
          </a:prstGeom>
          <a:noFill/>
        </p:spPr>
        <p:txBody>
          <a:bodyPr wrap="square">
            <a:spAutoFit/>
          </a:bodyPr>
          <a:lstStyle/>
          <a:p>
            <a:pPr marL="0" indent="0">
              <a:buFont typeface="Arial" panose="020B0604020202020204" pitchFamily="34" charset="0"/>
              <a:buNone/>
            </a:pPr>
            <a:r>
              <a:rPr lang="en-US" sz="3200" b="1" dirty="0" smtClean="0"/>
              <a:t>Pythagorean Identities</a:t>
            </a:r>
          </a:p>
          <a:p>
            <a:pPr marL="514350" indent="-514350">
              <a:buFont typeface="Arial" panose="020B0604020202020204" pitchFamily="34" charset="0"/>
              <a:buChar char="•"/>
            </a:pPr>
            <a:r>
              <a:rPr lang="en-US" sz="3200" dirty="0" smtClean="0"/>
              <a:t>sin²θ + cos²θ = 1</a:t>
            </a:r>
          </a:p>
          <a:p>
            <a:pPr marL="514350" indent="-514350">
              <a:buFont typeface="Arial" panose="020B0604020202020204" pitchFamily="34" charset="0"/>
              <a:buChar char="•"/>
            </a:pPr>
            <a:r>
              <a:rPr lang="en-US" sz="3200" dirty="0" smtClean="0"/>
              <a:t>tan2θ + 1 = sec2θ</a:t>
            </a:r>
          </a:p>
          <a:p>
            <a:pPr marL="514350" indent="-514350">
              <a:buFont typeface="Arial" panose="020B0604020202020204" pitchFamily="34" charset="0"/>
              <a:buChar char="•"/>
            </a:pPr>
            <a:r>
              <a:rPr lang="en-US" sz="3200" dirty="0" smtClean="0"/>
              <a:t>cot2θ + 1 = cosec2θ</a:t>
            </a:r>
          </a:p>
          <a:p>
            <a:pPr marL="514350" indent="-514350">
              <a:buFont typeface="Arial" panose="020B0604020202020204" pitchFamily="34" charset="0"/>
              <a:buChar char="•"/>
            </a:pPr>
            <a:r>
              <a:rPr lang="en-US" sz="3200" dirty="0" smtClean="0"/>
              <a:t>sin 2θ = 2 sin θ cos θ</a:t>
            </a:r>
          </a:p>
          <a:p>
            <a:pPr marL="514350" indent="-514350">
              <a:buFont typeface="Arial" panose="020B0604020202020204" pitchFamily="34" charset="0"/>
              <a:buChar char="•"/>
            </a:pPr>
            <a:r>
              <a:rPr lang="en-US" sz="3200" dirty="0" smtClean="0"/>
              <a:t>cos 2θ = cos²θ – sin²θ</a:t>
            </a:r>
          </a:p>
          <a:p>
            <a:pPr marL="514350" indent="-514350">
              <a:buFont typeface="Arial" panose="020B0604020202020204" pitchFamily="34" charset="0"/>
              <a:buChar char="•"/>
            </a:pPr>
            <a:r>
              <a:rPr lang="en-US" sz="3200" dirty="0" smtClean="0"/>
              <a:t>tan 2θ = 2 tan θ / (1 – tan²θ)</a:t>
            </a:r>
          </a:p>
          <a:p>
            <a:pPr marL="514350" indent="-514350">
              <a:buFont typeface="Arial" panose="020B0604020202020204" pitchFamily="34" charset="0"/>
              <a:buChar char="•"/>
            </a:pPr>
            <a:r>
              <a:rPr lang="en-US" sz="3200" dirty="0" smtClean="0"/>
              <a:t>cot 2θ = (cot²θ – 1) / 2 cot θ</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Formulas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Content Placeholder 2" descr="4"/>
          <p:cNvPicPr>
            <a:picLocks noGrp="1" noChangeAspect="1"/>
          </p:cNvPicPr>
          <p:nvPr>
            <p:ph idx="1"/>
          </p:nvPr>
        </p:nvPicPr>
        <p:blipFill>
          <a:blip r:embed="rId3"/>
          <a:stretch>
            <a:fillRect/>
          </a:stretch>
        </p:blipFill>
        <p:spPr>
          <a:xfrm>
            <a:off x="914400" y="1676400"/>
            <a:ext cx="6793865" cy="4025900"/>
          </a:xfrm>
          <a:prstGeom prst="rect">
            <a:avLst/>
          </a:prstGeom>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Formulas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 name="Content Placeholder 1"/>
          <p:cNvSpPr>
            <a:spLocks noGrp="1"/>
          </p:cNvSpPr>
          <p:nvPr>
            <p:ph idx="1"/>
          </p:nvPr>
        </p:nvSpPr>
        <p:spPr>
          <a:xfrm>
            <a:off x="457200" y="1644015"/>
            <a:ext cx="8229600" cy="4363720"/>
          </a:xfrm>
        </p:spPr>
        <p:txBody>
          <a:bodyPr>
            <a:normAutofit/>
          </a:bodyPr>
          <a:lstStyle/>
          <a:p>
            <a:r>
              <a:rPr lang="en-US" sz="2800">
                <a:latin typeface="Calibri" panose="020F0502020204030204" pitchFamily="34" charset="0"/>
                <a:cs typeface="Calibri" panose="020F0502020204030204" pitchFamily="34" charset="0"/>
              </a:rPr>
              <a:t>If A, B and C are angles and a, b and c are the sides of a triangle, then,</a:t>
            </a:r>
          </a:p>
          <a:p>
            <a:pPr marL="109855" indent="0">
              <a:buNone/>
            </a:pPr>
            <a:r>
              <a:rPr lang="en-US" sz="2800" b="1">
                <a:latin typeface="Calibri" panose="020F0502020204030204" pitchFamily="34" charset="0"/>
                <a:cs typeface="Calibri" panose="020F0502020204030204" pitchFamily="34" charset="0"/>
              </a:rPr>
              <a:t>Sine Laws</a:t>
            </a:r>
            <a:endParaRPr lang="en-US" sz="2800">
              <a:latin typeface="Calibri" panose="020F0502020204030204" pitchFamily="34" charset="0"/>
              <a:cs typeface="Calibri" panose="020F0502020204030204" pitchFamily="34" charset="0"/>
            </a:endParaRPr>
          </a:p>
          <a:p>
            <a:r>
              <a:rPr lang="en-US" sz="2800">
                <a:latin typeface="Calibri" panose="020F0502020204030204" pitchFamily="34" charset="0"/>
                <a:cs typeface="Calibri" panose="020F0502020204030204" pitchFamily="34" charset="0"/>
              </a:rPr>
              <a:t>a/sinA = b/sinB = c/sinC</a:t>
            </a:r>
          </a:p>
          <a:p>
            <a:pPr marL="109855" indent="0">
              <a:buNone/>
            </a:pPr>
            <a:r>
              <a:rPr lang="en-US" sz="2800" b="1">
                <a:latin typeface="Calibri" panose="020F0502020204030204" pitchFamily="34" charset="0"/>
                <a:cs typeface="Calibri" panose="020F0502020204030204" pitchFamily="34" charset="0"/>
              </a:rPr>
              <a:t>Cosine Laws</a:t>
            </a:r>
            <a:endParaRPr lang="en-US" sz="2800">
              <a:latin typeface="Calibri" panose="020F0502020204030204" pitchFamily="34" charset="0"/>
              <a:cs typeface="Calibri" panose="020F0502020204030204" pitchFamily="34" charset="0"/>
            </a:endParaRPr>
          </a:p>
          <a:p>
            <a:r>
              <a:rPr lang="en-US" sz="2800">
                <a:latin typeface="Calibri" panose="020F0502020204030204" pitchFamily="34" charset="0"/>
                <a:cs typeface="Calibri" panose="020F0502020204030204" pitchFamily="34" charset="0"/>
              </a:rPr>
              <a:t>c2 = a2 + b2 – 2ab cos C</a:t>
            </a:r>
          </a:p>
          <a:p>
            <a:r>
              <a:rPr lang="en-US" sz="2800">
                <a:latin typeface="Calibri" panose="020F0502020204030204" pitchFamily="34" charset="0"/>
                <a:cs typeface="Calibri" panose="020F0502020204030204" pitchFamily="34" charset="0"/>
              </a:rPr>
              <a:t>a2 = b2 + c2 – 2bc cos A</a:t>
            </a:r>
          </a:p>
          <a:p>
            <a:r>
              <a:rPr lang="en-US" sz="2800">
                <a:latin typeface="Calibri" panose="020F0502020204030204" pitchFamily="34" charset="0"/>
                <a:cs typeface="Calibri" panose="020F0502020204030204" pitchFamily="34" charset="0"/>
              </a:rPr>
              <a:t>b2 = a2 + c2 – 2ac cos B</a:t>
            </a: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Formulas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 name="Content Placeholder 1"/>
          <p:cNvSpPr>
            <a:spLocks noGrp="1"/>
          </p:cNvSpPr>
          <p:nvPr>
            <p:ph idx="1"/>
          </p:nvPr>
        </p:nvSpPr>
        <p:spPr>
          <a:xfrm>
            <a:off x="457200" y="1644015"/>
            <a:ext cx="8229600" cy="4363720"/>
          </a:xfrm>
        </p:spPr>
        <p:txBody>
          <a:bodyPr>
            <a:normAutofit/>
          </a:bodyPr>
          <a:lstStyle/>
          <a:p>
            <a:pPr marL="109855" indent="0">
              <a:buNone/>
            </a:pPr>
            <a:r>
              <a:rPr lang="en-US" sz="3200" b="1">
                <a:latin typeface="Calibri" panose="020F0502020204030204" pitchFamily="34" charset="0"/>
                <a:cs typeface="Calibri" panose="020F0502020204030204" pitchFamily="34" charset="0"/>
              </a:rPr>
              <a:t>The three important trigonometric identities are:</a:t>
            </a:r>
          </a:p>
          <a:p>
            <a:endParaRPr lang="en-US" sz="3200">
              <a:latin typeface="Calibri" panose="020F0502020204030204" pitchFamily="34" charset="0"/>
              <a:cs typeface="Calibri" panose="020F0502020204030204" pitchFamily="34" charset="0"/>
            </a:endParaRPr>
          </a:p>
          <a:p>
            <a:r>
              <a:rPr lang="en-US" sz="3200">
                <a:latin typeface="Calibri" panose="020F0502020204030204" pitchFamily="34" charset="0"/>
                <a:cs typeface="Calibri" panose="020F0502020204030204" pitchFamily="34" charset="0"/>
              </a:rPr>
              <a:t>sin²θ + cos²θ = 1</a:t>
            </a:r>
          </a:p>
          <a:p>
            <a:r>
              <a:rPr lang="en-US" sz="3200">
                <a:latin typeface="Calibri" panose="020F0502020204030204" pitchFamily="34" charset="0"/>
                <a:cs typeface="Calibri" panose="020F0502020204030204" pitchFamily="34" charset="0"/>
              </a:rPr>
              <a:t>tan²θ + 1 = sec²θ</a:t>
            </a:r>
          </a:p>
          <a:p>
            <a:r>
              <a:rPr lang="en-US" sz="3200">
                <a:latin typeface="Calibri" panose="020F0502020204030204" pitchFamily="34" charset="0"/>
                <a:cs typeface="Calibri" panose="020F0502020204030204" pitchFamily="34" charset="0"/>
              </a:rPr>
              <a:t>cot²θ + 1 = cosec²θ</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Formulas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 name="Subtitle 1"/>
          <p:cNvSpPr>
            <a:spLocks noGrp="1"/>
          </p:cNvSpPr>
          <p:nvPr>
            <p:ph type="subTitle" idx="4294967295"/>
          </p:nvPr>
        </p:nvSpPr>
        <p:spPr>
          <a:xfrm>
            <a:off x="0" y="1752600"/>
            <a:ext cx="7772400" cy="1200150"/>
          </a:xfrm>
        </p:spPr>
        <p:txBody>
          <a:bodyPr>
            <a:normAutofit/>
          </a:bodyPr>
          <a:lstStyle/>
          <a:p>
            <a:pPr marL="109855" indent="0">
              <a:buNone/>
            </a:pPr>
            <a:r>
              <a:rPr lang="en-US" sz="3000" b="1">
                <a:latin typeface="Calibri" panose="020F0502020204030204" pitchFamily="34" charset="0"/>
                <a:cs typeface="Calibri" panose="020F0502020204030204" pitchFamily="34" charset="0"/>
              </a:rPr>
              <a:t>Euler’s Formula for trigonometry</a:t>
            </a:r>
          </a:p>
          <a:p>
            <a:pPr marL="109855" indent="0">
              <a:buNone/>
            </a:pPr>
            <a:r>
              <a:rPr lang="en-US" sz="3000" b="1">
                <a:latin typeface="Calibri" panose="020F0502020204030204" pitchFamily="34" charset="0"/>
                <a:cs typeface="Calibri" panose="020F0502020204030204" pitchFamily="34" charset="0"/>
              </a:rPr>
              <a:t>As per the euler’s formula, </a:t>
            </a:r>
          </a:p>
          <a:p>
            <a:pPr marL="109855" indent="0">
              <a:buNone/>
            </a:pPr>
            <a:endParaRPr lang="en-US" sz="3200" b="1">
              <a:latin typeface="Calibri" panose="020F0502020204030204" pitchFamily="34" charset="0"/>
              <a:cs typeface="Calibri" panose="020F0502020204030204" pitchFamily="34" charset="0"/>
            </a:endParaRPr>
          </a:p>
          <a:p>
            <a:pPr marL="109855" indent="0">
              <a:buNone/>
            </a:pPr>
            <a:endParaRPr lang="en-US" sz="3200" b="1">
              <a:latin typeface="Calibri" panose="020F0502020204030204" pitchFamily="34" charset="0"/>
              <a:cs typeface="Calibri" panose="020F0502020204030204" pitchFamily="34" charset="0"/>
            </a:endParaRPr>
          </a:p>
        </p:txBody>
      </p:sp>
      <p:pic>
        <p:nvPicPr>
          <p:cNvPr id="6" name="Content Placeholder 5" descr="5"/>
          <p:cNvPicPr>
            <a:picLocks noGrp="1" noChangeAspect="1"/>
          </p:cNvPicPr>
          <p:nvPr>
            <p:ph sz="half" idx="4294967295"/>
          </p:nvPr>
        </p:nvPicPr>
        <p:blipFill>
          <a:blip r:embed="rId3"/>
          <a:stretch>
            <a:fillRect/>
          </a:stretch>
        </p:blipFill>
        <p:spPr>
          <a:xfrm>
            <a:off x="0" y="2895600"/>
            <a:ext cx="5407025" cy="2598738"/>
          </a:xfrm>
          <a:prstGeom prst="rect">
            <a:avLst/>
          </a:prstGeom>
        </p:spPr>
      </p:pic>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Basics</a:t>
            </a:r>
          </a:p>
        </p:txBody>
      </p:sp>
      <p:sp>
        <p:nvSpPr>
          <p:cNvPr id="2" name="TextBox 1"/>
          <p:cNvSpPr txBox="1"/>
          <p:nvPr/>
        </p:nvSpPr>
        <p:spPr>
          <a:xfrm>
            <a:off x="533400" y="1524000"/>
            <a:ext cx="7751445" cy="3538220"/>
          </a:xfrm>
          <a:prstGeom prst="rect">
            <a:avLst/>
          </a:prstGeom>
          <a:noFill/>
        </p:spPr>
        <p:txBody>
          <a:bodyPr wrap="square">
            <a:spAutoFit/>
          </a:bodyPr>
          <a:lstStyle/>
          <a:p>
            <a:pPr marL="514350" indent="-514350">
              <a:buFont typeface="Arial" panose="020B0604020202020204" pitchFamily="34" charset="0"/>
              <a:buChar char="•"/>
            </a:pPr>
            <a:r>
              <a:rPr lang="en-US" sz="3200" dirty="0" smtClean="0">
                <a:solidFill>
                  <a:schemeClr val="accent4">
                    <a:lumMod val="25000"/>
                  </a:schemeClr>
                </a:solidFill>
              </a:rPr>
              <a:t>The three basic functions in trigonometry are sine, cosine and tangent. </a:t>
            </a:r>
          </a:p>
          <a:p>
            <a:pPr marL="514350" indent="-514350">
              <a:buFont typeface="Arial" panose="020B0604020202020204" pitchFamily="34" charset="0"/>
              <a:buChar char="•"/>
            </a:pPr>
            <a:r>
              <a:rPr lang="en-US" sz="3200" dirty="0" smtClean="0">
                <a:solidFill>
                  <a:schemeClr val="accent4">
                    <a:lumMod val="25000"/>
                  </a:schemeClr>
                </a:solidFill>
              </a:rPr>
              <a:t>Based on these three functions the other three functions that are cotangent, secant and cosecant are derived. </a:t>
            </a:r>
          </a:p>
          <a:p>
            <a:pPr marL="514350" indent="-514350">
              <a:buFont typeface="Arial" panose="020B0604020202020204" pitchFamily="34" charset="0"/>
              <a:buChar char="•"/>
            </a:pPr>
            <a:r>
              <a:rPr lang="en-US" sz="3200" dirty="0" smtClean="0">
                <a:solidFill>
                  <a:schemeClr val="accent4">
                    <a:lumMod val="25000"/>
                  </a:schemeClr>
                </a:solidFill>
              </a:rPr>
              <a:t>All the trigonometrical concepts are based on these functions.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Basics</a:t>
            </a:r>
          </a:p>
        </p:txBody>
      </p:sp>
      <p:sp>
        <p:nvSpPr>
          <p:cNvPr id="2" name="TextBox 1"/>
          <p:cNvSpPr txBox="1"/>
          <p:nvPr/>
        </p:nvSpPr>
        <p:spPr>
          <a:xfrm>
            <a:off x="533400" y="1524000"/>
            <a:ext cx="801751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solidFill>
                  <a:schemeClr val="accent4">
                    <a:lumMod val="25000"/>
                  </a:schemeClr>
                </a:solidFill>
              </a:rPr>
              <a:t>If θ is the angle in a right-angled triangle, then </a:t>
            </a:r>
          </a:p>
          <a:p>
            <a:pPr marL="514350" indent="-514350">
              <a:buFont typeface="Arial" panose="020B0604020202020204" pitchFamily="34" charset="0"/>
              <a:buChar char="•"/>
            </a:pPr>
            <a:r>
              <a:rPr lang="en-US" sz="3200" dirty="0" smtClean="0">
                <a:solidFill>
                  <a:schemeClr val="accent4">
                    <a:lumMod val="25000"/>
                  </a:schemeClr>
                </a:solidFill>
              </a:rPr>
              <a:t>Sin θ = Perpendicular/Hypotenuse</a:t>
            </a:r>
          </a:p>
          <a:p>
            <a:pPr marL="514350" indent="-514350">
              <a:buFont typeface="Arial" panose="020B0604020202020204" pitchFamily="34" charset="0"/>
              <a:buChar char="•"/>
            </a:pPr>
            <a:r>
              <a:rPr lang="en-US" sz="3200" dirty="0" smtClean="0">
                <a:solidFill>
                  <a:schemeClr val="accent4">
                    <a:lumMod val="25000"/>
                  </a:schemeClr>
                </a:solidFill>
              </a:rPr>
              <a:t>Cos θ = Base/Hypotenuse</a:t>
            </a:r>
          </a:p>
          <a:p>
            <a:pPr marL="514350" indent="-514350">
              <a:buFont typeface="Arial" panose="020B0604020202020204" pitchFamily="34" charset="0"/>
              <a:buChar char="•"/>
            </a:pPr>
            <a:r>
              <a:rPr lang="en-US" sz="3200" dirty="0" smtClean="0">
                <a:solidFill>
                  <a:schemeClr val="accent4">
                    <a:lumMod val="25000"/>
                  </a:schemeClr>
                </a:solidFill>
              </a:rPr>
              <a:t>Tan θ = Perpendicular/Base</a:t>
            </a:r>
          </a:p>
          <a:p>
            <a:pPr marL="514350" indent="-514350">
              <a:buFont typeface="Arial" panose="020B0604020202020204" pitchFamily="34" charset="0"/>
              <a:buChar char="•"/>
            </a:pPr>
            <a:r>
              <a:rPr lang="en-US" sz="3200" dirty="0" smtClean="0">
                <a:solidFill>
                  <a:schemeClr val="accent4">
                    <a:lumMod val="25000"/>
                  </a:schemeClr>
                </a:solidFill>
              </a:rPr>
              <a:t>Perpendicular is the side opposite to the angle θ.</a:t>
            </a:r>
          </a:p>
          <a:p>
            <a:pPr marL="514350" indent="-514350">
              <a:buFont typeface="Arial" panose="020B0604020202020204" pitchFamily="34" charset="0"/>
              <a:buChar char="•"/>
            </a:pPr>
            <a:r>
              <a:rPr lang="en-US" sz="3200" dirty="0" smtClean="0">
                <a:solidFill>
                  <a:schemeClr val="accent4">
                    <a:lumMod val="25000"/>
                  </a:schemeClr>
                </a:solidFill>
              </a:rPr>
              <a:t>The base is the adjacent side to the angle θ.</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tx2">
                    <a:lumMod val="60000"/>
                    <a:lumOff val="40000"/>
                  </a:schemeClr>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457200" y="12954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400" dirty="0">
                <a:solidFill>
                  <a:schemeClr val="tx1"/>
                </a:solidFill>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400" dirty="0">
                <a:solidFill>
                  <a:schemeClr val="tx1"/>
                </a:solidFill>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sz="2400" dirty="0" smtClean="0">
                <a:solidFill>
                  <a:schemeClr val="tx1"/>
                </a:solidFill>
                <a:latin typeface="Times New Roman" panose="02020603050405020304" pitchFamily="18" charset="0"/>
                <a:cs typeface="Times New Roman" panose="02020603050405020304" pitchFamily="18" charset="0"/>
                <a:sym typeface="+mn-ea"/>
              </a:rPr>
              <a:t>Trigonometric Functions</a:t>
            </a:r>
          </a:p>
          <a:p>
            <a:pPr lvl="1" eaLnBrk="1" hangingPunct="1">
              <a:buClr>
                <a:srgbClr val="0039A6"/>
              </a:buClr>
              <a:buFont typeface="Wingdings" panose="05000000000000000000" charset="0"/>
              <a:buChar char="ü"/>
            </a:pPr>
            <a:r>
              <a:rPr lang="en-IN" altLang="en-US" sz="2400" dirty="0" smtClean="0">
                <a:solidFill>
                  <a:schemeClr val="tx1"/>
                </a:solidFill>
                <a:latin typeface="Times New Roman" panose="02020603050405020304" pitchFamily="18" charset="0"/>
                <a:cs typeface="Times New Roman" panose="02020603050405020304" pitchFamily="18" charset="0"/>
                <a:sym typeface="+mn-ea"/>
              </a:rPr>
              <a:t>TrigonometryAngles</a:t>
            </a:r>
            <a:endParaRPr lang="en-IN" altLang="en-US" sz="24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altLang="en-US" sz="2400" dirty="0" smtClean="0">
                <a:solidFill>
                  <a:schemeClr val="tx1"/>
                </a:solidFill>
                <a:latin typeface="Times New Roman" panose="02020603050405020304" pitchFamily="18" charset="0"/>
                <a:cs typeface="Times New Roman" panose="02020603050405020304" pitchFamily="18" charset="0"/>
                <a:sym typeface="+mn-ea"/>
              </a:rPr>
              <a:t>TrigonometryTable</a:t>
            </a:r>
            <a:endParaRPr lang="en-IN" altLang="en-US" sz="24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altLang="en-US" sz="2400" dirty="0" smtClean="0">
                <a:solidFill>
                  <a:schemeClr val="tx1"/>
                </a:solidFill>
                <a:latin typeface="Times New Roman" panose="02020603050405020304" pitchFamily="18" charset="0"/>
                <a:cs typeface="Times New Roman" panose="02020603050405020304" pitchFamily="18" charset="0"/>
                <a:sym typeface="+mn-ea"/>
              </a:rPr>
              <a:t>TrigonometryFormulas</a:t>
            </a:r>
            <a:endParaRPr lang="en-IN" altLang="en-US" sz="24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altLang="en-US" sz="2400" dirty="0" smtClean="0">
                <a:solidFill>
                  <a:schemeClr val="tx1"/>
                </a:solidFill>
                <a:latin typeface="Times New Roman" panose="02020603050405020304" pitchFamily="18" charset="0"/>
                <a:cs typeface="Times New Roman" panose="02020603050405020304" pitchFamily="18" charset="0"/>
                <a:sym typeface="+mn-ea"/>
              </a:rPr>
              <a:t>TrigonometryBasics</a:t>
            </a:r>
          </a:p>
          <a:p>
            <a:pPr lvl="1" eaLnBrk="1" hangingPunct="1">
              <a:buClr>
                <a:srgbClr val="0039A6"/>
              </a:buClr>
              <a:buFont typeface="Wingdings" panose="05000000000000000000" charset="0"/>
              <a:buChar char="ü"/>
            </a:pPr>
            <a:r>
              <a:rPr lang="en-IN" altLang="en-US" sz="2400" dirty="0" smtClean="0">
                <a:solidFill>
                  <a:schemeClr val="tx1"/>
                </a:solidFill>
                <a:latin typeface="Times New Roman" panose="02020603050405020304" pitchFamily="18" charset="0"/>
                <a:cs typeface="Times New Roman" panose="02020603050405020304" pitchFamily="18" charset="0"/>
                <a:sym typeface="+mn-ea"/>
              </a:rPr>
              <a:t>Trigonometry Examples</a:t>
            </a:r>
            <a:endParaRPr lang="en-IN" altLang="en-US" sz="24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altLang="en-US" sz="2400" dirty="0" smtClean="0">
                <a:solidFill>
                  <a:schemeClr val="tx1"/>
                </a:solidFill>
                <a:latin typeface="Times New Roman" panose="02020603050405020304" pitchFamily="18" charset="0"/>
                <a:cs typeface="Times New Roman" panose="02020603050405020304" pitchFamily="18" charset="0"/>
                <a:sym typeface="+mn-ea"/>
              </a:rPr>
              <a:t>Application of Trigonometry</a:t>
            </a:r>
          </a:p>
          <a:p>
            <a:pPr lvl="1" eaLnBrk="1" hangingPunct="1">
              <a:buClr>
                <a:srgbClr val="0039A6"/>
              </a:buClr>
              <a:buFont typeface="Wingdings" panose="05000000000000000000" charset="0"/>
              <a:buChar char="ü"/>
            </a:pPr>
            <a:r>
              <a:rPr lang="en-IN" altLang="en-US" sz="24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4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Basics</a:t>
            </a:r>
          </a:p>
        </p:txBody>
      </p:sp>
      <p:sp>
        <p:nvSpPr>
          <p:cNvPr id="2" name="TextBox 1"/>
          <p:cNvSpPr txBox="1"/>
          <p:nvPr/>
        </p:nvSpPr>
        <p:spPr>
          <a:xfrm>
            <a:off x="533400" y="1524000"/>
            <a:ext cx="8022590" cy="4523105"/>
          </a:xfrm>
          <a:prstGeom prst="rect">
            <a:avLst/>
          </a:prstGeom>
          <a:noFill/>
        </p:spPr>
        <p:txBody>
          <a:bodyPr wrap="square">
            <a:spAutoFit/>
          </a:bodyPr>
          <a:lstStyle/>
          <a:p>
            <a:pPr marL="0" indent="0">
              <a:buFont typeface="Arial" panose="020B0604020202020204" pitchFamily="34" charset="0"/>
              <a:buNone/>
            </a:pPr>
            <a:r>
              <a:rPr lang="en-US" sz="3200" b="1" dirty="0" smtClean="0">
                <a:solidFill>
                  <a:schemeClr val="accent4">
                    <a:lumMod val="25000"/>
                  </a:schemeClr>
                </a:solidFill>
              </a:rPr>
              <a:t>The hypotenuse is the side opposite to the right angle</a:t>
            </a:r>
          </a:p>
          <a:p>
            <a:pPr marL="514350" indent="-514350">
              <a:buFont typeface="Arial" panose="020B0604020202020204" pitchFamily="34" charset="0"/>
              <a:buChar char="•"/>
            </a:pPr>
            <a:r>
              <a:rPr lang="en-US" sz="3200" dirty="0" smtClean="0">
                <a:solidFill>
                  <a:schemeClr val="accent4">
                    <a:lumMod val="25000"/>
                  </a:schemeClr>
                </a:solidFill>
              </a:rPr>
              <a:t>Cot θ = 1/tan θ</a:t>
            </a:r>
          </a:p>
          <a:p>
            <a:pPr marL="514350" indent="-514350">
              <a:buFont typeface="Arial" panose="020B0604020202020204" pitchFamily="34" charset="0"/>
              <a:buChar char="•"/>
            </a:pPr>
            <a:r>
              <a:rPr lang="en-US" sz="3200" dirty="0" smtClean="0">
                <a:solidFill>
                  <a:schemeClr val="accent4">
                    <a:lumMod val="25000"/>
                  </a:schemeClr>
                </a:solidFill>
              </a:rPr>
              <a:t>Sec θ = 1/cos θ</a:t>
            </a:r>
          </a:p>
          <a:p>
            <a:pPr marL="514350" indent="-514350">
              <a:buFont typeface="Arial" panose="020B0604020202020204" pitchFamily="34" charset="0"/>
              <a:buChar char="•"/>
            </a:pPr>
            <a:r>
              <a:rPr lang="en-US" sz="3200" dirty="0" smtClean="0">
                <a:solidFill>
                  <a:schemeClr val="accent4">
                    <a:lumMod val="25000"/>
                  </a:schemeClr>
                </a:solidFill>
              </a:rPr>
              <a:t>Cosec θ = 1/sin θ</a:t>
            </a:r>
          </a:p>
          <a:p>
            <a:pPr marL="514350" indent="-514350">
              <a:buFont typeface="Arial" panose="020B0604020202020204" pitchFamily="34" charset="0"/>
              <a:buChar char="•"/>
            </a:pPr>
            <a:r>
              <a:rPr lang="en-US" sz="3200" dirty="0" smtClean="0">
                <a:solidFill>
                  <a:schemeClr val="accent4">
                    <a:lumMod val="25000"/>
                  </a:schemeClr>
                </a:solidFill>
              </a:rPr>
              <a:t>Hence, </a:t>
            </a:r>
          </a:p>
          <a:p>
            <a:pPr marL="514350" indent="-514350">
              <a:buFont typeface="Arial" panose="020B0604020202020204" pitchFamily="34" charset="0"/>
              <a:buChar char="•"/>
            </a:pPr>
            <a:r>
              <a:rPr lang="en-US" sz="3200" dirty="0" smtClean="0">
                <a:solidFill>
                  <a:schemeClr val="accent4">
                    <a:lumMod val="25000"/>
                  </a:schemeClr>
                </a:solidFill>
              </a:rPr>
              <a:t>Cot θ = Base/Perpendicular</a:t>
            </a:r>
          </a:p>
          <a:p>
            <a:pPr marL="514350" indent="-514350">
              <a:buFont typeface="Arial" panose="020B0604020202020204" pitchFamily="34" charset="0"/>
              <a:buChar char="•"/>
            </a:pPr>
            <a:r>
              <a:rPr lang="en-US" sz="3200" dirty="0" smtClean="0">
                <a:solidFill>
                  <a:schemeClr val="accent4">
                    <a:lumMod val="25000"/>
                  </a:schemeClr>
                </a:solidFill>
              </a:rPr>
              <a:t>Sec θ = Hypotenuse/Base</a:t>
            </a:r>
          </a:p>
          <a:p>
            <a:pPr marL="514350" indent="-514350">
              <a:buFont typeface="Arial" panose="020B0604020202020204" pitchFamily="34" charset="0"/>
              <a:buChar char="•"/>
            </a:pPr>
            <a:r>
              <a:rPr lang="en-US" sz="3200" dirty="0" smtClean="0">
                <a:solidFill>
                  <a:schemeClr val="accent4">
                    <a:lumMod val="25000"/>
                  </a:schemeClr>
                </a:solidFill>
              </a:rPr>
              <a:t>Cosec θ = Hypotenuse/Perpendicular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at-is-trigonometry"/>
          <p:cNvPicPr>
            <a:picLocks noChangeAspect="1"/>
          </p:cNvPicPr>
          <p:nvPr/>
        </p:nvPicPr>
        <p:blipFill>
          <a:blip r:embed="rId2"/>
          <a:stretch>
            <a:fillRect/>
          </a:stretch>
        </p:blipFill>
        <p:spPr>
          <a:xfrm>
            <a:off x="990600" y="762000"/>
            <a:ext cx="7510145" cy="4761865"/>
          </a:xfrm>
          <a:prstGeom prst="rect">
            <a:avLst/>
          </a:prstGeom>
        </p:spPr>
      </p:pic>
    </p:spTree>
  </p:cSld>
  <p:clrMapOvr>
    <a:masterClrMapping/>
  </p:clrMapOvr>
  <p:transition spd="slow">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Examples</a:t>
            </a:r>
          </a:p>
        </p:txBody>
      </p:sp>
      <p:sp>
        <p:nvSpPr>
          <p:cNvPr id="2" name="TextBox 1"/>
          <p:cNvSpPr txBox="1"/>
          <p:nvPr/>
        </p:nvSpPr>
        <p:spPr>
          <a:xfrm>
            <a:off x="533400" y="1524000"/>
            <a:ext cx="7931150" cy="3969385"/>
          </a:xfrm>
          <a:prstGeom prst="rect">
            <a:avLst/>
          </a:prstGeom>
          <a:noFill/>
        </p:spPr>
        <p:txBody>
          <a:bodyPr wrap="square">
            <a:spAutoFit/>
          </a:bodyPr>
          <a:lstStyle/>
          <a:p>
            <a:pPr marL="514350" indent="-514350">
              <a:buFont typeface="Arial" panose="020B0604020202020204" pitchFamily="34" charset="0"/>
              <a:buChar char="•"/>
            </a:pPr>
            <a:r>
              <a:rPr lang="en-US" sz="2800" dirty="0" smtClean="0">
                <a:solidFill>
                  <a:schemeClr val="accent4">
                    <a:lumMod val="25000"/>
                  </a:schemeClr>
                </a:solidFill>
              </a:rPr>
              <a:t>There are many real-life examples where trigonometry is used broadly.</a:t>
            </a:r>
          </a:p>
          <a:p>
            <a:pPr marL="514350" indent="-514350">
              <a:buFont typeface="Arial" panose="020B0604020202020204" pitchFamily="34" charset="0"/>
              <a:buChar char="•"/>
            </a:pPr>
            <a:r>
              <a:rPr lang="en-US" sz="2800" dirty="0" smtClean="0">
                <a:solidFill>
                  <a:schemeClr val="accent4">
                    <a:lumMod val="25000"/>
                  </a:schemeClr>
                </a:solidFill>
              </a:rPr>
              <a:t>If we have been given with height of the building and the angle formed when an object is seen from the top of the building, then the distance between object and bottom of the building can be determined by using the tangent function, such as tan of angle is equal to the ratio of the height of the building and the distance.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Trigonometry Examples</a:t>
            </a:r>
          </a:p>
        </p:txBody>
      </p:sp>
      <p:sp>
        <p:nvSpPr>
          <p:cNvPr id="2" name="TextBox 1"/>
          <p:cNvSpPr txBox="1"/>
          <p:nvPr/>
        </p:nvSpPr>
        <p:spPr>
          <a:xfrm>
            <a:off x="533400" y="1524000"/>
            <a:ext cx="7931150" cy="3969385"/>
          </a:xfrm>
          <a:prstGeom prst="rect">
            <a:avLst/>
          </a:prstGeom>
          <a:noFill/>
        </p:spPr>
        <p:txBody>
          <a:bodyPr wrap="square">
            <a:spAutoFit/>
          </a:bodyPr>
          <a:lstStyle/>
          <a:p>
            <a:pPr marL="0" indent="0">
              <a:buFont typeface="Arial" panose="020B0604020202020204" pitchFamily="34" charset="0"/>
              <a:buNone/>
            </a:pPr>
            <a:r>
              <a:rPr lang="en-US" sz="2800" b="1" dirty="0" smtClean="0">
                <a:solidFill>
                  <a:schemeClr val="accent4">
                    <a:lumMod val="25000"/>
                  </a:schemeClr>
                </a:solidFill>
              </a:rPr>
              <a:t>Let us say the angle is ∝, then</a:t>
            </a:r>
          </a:p>
          <a:p>
            <a:pPr marL="514350" indent="-514350">
              <a:buFont typeface="Arial" panose="020B0604020202020204" pitchFamily="34" charset="0"/>
              <a:buChar char="•"/>
            </a:pPr>
            <a:r>
              <a:rPr lang="en-US" sz="2800" dirty="0" smtClean="0">
                <a:solidFill>
                  <a:schemeClr val="accent4">
                    <a:lumMod val="25000"/>
                  </a:schemeClr>
                </a:solidFill>
              </a:rPr>
              <a:t>Tan ∝ = Height/Distance between object &amp; building</a:t>
            </a:r>
          </a:p>
          <a:p>
            <a:pPr marL="514350" indent="-514350">
              <a:buFont typeface="Arial" panose="020B0604020202020204" pitchFamily="34" charset="0"/>
              <a:buChar char="•"/>
            </a:pPr>
            <a:r>
              <a:rPr lang="en-US" sz="2800" dirty="0" smtClean="0">
                <a:solidFill>
                  <a:schemeClr val="accent4">
                    <a:lumMod val="25000"/>
                  </a:schemeClr>
                </a:solidFill>
              </a:rPr>
              <a:t>Distance = Height/Tan ∝</a:t>
            </a:r>
          </a:p>
          <a:p>
            <a:pPr marL="514350" indent="-514350">
              <a:buFont typeface="Arial" panose="020B0604020202020204" pitchFamily="34" charset="0"/>
              <a:buChar char="•"/>
            </a:pPr>
            <a:r>
              <a:rPr lang="en-US" sz="2800" dirty="0" smtClean="0">
                <a:solidFill>
                  <a:schemeClr val="accent4">
                    <a:lumMod val="25000"/>
                  </a:schemeClr>
                </a:solidFill>
              </a:rPr>
              <a:t>Let us assume that height is 20m and the angle formed is 45 degrees, then </a:t>
            </a:r>
          </a:p>
          <a:p>
            <a:pPr marL="514350" indent="-514350">
              <a:buFont typeface="Arial" panose="020B0604020202020204" pitchFamily="34" charset="0"/>
              <a:buChar char="•"/>
            </a:pPr>
            <a:r>
              <a:rPr lang="en-US" sz="2800" dirty="0" smtClean="0">
                <a:solidFill>
                  <a:schemeClr val="accent4">
                    <a:lumMod val="25000"/>
                  </a:schemeClr>
                </a:solidFill>
              </a:rPr>
              <a:t>Distance = 20/Tan 45°</a:t>
            </a:r>
          </a:p>
          <a:p>
            <a:pPr marL="514350" indent="-514350">
              <a:buFont typeface="Arial" panose="020B0604020202020204" pitchFamily="34" charset="0"/>
              <a:buChar char="•"/>
            </a:pPr>
            <a:r>
              <a:rPr lang="en-US" sz="2800" dirty="0" smtClean="0">
                <a:solidFill>
                  <a:schemeClr val="accent4">
                    <a:lumMod val="25000"/>
                  </a:schemeClr>
                </a:solidFill>
              </a:rPr>
              <a:t>Since, tan 45° = 1</a:t>
            </a:r>
          </a:p>
          <a:p>
            <a:pPr marL="0" indent="0">
              <a:buFont typeface="Arial" panose="020B0604020202020204" pitchFamily="34" charset="0"/>
              <a:buNone/>
            </a:pPr>
            <a:r>
              <a:rPr lang="en-US" sz="2800" b="1" dirty="0" smtClean="0">
                <a:solidFill>
                  <a:schemeClr val="accent4">
                    <a:lumMod val="25000"/>
                  </a:schemeClr>
                </a:solidFill>
              </a:rPr>
              <a:t>So, Distance = 20 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Applications of Trigonometry</a:t>
            </a:r>
          </a:p>
        </p:txBody>
      </p:sp>
      <p:sp>
        <p:nvSpPr>
          <p:cNvPr id="2" name="TextBox 1"/>
          <p:cNvSpPr txBox="1"/>
          <p:nvPr/>
        </p:nvSpPr>
        <p:spPr>
          <a:xfrm>
            <a:off x="609600" y="1676400"/>
            <a:ext cx="7737475" cy="3538220"/>
          </a:xfrm>
          <a:prstGeom prst="rect">
            <a:avLst/>
          </a:prstGeom>
          <a:noFill/>
        </p:spPr>
        <p:txBody>
          <a:bodyPr wrap="square">
            <a:spAutoFit/>
          </a:bodyPr>
          <a:lstStyle/>
          <a:p>
            <a:pPr marL="514350" indent="-514350">
              <a:buFont typeface="Arial" panose="020B0604020202020204" pitchFamily="34" charset="0"/>
              <a:buChar char="•"/>
            </a:pPr>
            <a:r>
              <a:rPr lang="en-US" sz="3200" dirty="0" smtClean="0">
                <a:solidFill>
                  <a:schemeClr val="accent4">
                    <a:lumMod val="25000"/>
                  </a:schemeClr>
                </a:solidFill>
              </a:rPr>
              <a:t>Its applications are in various fields like oceanography, seismology, meteorology, physical sciences, astronomy, acoustics, navigation, electronics, etc.</a:t>
            </a:r>
          </a:p>
          <a:p>
            <a:pPr marL="514350" indent="-514350">
              <a:buFont typeface="Arial" panose="020B0604020202020204" pitchFamily="34" charset="0"/>
              <a:buChar char="•"/>
            </a:pPr>
            <a:r>
              <a:rPr lang="en-US" sz="3200" dirty="0" smtClean="0">
                <a:solidFill>
                  <a:schemeClr val="accent4">
                    <a:lumMod val="25000"/>
                  </a:schemeClr>
                </a:solidFill>
              </a:rPr>
              <a:t>It is also helpful to measure the height of the mountain, find the distance of long rivers, etc.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solidFill>
                  <a:schemeClr val="accent4">
                    <a:lumMod val="25000"/>
                  </a:schemeClr>
                </a:solidFill>
              </a:rPr>
              <a:t>Trigonometry (from Ancient Greek τρίγωνον (trígōnon) 'triangle', and μέτρον (métron) 'measure') is a branch of mathematics that studies relationships between side lengths and angles of triangles. </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25</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245712708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tx2">
                    <a:lumMod val="60000"/>
                    <a:lumOff val="40000"/>
                  </a:schemeClr>
                </a:solidFill>
                <a:latin typeface="Times New Roman" panose="02020603050405020304" pitchFamily="18" charset="0"/>
                <a:cs typeface="Times New Roman" panose="02020603050405020304" pitchFamily="18" charset="0"/>
              </a:rPr>
              <a:t>Definition</a:t>
            </a:r>
            <a:endParaRPr lang="en-US" altLang="en-US" sz="3600" b="1"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21990" y="1523936"/>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altLang="en-US" sz="2800" dirty="0" smtClean="0"/>
              <a:t>     </a:t>
            </a:r>
            <a:r>
              <a:rPr sz="2800" dirty="0" smtClean="0"/>
              <a:t>Trigonometry is one of the important branches in the history of mathematics that deals with the study of the relationship between the sides and angles of a right-angled triangle.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adjacent-opposite-hypotenuse"/>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971800" y="3886200"/>
            <a:ext cx="3936365" cy="228917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tx2">
                    <a:lumMod val="60000"/>
                    <a:lumOff val="40000"/>
                  </a:schemeClr>
                </a:solidFill>
                <a:latin typeface="Times New Roman" panose="02020603050405020304" pitchFamily="18" charset="0"/>
                <a:cs typeface="Times New Roman" panose="02020603050405020304" pitchFamily="18" charset="0"/>
              </a:rPr>
              <a:t>Introduction</a:t>
            </a:r>
            <a:endParaRPr lang="en-US" altLang="en-US" sz="3600" b="1"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 branch called “Trigonometry” basically deals with the study of the relationship between the sides and angles of the right-angle triangle.  </a:t>
            </a:r>
          </a:p>
          <a:p>
            <a:r>
              <a:rPr lang="en-US" sz="2800" dirty="0" smtClean="0"/>
              <a:t>Hence, it helps to find the missing or unknown angles or sides of a right triangle using the trigonometric formulas, functions or trigonometric identities. </a:t>
            </a:r>
          </a:p>
          <a:p>
            <a:r>
              <a:rPr lang="en-US" sz="2800" dirty="0" smtClean="0"/>
              <a:t> Some of the most commonly used trigonometric angles for calculations are 0°, 30°, 45°, 60° and 90°.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trigonometry-table-1626863935"/>
          <p:cNvPicPr>
            <a:picLocks noChangeAspect="1"/>
          </p:cNvPicPr>
          <p:nvPr/>
        </p:nvPicPr>
        <p:blipFill>
          <a:blip r:embed="rId3"/>
          <a:srcRect t="16148"/>
          <a:stretch>
            <a:fillRect/>
          </a:stretch>
        </p:blipFill>
        <p:spPr>
          <a:xfrm>
            <a:off x="304800" y="844550"/>
            <a:ext cx="8522335" cy="469963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858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Trigonometric Functions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6" name="Content Placeholder 5"/>
          <p:cNvSpPr>
            <a:spLocks noGrp="1"/>
          </p:cNvSpPr>
          <p:nvPr>
            <p:ph idx="1"/>
          </p:nvPr>
        </p:nvSpPr>
        <p:spPr>
          <a:xfrm>
            <a:off x="530225" y="1685925"/>
            <a:ext cx="8156575" cy="4321810"/>
          </a:xfrm>
        </p:spPr>
        <p:txBody>
          <a:bodyPr/>
          <a:lstStyle/>
          <a:p>
            <a:r>
              <a:rPr lang="en-US" sz="3000">
                <a:latin typeface="Arial" panose="020B0604020202020204" pitchFamily="34" charset="0"/>
                <a:cs typeface="Arial" panose="020B0604020202020204" pitchFamily="34" charset="0"/>
              </a:rPr>
              <a:t>The six important trigonometric functions (trigonometric ratios) are calculated using the below formulas and considering the above figure.</a:t>
            </a:r>
          </a:p>
          <a:p>
            <a:r>
              <a:rPr lang="en-US" sz="3000">
                <a:latin typeface="Arial" panose="020B0604020202020204" pitchFamily="34" charset="0"/>
                <a:cs typeface="Arial" panose="020B0604020202020204" pitchFamily="34" charset="0"/>
              </a:rPr>
              <a:t> It is necessary to get knowledge about the sides of the right triangle because it defines the set of important trigonometric functions.</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Trigonometric Functions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Content Placeholder 2" descr="2"/>
          <p:cNvPicPr>
            <a:picLocks noGrp="1" noChangeAspect="1"/>
          </p:cNvPicPr>
          <p:nvPr>
            <p:ph idx="1"/>
          </p:nvPr>
        </p:nvPicPr>
        <p:blipFill>
          <a:blip r:embed="rId3"/>
          <a:stretch>
            <a:fillRect/>
          </a:stretch>
        </p:blipFill>
        <p:spPr>
          <a:xfrm>
            <a:off x="609600" y="1600200"/>
            <a:ext cx="8141970" cy="4246880"/>
          </a:xfrm>
          <a:prstGeom prst="rect">
            <a:avLst/>
          </a:prstGeom>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Trigonometric Functions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6" name="Text Box 5"/>
          <p:cNvSpPr txBox="1"/>
          <p:nvPr/>
        </p:nvSpPr>
        <p:spPr>
          <a:xfrm>
            <a:off x="762000" y="1600200"/>
            <a:ext cx="7637145" cy="4246245"/>
          </a:xfrm>
          <a:prstGeom prst="rect">
            <a:avLst/>
          </a:prstGeom>
          <a:noFill/>
        </p:spPr>
        <p:txBody>
          <a:bodyPr wrap="square" rtlCol="0" anchor="t">
            <a:spAutoFit/>
          </a:bodyPr>
          <a:lstStyle/>
          <a:p>
            <a:pPr marL="457200" indent="-457200">
              <a:buFont typeface="Arial" panose="020B0604020202020204" pitchFamily="34" charset="0"/>
              <a:buChar char="•"/>
            </a:pPr>
            <a:r>
              <a:rPr lang="en-US" sz="3000" b="1" dirty="0">
                <a:solidFill>
                  <a:schemeClr val="accent4">
                    <a:lumMod val="25000"/>
                  </a:schemeClr>
                </a:solidFill>
              </a:rPr>
              <a:t>Odd trigonometric functions:</a:t>
            </a:r>
            <a:r>
              <a:rPr lang="en-US" sz="3000" dirty="0">
                <a:solidFill>
                  <a:schemeClr val="accent4">
                    <a:lumMod val="25000"/>
                  </a:schemeClr>
                </a:solidFill>
              </a:rPr>
              <a:t> A trigonometric function is said to be an odd function if f(-x) = -f(x) and symmetric with respect to the origin.</a:t>
            </a:r>
          </a:p>
          <a:p>
            <a:pPr marL="457200" indent="-457200">
              <a:buFont typeface="Arial" panose="020B0604020202020204" pitchFamily="34" charset="0"/>
              <a:buChar char="•"/>
            </a:pPr>
            <a:endParaRPr lang="en-US" sz="3000" dirty="0">
              <a:solidFill>
                <a:schemeClr val="accent4">
                  <a:lumMod val="25000"/>
                </a:schemeClr>
              </a:solidFill>
            </a:endParaRPr>
          </a:p>
          <a:p>
            <a:pPr marL="457200" indent="-457200">
              <a:buFont typeface="Arial" panose="020B0604020202020204" pitchFamily="34" charset="0"/>
              <a:buChar char="•"/>
            </a:pPr>
            <a:r>
              <a:rPr lang="en-US" sz="3000" b="1" dirty="0">
                <a:solidFill>
                  <a:schemeClr val="accent4">
                    <a:lumMod val="25000"/>
                  </a:schemeClr>
                </a:solidFill>
              </a:rPr>
              <a:t>Even trigonometric functions</a:t>
            </a:r>
            <a:r>
              <a:rPr lang="en-US" sz="3000" dirty="0">
                <a:solidFill>
                  <a:schemeClr val="accent4">
                    <a:lumMod val="25000"/>
                  </a:schemeClr>
                </a:solidFill>
              </a:rPr>
              <a:t>: A trigonometric function is said to be an even function, if f(-x) = f(x) and symmetric to the y-axis.</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Trigonometric Functions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6" name="Text Box 5"/>
          <p:cNvSpPr txBox="1"/>
          <p:nvPr/>
        </p:nvSpPr>
        <p:spPr>
          <a:xfrm>
            <a:off x="762000" y="1600200"/>
            <a:ext cx="7924165" cy="4399915"/>
          </a:xfrm>
          <a:prstGeom prst="rect">
            <a:avLst/>
          </a:prstGeom>
          <a:noFill/>
        </p:spPr>
        <p:txBody>
          <a:bodyPr wrap="square" rtlCol="0" anchor="t">
            <a:spAutoFit/>
          </a:bodyPr>
          <a:lstStyle/>
          <a:p>
            <a:pPr marL="457200" indent="-457200">
              <a:buFont typeface="Arial" panose="020B0604020202020204" pitchFamily="34" charset="0"/>
              <a:buChar char="•"/>
            </a:pPr>
            <a:r>
              <a:rPr lang="en-US" sz="2800" dirty="0">
                <a:solidFill>
                  <a:schemeClr val="accent4">
                    <a:lumMod val="25000"/>
                  </a:schemeClr>
                </a:solidFill>
              </a:rPr>
              <a:t>Sin (-x) = – Sin x</a:t>
            </a:r>
          </a:p>
          <a:p>
            <a:pPr marL="457200" indent="-457200">
              <a:buFont typeface="Arial" panose="020B0604020202020204" pitchFamily="34" charset="0"/>
              <a:buChar char="•"/>
            </a:pPr>
            <a:r>
              <a:rPr lang="en-US" sz="2800" dirty="0">
                <a:solidFill>
                  <a:schemeClr val="accent4">
                    <a:lumMod val="25000"/>
                  </a:schemeClr>
                </a:solidFill>
              </a:rPr>
              <a:t>Cos (-x) = Cos x</a:t>
            </a:r>
          </a:p>
          <a:p>
            <a:pPr marL="457200" indent="-457200">
              <a:buFont typeface="Arial" panose="020B0604020202020204" pitchFamily="34" charset="0"/>
              <a:buChar char="•"/>
            </a:pPr>
            <a:r>
              <a:rPr lang="en-US" sz="2800" dirty="0">
                <a:solidFill>
                  <a:schemeClr val="accent4">
                    <a:lumMod val="25000"/>
                  </a:schemeClr>
                </a:solidFill>
              </a:rPr>
              <a:t>Tan (-x) = -Tan x</a:t>
            </a:r>
          </a:p>
          <a:p>
            <a:pPr marL="457200" indent="-457200">
              <a:buFont typeface="Arial" panose="020B0604020202020204" pitchFamily="34" charset="0"/>
              <a:buChar char="•"/>
            </a:pPr>
            <a:r>
              <a:rPr lang="en-US" sz="2800" dirty="0" err="1">
                <a:solidFill>
                  <a:schemeClr val="accent4">
                    <a:lumMod val="25000"/>
                  </a:schemeClr>
                </a:solidFill>
              </a:rPr>
              <a:t>Csc</a:t>
            </a:r>
            <a:r>
              <a:rPr lang="en-US" sz="2800" dirty="0">
                <a:solidFill>
                  <a:schemeClr val="accent4">
                    <a:lumMod val="25000"/>
                  </a:schemeClr>
                </a:solidFill>
              </a:rPr>
              <a:t> (-x) = – </a:t>
            </a:r>
            <a:r>
              <a:rPr lang="en-US" sz="2800" dirty="0" err="1">
                <a:solidFill>
                  <a:schemeClr val="accent4">
                    <a:lumMod val="25000"/>
                  </a:schemeClr>
                </a:solidFill>
              </a:rPr>
              <a:t>Csc</a:t>
            </a:r>
            <a:r>
              <a:rPr lang="en-US" sz="2800" dirty="0">
                <a:solidFill>
                  <a:schemeClr val="accent4">
                    <a:lumMod val="25000"/>
                  </a:schemeClr>
                </a:solidFill>
              </a:rPr>
              <a:t> x</a:t>
            </a:r>
          </a:p>
          <a:p>
            <a:pPr marL="457200" indent="-457200">
              <a:buFont typeface="Arial" panose="020B0604020202020204" pitchFamily="34" charset="0"/>
              <a:buChar char="•"/>
            </a:pPr>
            <a:r>
              <a:rPr lang="en-US" sz="2800" dirty="0">
                <a:solidFill>
                  <a:schemeClr val="accent4">
                    <a:lumMod val="25000"/>
                  </a:schemeClr>
                </a:solidFill>
              </a:rPr>
              <a:t>Sec (-x) = Sec x</a:t>
            </a:r>
          </a:p>
          <a:p>
            <a:pPr marL="457200" indent="-457200">
              <a:buFont typeface="Arial" panose="020B0604020202020204" pitchFamily="34" charset="0"/>
              <a:buChar char="•"/>
            </a:pPr>
            <a:r>
              <a:rPr lang="en-US" sz="2800" dirty="0">
                <a:solidFill>
                  <a:schemeClr val="accent4">
                    <a:lumMod val="25000"/>
                  </a:schemeClr>
                </a:solidFill>
              </a:rPr>
              <a:t>Cot (-x) = -Cot x</a:t>
            </a:r>
          </a:p>
          <a:p>
            <a:pPr marL="0" indent="0">
              <a:buFont typeface="Arial" panose="020B0604020202020204" pitchFamily="34" charset="0"/>
              <a:buNone/>
            </a:pPr>
            <a:r>
              <a:rPr lang="en-US" sz="2800" dirty="0">
                <a:solidFill>
                  <a:schemeClr val="accent4">
                    <a:lumMod val="25000"/>
                  </a:schemeClr>
                </a:solidFill>
              </a:rPr>
              <a:t>Therefore, cosine and secant are the even trigonometric functions, whereas sine, tangent, cosecant and cotangent are the odd trigonometric functions. </a:t>
            </a:r>
          </a:p>
        </p:txBody>
      </p:sp>
    </p:spTree>
  </p:cSld>
  <p:clrMapOvr>
    <a:masterClrMapping/>
  </p:clrMapOvr>
  <p:transition>
    <p:fade thruBlk="1"/>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Adjacency">
  <a:themeElements>
    <a:clrScheme name="Custom 2">
      <a:dk1>
        <a:srgbClr val="93A299"/>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1016</TotalTime>
  <Words>1067</Words>
  <Application>Microsoft Office PowerPoint</Application>
  <PresentationFormat>On-screen Show (4:3)</PresentationFormat>
  <Paragraphs>380</Paragraphs>
  <Slides>26</Slides>
  <Notes>24</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7_SEPDPO</vt: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2014-09-05T11:57:00Z</cp:lastPrinted>
  <dcterms:created xsi:type="dcterms:W3CDTF">2014-04-08T13:15:00Z</dcterms:created>
  <dcterms:modified xsi:type="dcterms:W3CDTF">2022-11-19T06:21:56Z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1CE51FB1D00E4A6F99EABF9EB59848CB</vt:lpwstr>
  </property>
  <property fmtid="{D5CDD505-2E9C-101B-9397-08002B2CF9AE}" pid="3" name="KSOProductBuildVer">
    <vt:lpwstr>1033-11.2.0.11380</vt:lpwstr>
  </property>
</Properties>
</file>