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2" r:id="rId26"/>
  </p:sldIdLst>
  <p:sldSz cx="9144000" cy="6858000" type="screen4x3"/>
  <p:notesSz cx="9144000" cy="6858000"/>
  <p:embeddedFontLst>
    <p:embeddedFont>
      <p:font typeface="TJGLGN+Calibri"/>
      <p:regular r:id="rId28"/>
    </p:embeddedFon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Tahoma" pitchFamily="34" charset="0"/>
      <p:regular r:id="rId33"/>
      <p:bold r:id="rId34"/>
    </p:embeddedFont>
    <p:embeddedFont>
      <p:font typeface="JPSHSS+TimesNewRomanPSMT"/>
      <p:regular r:id="rId35"/>
    </p:embeddedFont>
    <p:embeddedFont>
      <p:font typeface="WWWPOB+TimesNewRomanPS-BoldMT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SUICGT+ArialMT"/>
      <p:regular r:id="rId41"/>
    </p:embeddedFont>
    <p:embeddedFont>
      <p:font typeface="EMCBKS+Wingdings-Regular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BF995-9D4D-4CED-AF04-828A42AB4DE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EB957-74D1-43C3-B6A7-2226D149B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2EDED-AAB0-413F-9A10-EE6D060E32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64CF2E0-CCC4-4E1E-9902-C3C36AB3FDA4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206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DE2762-D309-4A1B-90D4-EE2DB97D960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851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7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stri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47192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19942" y="76200"/>
            <a:ext cx="7024836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Verdana" pitchFamily="34" charset="0"/>
                <a:cs typeface="+mn-cs"/>
              </a:rPr>
              <a:t>StudyMafia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latin typeface="Verdana" pitchFamily="34" charset="0"/>
                <a:cs typeface="+mn-cs"/>
              </a:rPr>
              <a:t>.Org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0" y="5638800"/>
            <a:ext cx="9061060" cy="73866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latin typeface="+mn-lt"/>
                <a:cs typeface="Times New Roman" pitchFamily="18" charset="0"/>
              </a:rPr>
              <a:t>                       Submitted </a:t>
            </a:r>
            <a:r>
              <a:rPr lang="en-US" sz="2100" b="1" dirty="0">
                <a:solidFill>
                  <a:schemeClr val="accent4">
                    <a:lumMod val="25000"/>
                  </a:schemeClr>
                </a:solidFill>
                <a:latin typeface="+mn-lt"/>
                <a:cs typeface="Times New Roman" pitchFamily="18" charset="0"/>
              </a:rPr>
              <a:t>To:	 </a:t>
            </a:r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latin typeface="+mn-lt"/>
                <a:cs typeface="Times New Roman" pitchFamily="18" charset="0"/>
              </a:rPr>
              <a:t>             </a:t>
            </a:r>
            <a:r>
              <a:rPr lang="en-US" sz="2100" b="1" dirty="0">
                <a:solidFill>
                  <a:schemeClr val="accent4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latin typeface="+mn-lt"/>
                <a:cs typeface="Times New Roman" pitchFamily="18" charset="0"/>
              </a:rPr>
              <a:t>            </a:t>
            </a:r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latin typeface="+mn-lt"/>
                <a:cs typeface="Times New Roman" pitchFamily="18" charset="0"/>
              </a:rPr>
              <a:t>Submitted </a:t>
            </a:r>
            <a:r>
              <a:rPr lang="en-US" sz="2100" b="1" dirty="0">
                <a:solidFill>
                  <a:schemeClr val="accent4">
                    <a:lumMod val="25000"/>
                  </a:schemeClr>
                </a:solidFill>
                <a:latin typeface="+mn-lt"/>
                <a:cs typeface="Times New Roman" pitchFamily="18" charset="0"/>
              </a:rPr>
              <a:t>By:</a:t>
            </a:r>
          </a:p>
          <a:p>
            <a:pPr eaLnBrk="0" hangingPunct="0"/>
            <a:r>
              <a:rPr lang="en-US" sz="2100" b="1" dirty="0" smtClean="0">
                <a:solidFill>
                  <a:schemeClr val="accent4">
                    <a:lumMod val="25000"/>
                  </a:schemeClr>
                </a:solidFill>
                <a:latin typeface="+mn-lt"/>
                <a:cs typeface="Times New Roman" pitchFamily="18" charset="0"/>
              </a:rPr>
              <a:t>                       Studymafia.org                          Studymafia.org               </a:t>
            </a:r>
            <a:endParaRPr lang="en-US" sz="2100" b="1" dirty="0">
              <a:solidFill>
                <a:schemeClr val="accent4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7045" y="2369403"/>
            <a:ext cx="4204997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Surgical</a:t>
            </a:r>
            <a:br>
              <a:rPr lang="en-US" altLang="en-US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6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Instruments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3600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180" y="805048"/>
            <a:ext cx="379315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Ratcheted Forceps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040" y="1576458"/>
            <a:ext cx="3042940" cy="513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SUICGT+ArialMT"/>
                <a:cs typeface="SUICGT+ArialMT"/>
              </a:rPr>
              <a:t>•</a:t>
            </a:r>
            <a:r>
              <a:rPr sz="3250" spc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Spencer Wells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2132990"/>
            <a:ext cx="7883525" cy="1419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Availableꢀasꢀcurvedꢀorꢀstraight,ꢀSpencerꢀWellsꢀ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forcepsꢀcanꢀbeꢀusedꢀtoꢀclampꢀmediumꢀtoꢀlargeꢀ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sizedꢀvesselsꢀpriorꢀtoꢀligation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6935" y="644321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0580" y="916253"/>
            <a:ext cx="475830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Non-Ratcheted Forceps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39" y="1731478"/>
            <a:ext cx="2136955" cy="510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7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EMCBKS+Wingdings-Regular"/>
                <a:cs typeface="EMCBKS+Wingdings-Regular"/>
              </a:rPr>
              <a:t>§</a:t>
            </a:r>
            <a:r>
              <a:rPr sz="3250" spc="17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Debakey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39" y="2285390"/>
            <a:ext cx="4248943" cy="3370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Debakeyꢀforcepsꢀareꢀ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non-toothedꢀforcepsꢀ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usedꢀinꢀaꢀwideꢀvarietyꢀ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ofꢀprocedures,ꢀ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importantlyꢀcanꢀbeꢀusedꢀ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toꢀgraspꢀtissuesꢀ(suchꢀasꢀ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bowel)ꢀwithoutꢀ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39" y="5699150"/>
            <a:ext cx="2737643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damagingꢀthem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71510" y="6231165"/>
            <a:ext cx="477140" cy="448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  <a:p>
            <a:pPr marL="127000" marR="0">
              <a:lnSpc>
                <a:spcPts val="1564"/>
              </a:lnSpc>
              <a:spcBef>
                <a:spcPts val="69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0580" y="916253"/>
            <a:ext cx="475830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Non-Ratcheted Forceps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39" y="1731478"/>
            <a:ext cx="1622979" cy="510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7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EMCBKS+Wingdings-Regular"/>
                <a:cs typeface="EMCBKS+Wingdings-Regular"/>
              </a:rPr>
              <a:t>§</a:t>
            </a:r>
            <a:r>
              <a:rPr sz="3250" spc="17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Lanes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39" y="2285390"/>
            <a:ext cx="4072532" cy="385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Lanesꢀforcepsꢀareꢀ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toothedꢀinstruments,ꢀ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usefulꢀforꢀgraspingꢀ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tissuesꢀandꢀareꢀwidelyꢀ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usedꢀwithinꢀallꢀsurgicalꢀ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specialitiesꢀ(howeverꢀ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notꢀtoꢀbeꢀusedꢀtoꢀgraspꢀ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bowel)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1510" y="6231165"/>
            <a:ext cx="474575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11706" y="644321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0580" y="916253"/>
            <a:ext cx="475830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Non-Ratcheted Forceps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839" y="2188679"/>
            <a:ext cx="1690441" cy="510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7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EMCBKS+Wingdings-Regular"/>
                <a:cs typeface="EMCBKS+Wingdings-Regular"/>
              </a:rPr>
              <a:t>§</a:t>
            </a:r>
            <a:r>
              <a:rPr sz="3250" spc="17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Gillies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839" y="2742590"/>
            <a:ext cx="3434357" cy="288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Gilliesꢀforcepsꢀareꢀ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narrowꢀtoothedꢀ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forceps,ꢀoftenꢀusedꢀ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toꢀgraspꢀskinꢀ(notꢀ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toꢀbeꢀusedꢀtoꢀgraspꢀ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bowel)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98510" y="644321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6800" y="916253"/>
            <a:ext cx="1701924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Scissors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840" y="1731478"/>
            <a:ext cx="1633005" cy="510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7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EMCBKS+Wingdings-Regular"/>
                <a:cs typeface="EMCBKS+Wingdings-Regular"/>
              </a:rPr>
              <a:t>Ø</a:t>
            </a:r>
            <a:r>
              <a:rPr sz="3250" spc="6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Mayo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840" y="2285390"/>
            <a:ext cx="7566620" cy="1419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Mayoꢀscissorsꢀareꢀheavyꢀscissors,ꢀwithꢀsemi-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bluntꢀends,ꢀoftenꢀusedꢀtoꢀcutꢀthickꢀtissuesꢀorꢀ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sutures,ꢀeitherꢀstraightꢀorꢀcurved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1510" y="6231165"/>
            <a:ext cx="477140" cy="448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  <a:p>
            <a:pPr marL="127000" marR="0">
              <a:lnSpc>
                <a:spcPts val="1564"/>
              </a:lnSpc>
              <a:spcBef>
                <a:spcPts val="69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6800" y="916253"/>
            <a:ext cx="1701924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Scissors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840" y="1731478"/>
            <a:ext cx="2158407" cy="510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7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EMCBKS+Wingdings-Regular"/>
                <a:cs typeface="EMCBKS+Wingdings-Regular"/>
              </a:rPr>
              <a:t>Ø</a:t>
            </a:r>
            <a:r>
              <a:rPr sz="3250" spc="6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McIndoe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840" y="2285390"/>
            <a:ext cx="7818239" cy="1419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McIndoeꢀscissorsꢀareꢀusedꢀoftenꢀforꢀcuttingꢀorꢀ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dissectingꢀtissues,ꢀcharacteristicallyꢀhaveꢀaꢀ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curvedꢀblade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98510" y="644321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0100" y="916253"/>
            <a:ext cx="2233910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Retractors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840" y="1577195"/>
            <a:ext cx="2409538" cy="452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EMCBKS+Wingdings-Regular"/>
                <a:cs typeface="EMCBKS+Wingdings-Regular"/>
              </a:rPr>
              <a:t>v</a:t>
            </a:r>
            <a:r>
              <a:rPr sz="2850" spc="7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Langenbeck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840" y="2062581"/>
            <a:ext cx="8072660" cy="210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JGLGN+Calibri"/>
                <a:cs typeface="TJGLGN+Calibri"/>
              </a:rPr>
              <a:t>TheꢀLangenbeckꢀretractorꢀisꢀaꢀhookꢀshapedꢀretractorꢀ</a:t>
            </a:r>
          </a:p>
          <a:p>
            <a:pPr marL="0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JGLGN+Calibri"/>
                <a:cs typeface="TJGLGN+Calibri"/>
              </a:rPr>
              <a:t>withꢀanꢀL-shapedꢀend,ꢀusedꢀtoꢀkeepꢀbackꢀtissueꢀorꢀ</a:t>
            </a:r>
          </a:p>
          <a:p>
            <a:pPr marL="0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JGLGN+Calibri"/>
                <a:cs typeface="TJGLGN+Calibri"/>
              </a:rPr>
              <a:t>separateꢀtheꢀedgesꢀofꢀwounds.ꢀTheyꢀcomeꢀinꢀsmall,ꢀ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JGLGN+Calibri"/>
                <a:cs typeface="TJGLGN+Calibri"/>
              </a:rPr>
              <a:t>medium,ꢀorꢀlargeꢀsizes,ꢀdependingꢀonꢀtheꢀdepthꢀofꢀtheꢀ</a:t>
            </a:r>
          </a:p>
          <a:p>
            <a:pPr marL="0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JGLGN+Calibri"/>
                <a:cs typeface="TJGLGN+Calibri"/>
              </a:rPr>
              <a:t>cavityꢀrequired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78901" y="6231165"/>
            <a:ext cx="369749" cy="448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</a:t>
            </a:r>
          </a:p>
          <a:p>
            <a:pPr marL="19608" marR="0">
              <a:lnSpc>
                <a:spcPts val="1564"/>
              </a:lnSpc>
              <a:spcBef>
                <a:spcPts val="69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0100" y="916253"/>
            <a:ext cx="2233910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Retractors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840" y="1729595"/>
            <a:ext cx="3738643" cy="452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EMCBKS+Wingdings-Regular"/>
                <a:cs typeface="EMCBKS+Wingdings-Regular"/>
              </a:rPr>
              <a:t>v</a:t>
            </a:r>
            <a:r>
              <a:rPr sz="2850" spc="7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Norfolk and Norwich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840" y="2214981"/>
            <a:ext cx="7766893" cy="1673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JGLGN+Calibri"/>
                <a:cs typeface="TJGLGN+Calibri"/>
              </a:rPr>
              <a:t>TheꢀNorfolkꢀandꢀNorwichꢀretractorꢀisꢀaꢀself-retainingꢀ</a:t>
            </a:r>
          </a:p>
          <a:p>
            <a:pPr marL="0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JGLGN+Calibri"/>
                <a:cs typeface="TJGLGN+Calibri"/>
              </a:rPr>
              <a:t>retractor,ꢀusedꢀtoꢀkeepꢀdeepꢀwoundsꢀandꢀcavitiesꢀ</a:t>
            </a:r>
          </a:p>
          <a:p>
            <a:pPr marL="0" marR="0">
              <a:lnSpc>
                <a:spcPts val="2800"/>
              </a:lnSpc>
              <a:spcBef>
                <a:spcPts val="51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JGLGN+Calibri"/>
                <a:cs typeface="TJGLGN+Calibri"/>
              </a:rPr>
              <a:t>open,ꢀwithꢀbluntꢀendsꢀtoꢀreduceꢀriskꢀofꢀiatrogenicꢀ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JGLGN+Calibri"/>
                <a:cs typeface="TJGLGN+Calibri"/>
              </a:rPr>
              <a:t>tissueꢀinjury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1510" y="6231165"/>
            <a:ext cx="477140" cy="448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  <a:p>
            <a:pPr marL="127000" marR="0">
              <a:lnSpc>
                <a:spcPts val="1564"/>
              </a:lnSpc>
              <a:spcBef>
                <a:spcPts val="69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0100" y="916253"/>
            <a:ext cx="2233910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Retractors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239" y="2112479"/>
            <a:ext cx="4087018" cy="3436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7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EMCBKS+Wingdings-Regular"/>
                <a:cs typeface="EMCBKS+Wingdings-Regular"/>
              </a:rPr>
              <a:t>v</a:t>
            </a:r>
            <a:r>
              <a:rPr sz="3250" spc="3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Travers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TheꢀTraversꢀretractorꢀisꢀ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aꢀself-retainingꢀ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retractor,ꢀwithꢀshortꢀ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endsꢀforꢀuseꢀinꢀ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keepingꢀsuperficialꢀ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woundsꢀopen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98510" y="644321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6350" y="840053"/>
            <a:ext cx="3820131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Other Instruments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840" y="1873910"/>
            <a:ext cx="2582862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Needle Holder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840" y="2361590"/>
            <a:ext cx="8006953" cy="1419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Forꢀholdingꢀneedles,ꢀwillꢀcomeꢀinꢀvaryingꢀsizesꢀ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andꢀlengthꢀdependingꢀonꢀtheꢀneedleꢀandꢀtissueꢀ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inꢀquestion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1510" y="6231165"/>
            <a:ext cx="477140" cy="448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  <a:p>
            <a:pPr marL="127000" marR="0">
              <a:lnSpc>
                <a:spcPts val="1564"/>
              </a:lnSpc>
              <a:spcBef>
                <a:spcPts val="69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05497" y="717954"/>
            <a:ext cx="313524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Table Contents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40" y="1906982"/>
            <a:ext cx="2069338" cy="414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39A6"/>
                </a:solidFill>
                <a:latin typeface="SUICGT+ArialMT"/>
                <a:cs typeface="SUICGT+ArialMT"/>
              </a:rPr>
              <a:t>•</a:t>
            </a:r>
            <a:r>
              <a:rPr sz="2650" spc="659" dirty="0">
                <a:solidFill>
                  <a:srgbClr val="0039A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Introduction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2040" y="2382470"/>
            <a:ext cx="3644775" cy="1365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39A6"/>
                </a:solidFill>
                <a:latin typeface="SUICGT+ArialMT"/>
                <a:cs typeface="SUICGT+ArialMT"/>
              </a:rPr>
              <a:t>•</a:t>
            </a:r>
            <a:r>
              <a:rPr sz="2650" spc="659" dirty="0">
                <a:solidFill>
                  <a:srgbClr val="0039A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Ratcheted Forceps</a:t>
            </a:r>
          </a:p>
          <a:p>
            <a:pPr marL="0" marR="0">
              <a:lnSpc>
                <a:spcPts val="2960"/>
              </a:lnSpc>
              <a:spcBef>
                <a:spcPts val="732"/>
              </a:spcBef>
              <a:spcAft>
                <a:spcPts val="0"/>
              </a:spcAft>
            </a:pPr>
            <a:r>
              <a:rPr sz="2650" dirty="0">
                <a:solidFill>
                  <a:srgbClr val="0039A6"/>
                </a:solidFill>
                <a:latin typeface="SUICGT+ArialMT"/>
                <a:cs typeface="SUICGT+ArialMT"/>
              </a:rPr>
              <a:t>•</a:t>
            </a:r>
            <a:r>
              <a:rPr sz="2650" spc="659" dirty="0">
                <a:solidFill>
                  <a:srgbClr val="0039A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Non- Ratcheted Forceps</a:t>
            </a:r>
          </a:p>
          <a:p>
            <a:pPr marL="0" marR="0">
              <a:lnSpc>
                <a:spcPts val="2960"/>
              </a:lnSpc>
              <a:spcBef>
                <a:spcPts val="732"/>
              </a:spcBef>
              <a:spcAft>
                <a:spcPts val="0"/>
              </a:spcAft>
            </a:pPr>
            <a:r>
              <a:rPr sz="2650" dirty="0">
                <a:solidFill>
                  <a:srgbClr val="0039A6"/>
                </a:solidFill>
                <a:latin typeface="SUICGT+ArialMT"/>
                <a:cs typeface="SUICGT+ArialMT"/>
              </a:rPr>
              <a:t>•</a:t>
            </a:r>
            <a:r>
              <a:rPr sz="2650" spc="659" dirty="0">
                <a:solidFill>
                  <a:srgbClr val="0039A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Scissors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2040" y="3808934"/>
            <a:ext cx="1793343" cy="414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39A6"/>
                </a:solidFill>
                <a:latin typeface="SUICGT+ArialMT"/>
                <a:cs typeface="SUICGT+ArialMT"/>
              </a:rPr>
              <a:t>•</a:t>
            </a:r>
            <a:r>
              <a:rPr sz="2650" spc="659" dirty="0">
                <a:solidFill>
                  <a:srgbClr val="0039A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Retractors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2040" y="4284422"/>
            <a:ext cx="2829841" cy="889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0039A6"/>
                </a:solidFill>
                <a:latin typeface="SUICGT+ArialMT"/>
                <a:cs typeface="SUICGT+ArialMT"/>
              </a:rPr>
              <a:t>•</a:t>
            </a:r>
            <a:r>
              <a:rPr sz="2650" spc="659" dirty="0">
                <a:solidFill>
                  <a:srgbClr val="0039A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Other Instruments</a:t>
            </a:r>
          </a:p>
          <a:p>
            <a:pPr marL="0" marR="0">
              <a:lnSpc>
                <a:spcPts val="2960"/>
              </a:lnSpc>
              <a:spcBef>
                <a:spcPts val="732"/>
              </a:spcBef>
              <a:spcAft>
                <a:spcPts val="0"/>
              </a:spcAft>
            </a:pPr>
            <a:r>
              <a:rPr sz="2650" dirty="0">
                <a:solidFill>
                  <a:srgbClr val="0039A6"/>
                </a:solidFill>
                <a:latin typeface="SUICGT+ArialMT"/>
                <a:cs typeface="SUICGT+ArialMT"/>
              </a:rPr>
              <a:t>•</a:t>
            </a:r>
            <a:r>
              <a:rPr sz="2650" spc="659" dirty="0">
                <a:solidFill>
                  <a:srgbClr val="0039A6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Conclusion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96935" y="622985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6350" y="840053"/>
            <a:ext cx="3820131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Other Instruments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439" y="2483510"/>
            <a:ext cx="2876946" cy="2882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Sponge Holding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Rampley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Rampleysꢀcanꢀ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beꢀusedꢀforꢀ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handleꢀguazeꢀorꢀ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sponges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71510" y="6231165"/>
            <a:ext cx="477140" cy="448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  <a:p>
            <a:pPr marL="127000" marR="0">
              <a:lnSpc>
                <a:spcPts val="1564"/>
              </a:lnSpc>
              <a:spcBef>
                <a:spcPts val="69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6350" y="840053"/>
            <a:ext cx="3820131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Other Instruments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239" y="1962552"/>
            <a:ext cx="2064481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Towel Clips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239" y="2450232"/>
            <a:ext cx="3159720" cy="385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Towelꢀclipsꢀareꢀ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mostꢀcommonlyꢀ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usedꢀtoꢀsecureꢀ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towelsꢀorꢀdrapesꢀ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inꢀplace,ꢀhoweverꢀ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canꢀbeꢀusedꢀtoꢀ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graspꢀtissueꢀifꢀ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required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98510" y="644321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13520" y="90512"/>
            <a:ext cx="3841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TJGLGN+Calibri"/>
                <a:cs typeface="TJGLGN+Calibri"/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89300" y="689379"/>
            <a:ext cx="2337494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840" y="1731478"/>
            <a:ext cx="7936868" cy="2949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07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EMCBKS+Wingdings-Regular"/>
                <a:cs typeface="EMCBKS+Wingdings-Regular"/>
              </a:rPr>
              <a:t>ü</a:t>
            </a:r>
            <a:r>
              <a:rPr sz="3250" spc="6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Thereꢀareꢀaꢀwideꢀrangeꢀofꢀsurgicalꢀ</a:t>
            </a:r>
          </a:p>
          <a:p>
            <a:pPr marL="51435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instrumentsꢀavailable,ꢀallꢀwithꢀvaryingꢀ</a:t>
            </a:r>
          </a:p>
          <a:p>
            <a:pPr marL="51435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designsꢀandꢀuses</a:t>
            </a:r>
          </a:p>
          <a:p>
            <a:pPr marL="0" marR="0">
              <a:lnSpc>
                <a:spcPts val="3607"/>
              </a:lnSpc>
              <a:spcBef>
                <a:spcPts val="118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EMCBKS+Wingdings-Regular"/>
                <a:cs typeface="EMCBKS+Wingdings-Regular"/>
              </a:rPr>
              <a:t>ü</a:t>
            </a:r>
            <a:r>
              <a:rPr sz="3250" spc="6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Ensureꢀtoꢀlearnꢀtheꢀnamesꢀandꢀadvantagesꢀ</a:t>
            </a:r>
          </a:p>
          <a:p>
            <a:pPr marL="51435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ofꢀallꢀinstrumentsꢀavailableꢀinꢀtheꢀoperatingꢀ</a:t>
            </a:r>
          </a:p>
          <a:p>
            <a:pPr marL="51435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theatre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98510" y="622985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58240"/>
            <a:ext cx="8183880" cy="677108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132856"/>
            <a:ext cx="8183880" cy="1477328"/>
          </a:xfr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Google.com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Wikipedia.org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Studymafia.org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Slidespanda.com</a:t>
            </a:r>
          </a:p>
        </p:txBody>
      </p:sp>
    </p:spTree>
    <p:extLst>
      <p:ext uri="{BB962C8B-B14F-4D97-AF65-F5344CB8AC3E}">
        <p14:creationId xmlns:p14="http://schemas.microsoft.com/office/powerpoint/2010/main" val="19246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133600"/>
            <a:ext cx="5943600" cy="2514600"/>
          </a:xfrm>
          <a:noFill/>
        </p:spPr>
        <p:txBody>
          <a:bodyPr>
            <a:normAutofit/>
          </a:bodyPr>
          <a:lstStyle/>
          <a:p>
            <a:pPr marL="0" indent="0" algn="ctr"/>
            <a:r>
              <a:rPr lang="en-US" sz="5400" b="1" dirty="0">
                <a:solidFill>
                  <a:srgbClr val="FF0000"/>
                </a:solidFill>
              </a:rPr>
              <a:t>Thanks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To 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StudyMafia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.org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5935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640" y="714169"/>
            <a:ext cx="5290190" cy="14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6099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Introduction</a:t>
            </a:r>
          </a:p>
          <a:p>
            <a:pPr marL="0" marR="0">
              <a:lnSpc>
                <a:spcPts val="3630"/>
              </a:lnSpc>
              <a:spcBef>
                <a:spcPts val="3895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SUICGT+ArialMT"/>
                <a:cs typeface="SUICGT+ArialMT"/>
              </a:rPr>
              <a:t>•</a:t>
            </a:r>
            <a:r>
              <a:rPr sz="3250" spc="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Thereꢀareꢀaꢀwideꢀarrayꢀofꢀ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1540" y="2209190"/>
            <a:ext cx="7825779" cy="1419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instrumentsꢀavailableꢀforꢀuseꢀduringꢀaꢀsurgicalꢀ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procedure,ꢀeachꢀwithꢀtheirꢀspecificꢀ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usesꢀandꢀadvantagesꢀ(andꢀdisadvantages).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3700914"/>
            <a:ext cx="8103949" cy="1001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SUICGT+ArialMT"/>
                <a:cs typeface="SUICGT+ArialMT"/>
              </a:rPr>
              <a:t>•</a:t>
            </a:r>
            <a:r>
              <a:rPr sz="3250" spc="7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Asꢀaꢀsurgeon,ꢀitꢀisꢀimportantꢀtoꢀknowꢀnotꢀonlyꢀ</a:t>
            </a:r>
          </a:p>
          <a:p>
            <a:pPr marL="34290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theirꢀnamesꢀbutꢀwhenꢀtheyꢀshouldꢀbeꢀused,ꢀ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1540" y="4745126"/>
            <a:ext cx="7930753" cy="932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andꢀeachꢀspecialityꢀwillꢀhaveꢀtheirꢀownꢀspecificꢀ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kit.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73135" y="584885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180" y="805048"/>
            <a:ext cx="379315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Ratcheted Forceps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040" y="1728858"/>
            <a:ext cx="1373449" cy="513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SUICGT+ArialMT"/>
                <a:cs typeface="SUICGT+ArialMT"/>
              </a:rPr>
              <a:t>•</a:t>
            </a:r>
            <a:r>
              <a:rPr sz="3250" spc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Allis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2285390"/>
            <a:ext cx="7825184" cy="932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Allisꢀforcepsꢀareꢀtoothedꢀsurgicalꢀinstruments,ꢀ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usedꢀtoꢀgraspꢀfirmꢀtissuesꢀ(suchꢀasꢀfascia).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1510" y="6231165"/>
            <a:ext cx="474575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96935" y="644321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180" y="805048"/>
            <a:ext cx="379315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Ratcheted Forceps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039" y="1728859"/>
            <a:ext cx="2065570" cy="513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SUICGT+ArialMT"/>
                <a:cs typeface="SUICGT+ArialMT"/>
              </a:rPr>
              <a:t>•</a:t>
            </a:r>
            <a:r>
              <a:rPr sz="3250" spc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Babcock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39" y="2285390"/>
            <a:ext cx="4152106" cy="3370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Babcockꢀforcepsꢀareꢀ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jawedꢀinstrumentsꢀwithꢀ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aꢀsmoothꢀend,ꢀallowingꢀ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forꢀmoreꢀdelicateꢀ</a:t>
            </a:r>
          </a:p>
          <a:p>
            <a:pPr marL="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structuresꢀ(suchꢀasꢀ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bowel)ꢀtoꢀbeꢀheldꢀinꢀanꢀ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atraumaticꢀmanner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1510" y="6231165"/>
            <a:ext cx="474575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96935" y="644321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180" y="805048"/>
            <a:ext cx="379315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Ratcheted Forceps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040" y="1728858"/>
            <a:ext cx="2037100" cy="513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SUICGT+ArialMT"/>
                <a:cs typeface="SUICGT+ArialMT"/>
              </a:rPr>
              <a:t>•</a:t>
            </a:r>
            <a:r>
              <a:rPr sz="3250" spc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Dunhills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2285390"/>
            <a:ext cx="7682110" cy="1419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Dunhillꢀforcepsꢀareꢀsmallꢀforcepsꢀwithꢀcurvedꢀ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serratedꢀends,ꢀoftenꢀusedꢀtoꢀgraspꢀvesselsꢀ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priorꢀtoꢀligation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1510" y="6231165"/>
            <a:ext cx="474575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96935" y="644321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180" y="805048"/>
            <a:ext cx="379315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Ratcheted Forceps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239" y="1881259"/>
            <a:ext cx="2599351" cy="1001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SUICGT+ArialMT"/>
                <a:cs typeface="SUICGT+ArialMT"/>
              </a:rPr>
              <a:t>•</a:t>
            </a:r>
            <a:r>
              <a:rPr sz="3250" spc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Lane Tissue</a:t>
            </a:r>
          </a:p>
          <a:p>
            <a:pPr marL="514350" marR="0">
              <a:lnSpc>
                <a:spcPts val="3200"/>
              </a:lnSpc>
              <a:spcBef>
                <a:spcPts val="689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Forceps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239" y="2925471"/>
            <a:ext cx="3398837" cy="2882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Laneꢀtissueꢀforcepsꢀ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haveꢀinterlockingꢀ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teeth,ꢀallowingꢀtheꢀ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graspingꢀofꢀtoughꢀ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tissues,ꢀsuchꢀasꢀ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fascia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1510" y="6231165"/>
            <a:ext cx="474575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96935" y="644321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180" y="805048"/>
            <a:ext cx="379315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Ratcheted Forceps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040" y="1576458"/>
            <a:ext cx="2642230" cy="513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SUICGT+ArialMT"/>
                <a:cs typeface="SUICGT+ArialMT"/>
              </a:rPr>
              <a:t>•</a:t>
            </a:r>
            <a:r>
              <a:rPr sz="3250" spc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Littlewoods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2132990"/>
            <a:ext cx="7395170" cy="1907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Littlewoodꢀforcepsꢀhaveꢀbluntꢀendedꢀteeth,ꢀ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usedꢀtoꢀgraspꢀtoughꢀtissues,ꢀsuchꢀasꢀfascia.ꢀ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Theyꢀareꢀoftenꢀusedꢀtoꢀgainꢀentryꢀviaꢀtheꢀ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umbilicusꢀforꢀlaparoscopicꢀsurgery.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1510" y="6231165"/>
            <a:ext cx="474575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96935" y="644321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180" y="805048"/>
            <a:ext cx="3793156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438086"/>
                </a:solidFill>
                <a:latin typeface="WWWPOB+TimesNewRomanPS-BoldMT"/>
                <a:cs typeface="WWWPOB+TimesNewRomanPS-BoldMT"/>
              </a:rPr>
              <a:t>Ratcheted Forceps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040" y="1576458"/>
            <a:ext cx="1906109" cy="513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30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0000"/>
                </a:solidFill>
                <a:latin typeface="SUICGT+ArialMT"/>
                <a:cs typeface="SUICGT+ArialMT"/>
              </a:rPr>
              <a:t>•</a:t>
            </a:r>
            <a:r>
              <a:rPr sz="3250" spc="2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Sawtell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1040" y="2132990"/>
            <a:ext cx="7900590" cy="1419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Sawtellꢀforcepsꢀareꢀcurvedꢀforcepsꢀwithꢀaꢀ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serratedꢀend,ꢀoftenꢀusedꢀtoꢀgraspꢀvesselsꢀpriorꢀ</a:t>
            </a:r>
          </a:p>
          <a:p>
            <a:pPr marL="0" marR="0">
              <a:lnSpc>
                <a:spcPts val="3200"/>
              </a:lnSpc>
              <a:spcBef>
                <a:spcPts val="69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TJGLGN+Calibri"/>
                <a:cs typeface="TJGLGN+Calibri"/>
              </a:rPr>
              <a:t>toꢀligation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1510" y="6231165"/>
            <a:ext cx="474575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PSHSS+TimesNewRomanPSMT"/>
                <a:cs typeface="JPSHSS+TimesNewRomanPSMT"/>
              </a:rPr>
              <a:t>●●●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96935" y="644321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9A6"/>
                </a:solidFill>
                <a:latin typeface="SUICGT+ArialMT"/>
                <a:cs typeface="SUICGT+ArialMT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Custom 7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1071</Words>
  <Application>Microsoft Office PowerPoint</Application>
  <PresentationFormat>On-screen Show (4:3)</PresentationFormat>
  <Paragraphs>194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TJGLGN+Calibri</vt:lpstr>
      <vt:lpstr>Verdana</vt:lpstr>
      <vt:lpstr>Times New Roman</vt:lpstr>
      <vt:lpstr>Tahoma</vt:lpstr>
      <vt:lpstr>JPSHSS+TimesNewRomanPSMT</vt:lpstr>
      <vt:lpstr>WWWPOB+TimesNewRomanPS-BoldMT</vt:lpstr>
      <vt:lpstr>Calibri</vt:lpstr>
      <vt:lpstr>SUICGT+ArialMT</vt:lpstr>
      <vt:lpstr>EMCBKS+Wingdings-Regular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Thanks To  StudyMafia.org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CRP</dc:creator>
  <cp:lastModifiedBy>CRP</cp:lastModifiedBy>
  <cp:revision>4</cp:revision>
  <dcterms:modified xsi:type="dcterms:W3CDTF">2022-11-04T04:07:13Z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1011128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