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709" r:id="rId2"/>
  </p:sldMasterIdLst>
  <p:notesMasterIdLst>
    <p:notesMasterId r:id="rId24"/>
  </p:notesMasterIdLst>
  <p:handoutMasterIdLst>
    <p:handoutMasterId r:id="rId25"/>
  </p:handoutMasterIdLst>
  <p:sldIdLst>
    <p:sldId id="430" r:id="rId3"/>
    <p:sldId id="322" r:id="rId4"/>
    <p:sldId id="324" r:id="rId5"/>
    <p:sldId id="362" r:id="rId6"/>
    <p:sldId id="361" r:id="rId7"/>
    <p:sldId id="325" r:id="rId8"/>
    <p:sldId id="418" r:id="rId9"/>
    <p:sldId id="419" r:id="rId10"/>
    <p:sldId id="420" r:id="rId11"/>
    <p:sldId id="421" r:id="rId12"/>
    <p:sldId id="422" r:id="rId13"/>
    <p:sldId id="423" r:id="rId14"/>
    <p:sldId id="428" r:id="rId15"/>
    <p:sldId id="397" r:id="rId16"/>
    <p:sldId id="424" r:id="rId17"/>
    <p:sldId id="425" r:id="rId18"/>
    <p:sldId id="426" r:id="rId19"/>
    <p:sldId id="427" r:id="rId20"/>
    <p:sldId id="429" r:id="rId21"/>
    <p:sldId id="351" r:id="rId22"/>
    <p:sldId id="431" r:id="rId2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9A6"/>
    <a:srgbClr val="006600"/>
    <a:srgbClr val="028432"/>
    <a:srgbClr val="E7E7D8"/>
    <a:srgbClr val="0536C6"/>
    <a:srgbClr val="923739"/>
    <a:srgbClr val="FF3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74" autoAdjust="0"/>
    <p:restoredTop sz="77728" autoAdjust="0"/>
  </p:normalViewPr>
  <p:slideViewPr>
    <p:cSldViewPr>
      <p:cViewPr>
        <p:scale>
          <a:sx n="51" d="100"/>
          <a:sy n="51" d="100"/>
        </p:scale>
        <p:origin x="-1548" y="-460"/>
      </p:cViewPr>
      <p:guideLst>
        <p:guide orient="horz" pos="2136"/>
        <p:guide pos="2917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0"/>
    </p:cViewPr>
  </p:sorterViewPr>
  <p:notesViewPr>
    <p:cSldViewPr>
      <p:cViewPr>
        <p:scale>
          <a:sx n="120" d="100"/>
          <a:sy n="120" d="100"/>
        </p:scale>
        <p:origin x="-1542" y="72"/>
      </p:cViewPr>
      <p:guideLst>
        <p:guide orient="horz" pos="2895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0.xml"/><Relationship Id="rId2" Type="http://schemas.openxmlformats.org/officeDocument/2006/relationships/slide" Target="slides/slide14.xml"/><Relationship Id="rId1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399AABF-9665-440D-90EB-75FD43261E79}" type="datetimeFigureOut">
              <a:rPr lang="en-US"/>
              <a:t>11/11/2022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AD26005-350B-4663-8083-A0ECEF69C9D7}" type="slidenum">
              <a:rPr lang="en-US" altLang="en-US"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91122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A6A58F-D608-4BEA-9705-1B2C4FF196D8}" type="datetimeFigureOut">
              <a:rPr lang="en-US"/>
              <a:t>11/11/2022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1C3C041-5338-46DC-B5C2-45D7FFBDD6E7}" type="slidenum">
              <a:rPr lang="en-US" altLang="en-US"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85258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72EDED-AAB0-413F-9A10-EE6D060E324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10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11/11/2022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11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11/11/2022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12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11/11/2022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14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11/11/2022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15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11/11/2022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16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11/11/2022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17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11/11/2022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18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11/11/2022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20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11/11/2022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2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11/11/2022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3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11/11/2022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4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11/11/2022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5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11/11/2022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6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11/11/2022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7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11/11/2022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8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11/11/2022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9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11/11/2022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22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5"/>
          <p:cNvSpPr>
            <a:spLocks noChangeShapeType="1"/>
          </p:cNvSpPr>
          <p:nvPr/>
        </p:nvSpPr>
        <p:spPr bwMode="gray">
          <a:xfrm>
            <a:off x="392113" y="806450"/>
            <a:ext cx="8355012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</a:ln>
          <a:effectLst/>
        </p:spPr>
        <p:txBody>
          <a:bodyPr wrap="none" anchor="ctr"/>
          <a:lstStyle/>
          <a:p>
            <a:pPr>
              <a:lnSpc>
                <a:spcPct val="106000"/>
              </a:lnSpc>
              <a:spcBef>
                <a:spcPct val="50000"/>
              </a:spcBef>
              <a:buSzPct val="100000"/>
              <a:buFont typeface="Wingdings 2" panose="05020102010507070707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8" y="514359"/>
            <a:ext cx="8345487" cy="2587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393192" y="1152144"/>
            <a:ext cx="4014216" cy="5138928"/>
          </a:xfrm>
          <a:prstGeom prst="rect">
            <a:avLst/>
          </a:prstGeom>
        </p:spPr>
        <p:txBody>
          <a:bodyPr/>
          <a:lstStyle>
            <a:lvl1pPr>
              <a:buFont typeface="Arial" panose="020B0604020202020204" pitchFamily="34" charset="0"/>
              <a:buNone/>
              <a:defRPr/>
            </a:lvl1pPr>
            <a:lvl2pPr>
              <a:defRPr/>
            </a:lvl2pPr>
            <a:lvl3pPr>
              <a:buNone/>
              <a:defRPr/>
            </a:lvl3pPr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/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>
                <a:solidFill>
                  <a:srgbClr val="000000"/>
                </a:solidFill>
              </a:defRPr>
            </a:lvl1pPr>
            <a:lvl2pPr marL="742950" indent="-285750">
              <a:defRPr lang="en-US" sz="2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9EDE2762-D309-4A1B-90D4-EE2DB97D9608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6995B87-722D-46BC-9CC9-1ED5024E22B0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2CBE984D-2DD5-4668-BAF8-1C9AC1A13DBC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486D207D-9E64-417F-AA84-D9CB1A523B53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C346C8A6-4EAA-425C-AD65-FB7185D13849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2286000"/>
            <a:ext cx="39624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286000"/>
            <a:ext cx="39624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BF2DA97D-831A-48CD-A7A1-23EF5E790589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838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55600" y="1295400"/>
            <a:ext cx="8407400" cy="47244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  <p:transition spd="slow">
    <p:comb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 i="0" u="none">
                <a:solidFill>
                  <a:schemeClr val="bg2"/>
                </a:solidFill>
                <a:latin typeface="+mn-lt"/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 i="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 i="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 i="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6261" y="2721417"/>
            <a:ext cx="3359510" cy="1662953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B8A39A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60" y="4485803"/>
            <a:ext cx="3054102" cy="1182871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rgbClr val="AE8C7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11/11/2022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  <p:hf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697" y="136524"/>
            <a:ext cx="8354605" cy="1018032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183" y="1800147"/>
            <a:ext cx="8343635" cy="4500388"/>
          </a:xfrm>
        </p:spPr>
        <p:txBody>
          <a:bodyPr/>
          <a:lstStyle>
            <a:lvl1pPr algn="l"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 algn="l"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 algn="l"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 algn="l"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 algn="l"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E2762-D309-4A1B-90D4-EE2DB97D9608}" type="slidenum">
              <a:rPr lang="en-US" altLang="en-US" smtClean="0"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8250"/>
            <a:ext cx="6252670" cy="1018033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5825"/>
            <a:ext cx="6252670" cy="4750527"/>
          </a:xfrm>
        </p:spPr>
        <p:txBody>
          <a:bodyPr/>
          <a:lstStyle>
            <a:lvl1pPr algn="l">
              <a:defRPr sz="2800">
                <a:solidFill>
                  <a:srgbClr val="AE8C7E"/>
                </a:solidFill>
              </a:defRPr>
            </a:lvl1pPr>
            <a:lvl2pPr algn="l">
              <a:defRPr>
                <a:solidFill>
                  <a:srgbClr val="AE8C7E"/>
                </a:solidFill>
              </a:defRPr>
            </a:lvl2pPr>
            <a:lvl3pPr algn="l">
              <a:defRPr>
                <a:solidFill>
                  <a:srgbClr val="AE8C7E"/>
                </a:solidFill>
              </a:defRPr>
            </a:lvl3pPr>
            <a:lvl4pPr algn="l">
              <a:defRPr>
                <a:solidFill>
                  <a:srgbClr val="AE8C7E"/>
                </a:solidFill>
              </a:defRPr>
            </a:lvl4pPr>
            <a:lvl5pPr algn="l">
              <a:defRPr>
                <a:solidFill>
                  <a:srgbClr val="AE8C7E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11/11/2022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  <p:hf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  <p:hf hdr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772" y="132349"/>
            <a:ext cx="8268795" cy="1018033"/>
          </a:xfrm>
        </p:spPr>
        <p:txBody>
          <a:bodyPr>
            <a:normAutofit/>
          </a:bodyPr>
          <a:lstStyle>
            <a:lvl1pPr algn="l">
              <a:defRPr sz="3600" u="none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9771" y="2207360"/>
            <a:ext cx="4040188" cy="639763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9771" y="2837223"/>
            <a:ext cx="4040188" cy="3035059"/>
          </a:xfrm>
        </p:spPr>
        <p:txBody>
          <a:bodyPr/>
          <a:lstStyle>
            <a:lvl1pPr algn="ctr"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 algn="ctr"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 algn="ctr"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 algn="ctr"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 algn="ctr"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93" y="2207360"/>
            <a:ext cx="4041775" cy="639763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44893" y="2837223"/>
            <a:ext cx="4041775" cy="3035059"/>
          </a:xfrm>
        </p:spPr>
        <p:txBody>
          <a:bodyPr/>
          <a:lstStyle>
            <a:lvl1pPr algn="ctr"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 algn="ctr"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 algn="ctr"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 algn="ctr"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 algn="ctr"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6C8A6-4EAA-425C-AD65-FB7185D13849}" type="slidenum">
              <a:rPr lang="en-US" altLang="en-US" smtClean="0"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BE984D-2DD5-4668-BAF8-1C9AC1A13DBC}" type="slidenum">
              <a:rPr lang="en-US" altLang="en-US" smtClean="0"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905000" y="5791200"/>
            <a:ext cx="67818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6D207D-9E64-417F-AA84-D9CB1A523B53}" type="slidenum">
              <a:rPr lang="en-US" altLang="en-US" smtClean="0"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  <p:hf hdr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11/11/2022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  <p:hf hdr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=""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3101618"/>
            <a:ext cx="1463784" cy="7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  <p:hf hdr="0" ftr="0" dt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18" Type="http://schemas.openxmlformats.org/officeDocument/2006/relationships/slideLayout" Target="../slideLayouts/slideLayout60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17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4.xml"/><Relationship Id="rId16" Type="http://schemas.openxmlformats.org/officeDocument/2006/relationships/slideLayout" Target="../slideLayouts/slideLayout58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52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</p:sldLayoutIdLst>
  <p:transition spd="slow">
    <p:comb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1E867DF-3DCA-4725-94F0-F2B6BD747A82}"/>
              </a:ext>
            </a:extLst>
          </p:cNvPr>
          <p:cNvSpPr txBox="1"/>
          <p:nvPr/>
        </p:nvSpPr>
        <p:spPr>
          <a:xfrm>
            <a:off x="-9150" y="6951663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  <p:sldLayoutId id="2147483726" r:id="rId17"/>
    <p:sldLayoutId id="2147483706" r:id="rId18"/>
  </p:sldLayoutIdLst>
  <p:transition spd="slow">
    <p:comb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3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3792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strip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947192"/>
            <a:ext cx="7620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319942" y="76200"/>
            <a:ext cx="7024836" cy="7920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B0F0"/>
                </a:solidFill>
                <a:latin typeface="Verdana" pitchFamily="34" charset="0"/>
                <a:cs typeface="+mn-cs"/>
              </a:rPr>
              <a:t>StudyMafia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+mn-cs"/>
              </a:rPr>
              <a:t>.Org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latin typeface="Tahoma" pitchFamily="34" charset="0"/>
              <a:cs typeface="+mn-cs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1" y="5464314"/>
            <a:ext cx="9144000" cy="7386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1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Submitted </a:t>
            </a:r>
            <a:r>
              <a:rPr lang="en-US" sz="21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To:	 </a:t>
            </a:r>
            <a:r>
              <a:rPr lang="en-US" sz="21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1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              Submitted </a:t>
            </a:r>
            <a:r>
              <a:rPr lang="en-US" sz="21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By:</a:t>
            </a:r>
          </a:p>
          <a:p>
            <a:pPr eaLnBrk="0" hangingPunct="0"/>
            <a:r>
              <a:rPr lang="en-US" sz="21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               Studymafia.org                                          </a:t>
            </a:r>
            <a:r>
              <a:rPr lang="en-US" sz="21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Studymafia.org               </a:t>
            </a:r>
            <a:endParaRPr lang="en-US" sz="21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47800" y="2505670"/>
            <a:ext cx="67056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Supervision</a:t>
            </a:r>
            <a:endParaRPr 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625259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Significance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Supervision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8167370" cy="38150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200" b="1" smtClean="0"/>
              <a:t>Motivating Subordinates: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smtClean="0"/>
              <a:t>A supervisor is a leader at the lowest rung of management ladder. He serves as a friend, philosopher and guide to workers.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smtClean="0"/>
              <a:t>He inspires team work and secures maximum co-operation from the employees. It is he who can help in getting optimum utilization of manpower.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10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Significance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Supervision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8167370" cy="3353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200" b="1" smtClean="0"/>
              <a:t>Feedback to Workers: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smtClean="0"/>
              <a:t>A supervisor compares the actual performance of workers against the standards laid down and identifies weaknesses of workers and suggests corrective measures to overcome them.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smtClean="0"/>
              <a:t>In this way, workers can improve their performance in future.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11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Significance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Supervision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7846695" cy="3353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200" b="1" smtClean="0"/>
              <a:t>Proper Assignment of Work: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smtClean="0"/>
              <a:t>A supervisor makes systematic arrangement of activities and resources for his group. He assigns work to each worker and delegate’s authority to workers.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smtClean="0"/>
              <a:t>Workers feel frustrated when the work being done by them is not properly arranged. 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12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aracteristics-of-supervision"/>
          <p:cNvPicPr>
            <a:picLocks noChangeAspect="1"/>
          </p:cNvPicPr>
          <p:nvPr/>
        </p:nvPicPr>
        <p:blipFill>
          <a:blip r:embed="rId2"/>
          <a:srcRect b="4604"/>
          <a:stretch>
            <a:fillRect/>
          </a:stretch>
        </p:blipFill>
        <p:spPr>
          <a:xfrm>
            <a:off x="1828800" y="381000"/>
            <a:ext cx="5386070" cy="5671185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Roles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Supervisor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25533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 smtClean="0"/>
              <a:t>As a Key Man in the Management: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A supervisor is the key figure in the organisation because he/she makes decisions, controls work and interprets policy of the management to the work­ers. 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14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Text Box 2"/>
          <p:cNvSpPr txBox="1"/>
          <p:nvPr/>
        </p:nvSpPr>
        <p:spPr>
          <a:xfrm>
            <a:off x="-2978150" y="3027680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Roles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Supervisor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42767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 smtClean="0"/>
              <a:t>Person in the Middle: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According to this view, a supervisor has to work between two forces, namely the management and the workers.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On the one hand, management has a lot of technical and production-oriented expectations from him/her, and, on the other hand, the workers also have a lot of reward-oriented expectations from him/her.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15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Roles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Supervisor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3046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 smtClean="0"/>
              <a:t> Supervisor as the Marginal Man: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According to this sociological concept, supervisor is either left out of main activities and influences affecting his/her department or he/she is just on the margin.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16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Roles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Supervisor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3046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 smtClean="0"/>
              <a:t>Supervisor as Another Worker: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According to this view, a supervisor is just like a worker lack­ing authority and having a feeling that he/she is not part of management. Only his/her desig­nation is changed.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17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Roles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Supervisor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2061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 smtClean="0"/>
              <a:t>Supervisor as a Human Relations Specialist: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As per this view, a supervisor is considered to be a human relations specialist looking after the human side of operations.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18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762000"/>
            <a:ext cx="7717155" cy="4810125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1447800" y="304800"/>
            <a:ext cx="609473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IN" altLang="en-US" sz="4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Contents</a:t>
            </a: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533400" y="1600200"/>
            <a:ext cx="82296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eaLnBrk="1" hangingPunct="1">
              <a:buClr>
                <a:srgbClr val="0039A6"/>
              </a:buClr>
            </a:pPr>
            <a:r>
              <a:rPr lang="en-IN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</a:p>
          <a:p>
            <a:pPr lvl="1" eaLnBrk="1" hangingPunct="1">
              <a:buClr>
                <a:srgbClr val="0039A6"/>
              </a:buClr>
            </a:pPr>
            <a:r>
              <a:rPr lang="en-IN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lvl="1" eaLnBrk="1" hangingPunct="1">
              <a:buClr>
                <a:srgbClr val="0039A6"/>
              </a:buClr>
            </a:pPr>
            <a:r>
              <a:rPr lang="en-IN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Significance </a:t>
            </a:r>
            <a:r>
              <a:rPr lang="en-US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of Supervision</a:t>
            </a:r>
            <a:r>
              <a:rPr lang="en-US" altLang="en-US" sz="2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</a:p>
          <a:p>
            <a:pPr lvl="1" eaLnBrk="1" hangingPunct="1">
              <a:buClr>
                <a:srgbClr val="0039A6"/>
              </a:buClr>
            </a:pPr>
            <a:r>
              <a:rPr lang="en-IN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Roles of Supervisor</a:t>
            </a:r>
          </a:p>
          <a:p>
            <a:pPr lvl="1" eaLnBrk="1" hangingPunct="1">
              <a:buClr>
                <a:srgbClr val="0039A6"/>
              </a:buClr>
            </a:pPr>
            <a:r>
              <a:rPr lang="en-IN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Conclusion</a:t>
            </a:r>
            <a:endParaRPr lang="en-IN" alt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0039A6"/>
              </a:buClr>
              <a:buNone/>
            </a:pPr>
            <a:endParaRPr lang="en-US" alt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1" hangingPunct="1">
              <a:buClr>
                <a:srgbClr val="0039A6"/>
              </a:buClr>
              <a:buNone/>
            </a:pPr>
            <a:endParaRPr lang="en-I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1" hangingPunct="1">
              <a:buClr>
                <a:srgbClr val="0039A6"/>
              </a:buClr>
              <a:buNone/>
            </a:pPr>
            <a:endParaRPr lang="en-I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2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609600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676400"/>
            <a:ext cx="7924800" cy="31076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Wingdings" panose="05000000000000000000" pitchFamily="2" charset="2"/>
              <a:buChar char="ü"/>
            </a:pPr>
            <a:r>
              <a:rPr lang="en-US" sz="2800" dirty="0" smtClean="0"/>
              <a:t>Morrison (2003) proposes that the purpose of supervision is to enhance the social worker's professional skills, knowledge, and attitudes in order to achieve competency in providing quality care. </a:t>
            </a:r>
          </a:p>
          <a:p>
            <a:pPr marL="514350" indent="-514350">
              <a:buFont typeface="Wingdings" panose="05000000000000000000" pitchFamily="2" charset="2"/>
              <a:buChar char="ü"/>
            </a:pPr>
            <a:r>
              <a:rPr lang="en-US" sz="2800" dirty="0" smtClean="0"/>
              <a:t>It aids in professional growth and development and improves outcomes.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3716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20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981200"/>
            <a:ext cx="5943600" cy="2514600"/>
          </a:xfrm>
          <a:noFill/>
        </p:spPr>
        <p:txBody>
          <a:bodyPr>
            <a:normAutofit fontScale="90000"/>
          </a:bodyPr>
          <a:lstStyle/>
          <a:p>
            <a:pPr marL="0" indent="0" algn="ctr"/>
            <a:r>
              <a:rPr lang="en-US" sz="5400" b="1" dirty="0">
                <a:solidFill>
                  <a:srgbClr val="FF0000"/>
                </a:solidFill>
              </a:rPr>
              <a:t>Thanks</a:t>
            </a:r>
            <a:br>
              <a:rPr lang="en-US" sz="5400" b="1" dirty="0">
                <a:solidFill>
                  <a:srgbClr val="FF0000"/>
                </a:solidFill>
              </a:rPr>
            </a:br>
            <a:r>
              <a:rPr lang="en-US" sz="5400" b="1" dirty="0">
                <a:solidFill>
                  <a:srgbClr val="FF0000"/>
                </a:solidFill>
              </a:rPr>
              <a:t>To 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54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5400" b="1" dirty="0" smtClean="0">
                <a:solidFill>
                  <a:srgbClr val="0070C0"/>
                </a:solidFill>
              </a:rPr>
              <a:t>StudyMafia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.org</a:t>
            </a:r>
            <a:endParaRPr lang="en-US" sz="5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475578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2206625" y="638175"/>
            <a:ext cx="47402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endParaRPr lang="en-US" altLang="en-US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380715" y="1523936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IN" sz="2800" dirty="0" smtClean="0"/>
              <a:t>    </a:t>
            </a:r>
            <a:r>
              <a:rPr sz="2800" dirty="0" smtClean="0"/>
              <a:t>Supervision is direction, guidance and control of working force with a view to see that they are working according to plan and are keeping time schedule. </a:t>
            </a:r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629400" y="5791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3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" name="Picture 1" descr="supervision-7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3676650"/>
            <a:ext cx="6201410" cy="2419350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2206625" y="638175"/>
            <a:ext cx="4740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altLang="en-US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685800" y="1600200"/>
            <a:ext cx="7924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 dirty="0" smtClean="0"/>
              <a:t>Supervision is a Latin Word. Super means ‘from the above’ and vision means ‘to see’. In ordinary sense of the term, supervision means overseeing the activities of others.</a:t>
            </a:r>
          </a:p>
          <a:p>
            <a:r>
              <a:rPr lang="en-US" sz="2800" dirty="0" smtClean="0"/>
              <a:t> In management supervision means “Overseeing the subordinates at work with authority and with an aim to guide the employees, if he is doing wrong.”</a:t>
            </a:r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629400" y="5791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4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6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5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pic>
        <p:nvPicPr>
          <p:cNvPr id="2" name="Content Placeholder 1" descr="1"/>
          <p:cNvPicPr>
            <a:picLocks noGrp="1" noChangeAspect="1"/>
          </p:cNvPicPr>
          <p:nvPr>
            <p:ph idx="1"/>
          </p:nvPr>
        </p:nvPicPr>
        <p:blipFill>
          <a:blip r:embed="rId3"/>
          <a:srcRect t="2863"/>
          <a:stretch>
            <a:fillRect/>
          </a:stretch>
        </p:blipFill>
        <p:spPr>
          <a:xfrm>
            <a:off x="860425" y="434975"/>
            <a:ext cx="7575550" cy="5562600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Significance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Supervision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7924800" cy="38461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200" b="1" smtClean="0"/>
              <a:t>Issue of Orders and Instructions: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200" b="1" smtClean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smtClean="0"/>
              <a:t>The workers require guidance of supervisor at every step. He clears their doubts and tells them the proper method of doing a job.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smtClean="0"/>
              <a:t>A sub-ordinate can give better performance when he knows the work he is supposed to do.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6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Significance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Supervision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7924800" cy="38150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200" b="1" smtClean="0"/>
              <a:t>Planning and Organizing the Work: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smtClean="0"/>
              <a:t>A superior acts as a planner and a guide for his sub-ordinates. A schedule of work is prepared so as to ensure an even and steady flow of work.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smtClean="0"/>
              <a:t>The supervisor lays down production targets for the workers and determines the methods and procedures for doing the work.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7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Significance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Supervision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7924800" cy="38150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200" b="1" smtClean="0"/>
              <a:t> It is Important at All Levels: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smtClean="0"/>
              <a:t>Supervision means overseeing and watching sub-ordinates.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smtClean="0"/>
              <a:t>The time devoted by top management to supervision is only 20% whereas supervisor (or foreman or overseer or superintendent or section officer) devotes about 80% of his time to supervision.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8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Significance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Supervision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8167370" cy="4030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200" b="1" smtClean="0"/>
              <a:t>Vital Link between Workers and Management: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smtClean="0"/>
              <a:t>A supervisor is a representative of the management and a very important figure from workers point of view.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smtClean="0"/>
              <a:t>He communicates the policies of the management to workers (downward communication) and also provides feed back to the management as to what is happening at the lowest level (upward communication).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9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SEPDPO">
  <a:themeElements>
    <a:clrScheme name="OSELS Light PPT Colors">
      <a:dk1>
        <a:srgbClr val="0039A6"/>
      </a:dk1>
      <a:lt1>
        <a:srgbClr val="FFFFFF"/>
      </a:lt1>
      <a:dk2>
        <a:srgbClr val="3077FF"/>
      </a:dk2>
      <a:lt2>
        <a:srgbClr val="4B4B4B"/>
      </a:lt2>
      <a:accent1>
        <a:srgbClr val="0039A6"/>
      </a:accent1>
      <a:accent2>
        <a:srgbClr val="9E302D"/>
      </a:accent2>
      <a:accent3>
        <a:srgbClr val="5B8F22"/>
      </a:accent3>
      <a:accent4>
        <a:srgbClr val="532E60"/>
      </a:accent4>
      <a:accent5>
        <a:srgbClr val="FDC82F"/>
      </a:accent5>
      <a:accent6>
        <a:srgbClr val="0CC6DE"/>
      </a:accent6>
      <a:hlink>
        <a:srgbClr val="002060"/>
      </a:hlink>
      <a:folHlink>
        <a:srgbClr val="0053F2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66CCFF"/>
        </a:solidFill>
        <a:ln w="9525">
          <a:miter lim="800000"/>
        </a:ln>
      </a:spPr>
      <a:bodyPr wrap="none" rtlCol="0" anchor="ctr">
        <a:flatTx/>
      </a:bodyPr>
      <a:lstStyle>
        <a:defPPr algn="ctr">
          <a:defRPr sz="1200" b="1" dirty="0">
            <a:solidFill>
              <a:schemeClr val="bg1"/>
            </a:solidFill>
            <a:latin typeface="Tahoma" panose="020B0604030504040204" pitchFamily="34" charset="0"/>
          </a:defRPr>
        </a:defPPr>
      </a:lstStyle>
    </a:spDef>
    <a:lnDef>
      <a:spPr>
        <a:ln w="22225">
          <a:solidFill>
            <a:srgbClr val="0A0A0A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1209</TotalTime>
  <Words>841</Words>
  <Application>Microsoft Office PowerPoint</Application>
  <PresentationFormat>On-screen Show (4:3)</PresentationFormat>
  <Paragraphs>258</Paragraphs>
  <Slides>21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7_SEPDPO</vt:lpstr>
      <vt:lpstr>Theme17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 To  StudyMafia.org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NISHA PANDITA</dc:creator>
  <cp:lastModifiedBy>CRP</cp:lastModifiedBy>
  <cp:revision>903</cp:revision>
  <cp:lastPrinted>2014-09-05T11:57:00Z</cp:lastPrinted>
  <dcterms:created xsi:type="dcterms:W3CDTF">2014-04-08T13:15:00Z</dcterms:created>
  <dcterms:modified xsi:type="dcterms:W3CDTF">2022-11-12T02:29:34Z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5CCC38EE05C8489CB0FE45913C42F1B5</vt:lpwstr>
  </property>
  <property fmtid="{D5CDD505-2E9C-101B-9397-08002B2CF9AE}" pid="3" name="KSOProductBuildVer">
    <vt:lpwstr>1033-11.2.0.11341</vt:lpwstr>
  </property>
</Properties>
</file>