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5"/>
  </p:notesMasterIdLst>
  <p:handoutMasterIdLst>
    <p:handoutMasterId r:id="rId26"/>
  </p:handoutMasterIdLst>
  <p:sldIdLst>
    <p:sldId id="429" r:id="rId3"/>
    <p:sldId id="322" r:id="rId4"/>
    <p:sldId id="324" r:id="rId5"/>
    <p:sldId id="362" r:id="rId6"/>
    <p:sldId id="325" r:id="rId7"/>
    <p:sldId id="427" r:id="rId8"/>
    <p:sldId id="418" r:id="rId9"/>
    <p:sldId id="397" r:id="rId10"/>
    <p:sldId id="419" r:id="rId11"/>
    <p:sldId id="420" r:id="rId12"/>
    <p:sldId id="421" r:id="rId13"/>
    <p:sldId id="422" r:id="rId14"/>
    <p:sldId id="398" r:id="rId15"/>
    <p:sldId id="399" r:id="rId16"/>
    <p:sldId id="423" r:id="rId17"/>
    <p:sldId id="424" r:id="rId18"/>
    <p:sldId id="425" r:id="rId19"/>
    <p:sldId id="407" r:id="rId20"/>
    <p:sldId id="426" r:id="rId21"/>
    <p:sldId id="428" r:id="rId22"/>
    <p:sldId id="351" r:id="rId23"/>
    <p:sldId id="430"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8.xml"/><Relationship Id="rId1" Type="http://schemas.openxmlformats.org/officeDocument/2006/relationships/slide" Target="slides/slide5.xml"/><Relationship Id="rId6" Type="http://schemas.openxmlformats.org/officeDocument/2006/relationships/slide" Target="slides/slide21.xml"/><Relationship Id="rId5" Type="http://schemas.openxmlformats.org/officeDocument/2006/relationships/slide" Target="slides/slide18.xml"/><Relationship Id="rId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11/30/2022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832892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11/30/2022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573230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56700" cy="6858000"/>
          </a:xfrm>
          <a:prstGeom prst="rect">
            <a:avLst/>
          </a:prstGeom>
          <a:noFill/>
          <a:ln w="9525">
            <a:noFill/>
          </a:ln>
        </p:spPr>
      </p:pic>
      <p:sp>
        <p:nvSpPr>
          <p:cNvPr id="2051" name="Rectangle 3"/>
          <p:cNvSpPr>
            <a:spLocks noGrp="1" noChangeArrowheads="1"/>
          </p:cNvSpPr>
          <p:nvPr>
            <p:ph type="ctrTitle"/>
          </p:nvPr>
        </p:nvSpPr>
        <p:spPr>
          <a:xfrm>
            <a:off x="468313" y="1196975"/>
            <a:ext cx="8207375" cy="1082675"/>
          </a:xfrm>
        </p:spPr>
        <p:txBody>
          <a:bodyPr/>
          <a:lstStyle>
            <a:lvl1pPr algn="ctr">
              <a:defRPr>
                <a:solidFill>
                  <a:schemeClr val="bg1"/>
                </a:solidFill>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2422525"/>
            <a:ext cx="8212138" cy="1752600"/>
          </a:xfrm>
        </p:spPr>
        <p:txBody>
          <a:bodyPr/>
          <a:lstStyle>
            <a:lvl1pPr marL="0" indent="0" algn="ctr">
              <a:buFontTx/>
              <a:buNone/>
              <a:defRPr>
                <a:solidFill>
                  <a:schemeClr val="bg1"/>
                </a:solidFill>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11/30/2022</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29" Type="http://schemas.openxmlformats.org/officeDocument/2006/relationships/slideLayout" Target="../slideLayouts/slideLayout71.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slideLayout" Target="../slideLayouts/slideLayout70.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31" Type="http://schemas.openxmlformats.org/officeDocument/2006/relationships/image" Target="../media/image2.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slideLayout" Target="../slideLayouts/slideLayout69.xml"/><Relationship Id="rId3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31"/>
          <a:stretch>
            <a:fillRect/>
          </a:stretch>
        </p:blipFill>
        <p:spPr>
          <a:xfrm>
            <a:off x="0" y="0"/>
            <a:ext cx="91567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11/30/2022</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 id="2147483718" r:id="rId27"/>
    <p:sldLayoutId id="2147483719" r:id="rId28"/>
    <p:sldLayoutId id="2147483720" r:id="rId29"/>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4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9460" y="5921514"/>
            <a:ext cx="9137260"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solidFill>
                  <a:schemeClr val="accent4">
                    <a:lumMod val="50000"/>
                  </a:schemeClr>
                </a:solidFill>
                <a:latin typeface="+mn-lt"/>
                <a:cs typeface="Times New Roman" pitchFamily="18" charset="0"/>
              </a:rPr>
              <a:t>                       Submitted </a:t>
            </a:r>
            <a:r>
              <a:rPr lang="en-US" sz="2000" b="1" dirty="0">
                <a:solidFill>
                  <a:schemeClr val="accent4">
                    <a:lumMod val="50000"/>
                  </a:schemeClr>
                </a:solidFill>
                <a:latin typeface="+mn-lt"/>
                <a:cs typeface="Times New Roman" pitchFamily="18" charset="0"/>
              </a:rPr>
              <a:t>To:	 </a:t>
            </a:r>
            <a:r>
              <a:rPr lang="en-US" sz="2000" b="1" dirty="0" smtClean="0">
                <a:solidFill>
                  <a:schemeClr val="accent4">
                    <a:lumMod val="50000"/>
                  </a:schemeClr>
                </a:solidFill>
                <a:latin typeface="+mn-lt"/>
                <a:cs typeface="Times New Roman" pitchFamily="18" charset="0"/>
              </a:rPr>
              <a:t>             </a:t>
            </a:r>
            <a:r>
              <a:rPr lang="en-US" sz="2000" b="1" dirty="0">
                <a:solidFill>
                  <a:schemeClr val="accent4">
                    <a:lumMod val="50000"/>
                  </a:schemeClr>
                </a:solidFill>
                <a:latin typeface="+mn-lt"/>
                <a:cs typeface="Times New Roman" pitchFamily="18" charset="0"/>
              </a:rPr>
              <a:t> </a:t>
            </a:r>
            <a:r>
              <a:rPr lang="en-US" sz="2000" b="1" dirty="0" smtClean="0">
                <a:solidFill>
                  <a:schemeClr val="accent4">
                    <a:lumMod val="50000"/>
                  </a:schemeClr>
                </a:solidFill>
                <a:latin typeface="+mn-lt"/>
                <a:cs typeface="Times New Roman" pitchFamily="18" charset="0"/>
              </a:rPr>
              <a:t>                    Submitted </a:t>
            </a:r>
            <a:r>
              <a:rPr lang="en-US" sz="2000" b="1" dirty="0">
                <a:solidFill>
                  <a:schemeClr val="accent4">
                    <a:lumMod val="50000"/>
                  </a:schemeClr>
                </a:solidFill>
                <a:latin typeface="+mn-lt"/>
                <a:cs typeface="Times New Roman" pitchFamily="18" charset="0"/>
              </a:rPr>
              <a:t>By:</a:t>
            </a:r>
          </a:p>
          <a:p>
            <a:pPr eaLnBrk="0" hangingPunct="0"/>
            <a:r>
              <a:rPr lang="en-US" sz="2000" b="1" dirty="0" smtClean="0">
                <a:solidFill>
                  <a:schemeClr val="accent4">
                    <a:lumMod val="50000"/>
                  </a:schemeClr>
                </a:solidFill>
                <a:latin typeface="+mn-lt"/>
                <a:cs typeface="Times New Roman" pitchFamily="18" charset="0"/>
              </a:rPr>
              <a:t>                       Studymafia.org                                  </a:t>
            </a:r>
            <a:r>
              <a:rPr lang="en-US" sz="2000" b="1" dirty="0" smtClean="0">
                <a:solidFill>
                  <a:schemeClr val="accent4">
                    <a:lumMod val="50000"/>
                  </a:schemeClr>
                </a:solidFill>
                <a:latin typeface="+mn-lt"/>
                <a:cs typeface="Times New Roman" pitchFamily="18" charset="0"/>
              </a:rPr>
              <a:t>    Studymafia.org               </a:t>
            </a:r>
            <a:endParaRPr lang="en-US" sz="2000" b="1" dirty="0">
              <a:solidFill>
                <a:schemeClr val="accent4">
                  <a:lumMod val="50000"/>
                </a:schemeClr>
              </a:solidFill>
              <a:latin typeface="+mn-lt"/>
              <a:cs typeface="Times New Roman" pitchFamily="18" charset="0"/>
            </a:endParaRPr>
          </a:p>
        </p:txBody>
      </p:sp>
      <p:sp>
        <p:nvSpPr>
          <p:cNvPr id="8" name="Rectangle 7"/>
          <p:cNvSpPr/>
          <p:nvPr/>
        </p:nvSpPr>
        <p:spPr>
          <a:xfrm>
            <a:off x="1905000" y="1676400"/>
            <a:ext cx="6096000" cy="1754326"/>
          </a:xfrm>
          <a:prstGeom prst="rect">
            <a:avLst/>
          </a:prstGeom>
          <a:solidFill>
            <a:schemeClr val="bg1"/>
          </a:solidFill>
        </p:spPr>
        <p:txBody>
          <a:bodyPr wrap="square">
            <a:spAutoFit/>
          </a:bodyPr>
          <a:lstStyle/>
          <a:p>
            <a:pPr algn="ctr" fontAlgn="auto">
              <a:spcBef>
                <a:spcPts val="0"/>
              </a:spcBef>
              <a:spcAft>
                <a:spcPts val="0"/>
              </a:spcAft>
              <a:defRPr/>
            </a:pPr>
            <a:r>
              <a:rPr lang="en-US" altLang="en-US" sz="5400" b="1" dirty="0" smtClean="0">
                <a:solidFill>
                  <a:schemeClr val="tx2">
                    <a:lumMod val="75000"/>
                  </a:schemeClr>
                </a:solidFill>
                <a:latin typeface="Times New Roman" pitchFamily="18" charset="0"/>
                <a:cs typeface="Times New Roman" pitchFamily="18" charset="0"/>
              </a:rPr>
              <a:t>Squamous</a:t>
            </a:r>
            <a:r>
              <a:rPr lang="en-US" altLang="en-US" sz="5400" b="1" dirty="0" smtClean="0">
                <a:solidFill>
                  <a:srgbClr val="002060"/>
                </a:solidFill>
                <a:latin typeface="Times New Roman" pitchFamily="18" charset="0"/>
                <a:cs typeface="Times New Roman" pitchFamily="18" charset="0"/>
              </a:rPr>
              <a:t> Cell </a:t>
            </a:r>
            <a:r>
              <a:rPr lang="en-US" altLang="en-US" sz="5400" b="1" dirty="0" smtClean="0">
                <a:solidFill>
                  <a:schemeClr val="bg2">
                    <a:lumMod val="25000"/>
                  </a:schemeClr>
                </a:solidFill>
                <a:latin typeface="Times New Roman" pitchFamily="18" charset="0"/>
                <a:cs typeface="Times New Roman" pitchFamily="18" charset="0"/>
              </a:rPr>
              <a:t>Carcinoma</a:t>
            </a:r>
            <a:endParaRPr lang="en-US" sz="5400" b="1" spc="300" dirty="0">
              <a:ln w="11430" cmpd="sng">
                <a:solidFill>
                  <a:schemeClr val="accent1">
                    <a:tint val="10000"/>
                  </a:schemeClr>
                </a:solidFill>
                <a:prstDash val="solid"/>
                <a:miter lim="800000"/>
              </a:ln>
              <a:solidFill>
                <a:schemeClr val="bg2">
                  <a:lumMod val="2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938798165"/>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Risk Factors </a:t>
            </a:r>
            <a:r>
              <a:rPr lang="en-US" altLang="en-US" sz="3600" b="1" dirty="0" smtClean="0">
                <a:solidFill>
                  <a:schemeClr val="accent2"/>
                </a:solidFill>
                <a:latin typeface="Times New Roman" panose="02020603050405020304" pitchFamily="18" charset="0"/>
                <a:cs typeface="Times New Roman" panose="02020603050405020304" pitchFamily="18" charset="0"/>
              </a:rPr>
              <a:t>of Squamous Cell Carcinoma  </a:t>
            </a:r>
          </a:p>
        </p:txBody>
      </p:sp>
      <p:sp>
        <p:nvSpPr>
          <p:cNvPr id="2" name="TextBox 1"/>
          <p:cNvSpPr txBox="1"/>
          <p:nvPr/>
        </p:nvSpPr>
        <p:spPr>
          <a:xfrm>
            <a:off x="609600" y="1524000"/>
            <a:ext cx="7696200" cy="4399915"/>
          </a:xfrm>
          <a:prstGeom prst="rect">
            <a:avLst/>
          </a:prstGeom>
          <a:noFill/>
        </p:spPr>
        <p:txBody>
          <a:bodyPr wrap="square">
            <a:spAutoFit/>
          </a:bodyPr>
          <a:lstStyle/>
          <a:p>
            <a:pPr marL="514350" indent="-514350">
              <a:buFont typeface="Arial" panose="020B0604020202020204" pitchFamily="34" charset="0"/>
              <a:buChar char="•"/>
            </a:pPr>
            <a:r>
              <a:rPr sz="2800" b="1" dirty="0" smtClean="0"/>
              <a:t>A history of sunburns</a:t>
            </a:r>
            <a:r>
              <a:rPr lang="en-IN" sz="2800" b="1" dirty="0" smtClean="0"/>
              <a:t>:</a:t>
            </a:r>
            <a:r>
              <a:rPr lang="en-IN" sz="2800" dirty="0" smtClean="0"/>
              <a:t> </a:t>
            </a:r>
            <a:r>
              <a:rPr sz="2800" dirty="0" smtClean="0"/>
              <a:t> Having had one or more blistering sunburns as a child or teenager increases your risk of developing squamous cell carcinoma of the skin as an adult. Sunburns in adulthood also are a risk factor.</a:t>
            </a:r>
          </a:p>
          <a:p>
            <a:pPr marL="514350" indent="-514350">
              <a:buFont typeface="Arial" panose="020B0604020202020204" pitchFamily="34" charset="0"/>
              <a:buChar char="•"/>
            </a:pPr>
            <a:r>
              <a:rPr sz="2800" b="1" dirty="0" smtClean="0"/>
              <a:t>A personal history of precancerous skin lesions</a:t>
            </a:r>
            <a:r>
              <a:rPr lang="en-IN" sz="2800" b="1" dirty="0" smtClean="0"/>
              <a:t>:</a:t>
            </a:r>
            <a:r>
              <a:rPr sz="2800" dirty="0" smtClean="0"/>
              <a:t> Having a precancerous skin lesion, such as actinic keratosis or Bowen's disease, increases your risk of squamous cell carcinoma of the skin.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Risk Factors </a:t>
            </a:r>
            <a:r>
              <a:rPr lang="en-US" altLang="en-US" sz="3600" b="1" dirty="0" smtClean="0">
                <a:solidFill>
                  <a:schemeClr val="accent2"/>
                </a:solidFill>
                <a:latin typeface="Times New Roman" panose="02020603050405020304" pitchFamily="18" charset="0"/>
                <a:cs typeface="Times New Roman" panose="02020603050405020304" pitchFamily="18" charset="0"/>
              </a:rPr>
              <a:t>of Squamous Cell Carcinoma  </a:t>
            </a:r>
          </a:p>
        </p:txBody>
      </p:sp>
      <p:sp>
        <p:nvSpPr>
          <p:cNvPr id="2" name="TextBox 1"/>
          <p:cNvSpPr txBox="1"/>
          <p:nvPr/>
        </p:nvSpPr>
        <p:spPr>
          <a:xfrm>
            <a:off x="685800" y="1600200"/>
            <a:ext cx="7696200" cy="3784600"/>
          </a:xfrm>
          <a:prstGeom prst="rect">
            <a:avLst/>
          </a:prstGeom>
          <a:noFill/>
        </p:spPr>
        <p:txBody>
          <a:bodyPr wrap="square">
            <a:spAutoFit/>
          </a:bodyPr>
          <a:lstStyle/>
          <a:p>
            <a:pPr marL="514350" indent="-514350">
              <a:buFont typeface="Arial" panose="020B0604020202020204" pitchFamily="34" charset="0"/>
              <a:buChar char="•"/>
            </a:pPr>
            <a:r>
              <a:rPr sz="3000" b="1" dirty="0" smtClean="0"/>
              <a:t>A personal history of skin cancer</a:t>
            </a:r>
            <a:r>
              <a:rPr lang="en-IN" sz="3000" b="1" dirty="0" smtClean="0"/>
              <a:t>: </a:t>
            </a:r>
            <a:r>
              <a:rPr sz="3000" dirty="0" smtClean="0"/>
              <a:t> If you've had squamous cell carcinoma of the skin once, you're much more likely to develop it again.</a:t>
            </a:r>
          </a:p>
          <a:p>
            <a:pPr marL="514350" indent="-514350">
              <a:buFont typeface="Arial" panose="020B0604020202020204" pitchFamily="34" charset="0"/>
              <a:buChar char="•"/>
            </a:pPr>
            <a:r>
              <a:rPr sz="3000" b="1" dirty="0" smtClean="0"/>
              <a:t>Rare genetic disorder</a:t>
            </a:r>
            <a:r>
              <a:rPr lang="en-IN" sz="3000" b="1" dirty="0" smtClean="0"/>
              <a:t>:</a:t>
            </a:r>
            <a:r>
              <a:rPr sz="3000" b="1" dirty="0" smtClean="0"/>
              <a:t> </a:t>
            </a:r>
            <a:r>
              <a:rPr sz="3000" dirty="0" smtClean="0"/>
              <a:t>People with xeroderma pigmentosum, which causes an extreme sensitivity to sunlight, have a greatly increased risk of developing skin cancer.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Risk Factors </a:t>
            </a:r>
            <a:r>
              <a:rPr lang="en-US" altLang="en-US" sz="3600" b="1" dirty="0" smtClean="0">
                <a:solidFill>
                  <a:schemeClr val="accent2"/>
                </a:solidFill>
                <a:latin typeface="Times New Roman" panose="02020603050405020304" pitchFamily="18" charset="0"/>
                <a:cs typeface="Times New Roman" panose="02020603050405020304" pitchFamily="18" charset="0"/>
              </a:rPr>
              <a:t>of Squamous Cell Carcinoma  </a:t>
            </a:r>
          </a:p>
        </p:txBody>
      </p:sp>
      <p:sp>
        <p:nvSpPr>
          <p:cNvPr id="2" name="TextBox 1"/>
          <p:cNvSpPr txBox="1"/>
          <p:nvPr/>
        </p:nvSpPr>
        <p:spPr>
          <a:xfrm>
            <a:off x="685800" y="1600200"/>
            <a:ext cx="7696200" cy="3322955"/>
          </a:xfrm>
          <a:prstGeom prst="rect">
            <a:avLst/>
          </a:prstGeom>
          <a:noFill/>
        </p:spPr>
        <p:txBody>
          <a:bodyPr wrap="square">
            <a:spAutoFit/>
          </a:bodyPr>
          <a:lstStyle/>
          <a:p>
            <a:pPr marL="514350" indent="-514350">
              <a:buFont typeface="Arial" panose="020B0604020202020204" pitchFamily="34" charset="0"/>
              <a:buChar char="•"/>
            </a:pPr>
            <a:r>
              <a:rPr sz="3000" b="1" dirty="0" smtClean="0"/>
              <a:t>Weakened immune system</a:t>
            </a:r>
            <a:r>
              <a:rPr lang="en-IN" sz="3000" b="1" dirty="0" smtClean="0"/>
              <a:t>:</a:t>
            </a:r>
            <a:r>
              <a:rPr sz="3000" dirty="0" smtClean="0"/>
              <a:t> People with weakened immune systems have an increased risk of skin cancer. This includes people who have leukemia or lymphoma and those who take medications that suppress the immune system, such as those who have undergone organ transplants.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228600" y="268069"/>
            <a:ext cx="876300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Complications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Squamous Cell Carcinoma  </a:t>
            </a:r>
          </a:p>
        </p:txBody>
      </p:sp>
      <p:sp>
        <p:nvSpPr>
          <p:cNvPr id="2" name="TextBox 1"/>
          <p:cNvSpPr txBox="1"/>
          <p:nvPr/>
        </p:nvSpPr>
        <p:spPr>
          <a:xfrm>
            <a:off x="533400" y="1676400"/>
            <a:ext cx="7924800" cy="3784600"/>
          </a:xfrm>
          <a:prstGeom prst="rect">
            <a:avLst/>
          </a:prstGeom>
          <a:noFill/>
        </p:spPr>
        <p:txBody>
          <a:bodyPr wrap="square">
            <a:spAutoFit/>
          </a:bodyPr>
          <a:lstStyle/>
          <a:p>
            <a:pPr marL="514350" indent="-514350">
              <a:buFont typeface="Arial" panose="020B0604020202020204" pitchFamily="34" charset="0"/>
              <a:buChar char="•"/>
            </a:pPr>
            <a:r>
              <a:rPr lang="en-US" sz="3000" smtClean="0"/>
              <a:t>Is particularly large or deep</a:t>
            </a:r>
          </a:p>
          <a:p>
            <a:pPr marL="514350" indent="-514350">
              <a:buFont typeface="Arial" panose="020B0604020202020204" pitchFamily="34" charset="0"/>
              <a:buChar char="•"/>
            </a:pPr>
            <a:r>
              <a:rPr lang="en-US" sz="3000" smtClean="0"/>
              <a:t>Involves the mucous membranes, such as the lips</a:t>
            </a:r>
          </a:p>
          <a:p>
            <a:pPr marL="514350" indent="-514350">
              <a:buFont typeface="Arial" panose="020B0604020202020204" pitchFamily="34" charset="0"/>
              <a:buChar char="•"/>
            </a:pPr>
            <a:r>
              <a:rPr lang="en-US" sz="3000" smtClean="0"/>
              <a:t>Occurs in a person with a weakened immune system, such as someone who takes anti-rejection medications after an organ transplant or someone who has chronic leukemia</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Prevention </a:t>
            </a:r>
            <a:r>
              <a:rPr lang="en-US" altLang="en-US" sz="3600" b="1" dirty="0" smtClean="0">
                <a:solidFill>
                  <a:schemeClr val="accent2"/>
                </a:solidFill>
                <a:latin typeface="Times New Roman" panose="02020603050405020304" pitchFamily="18" charset="0"/>
                <a:cs typeface="Times New Roman" panose="02020603050405020304" pitchFamily="18" charset="0"/>
              </a:rPr>
              <a:t>of Squamous Cell Carcinoma  </a:t>
            </a:r>
          </a:p>
        </p:txBody>
      </p:sp>
      <p:sp>
        <p:nvSpPr>
          <p:cNvPr id="2" name="TextBox 1"/>
          <p:cNvSpPr txBox="1"/>
          <p:nvPr/>
        </p:nvSpPr>
        <p:spPr>
          <a:xfrm>
            <a:off x="533400" y="1524000"/>
            <a:ext cx="7391400" cy="3538220"/>
          </a:xfrm>
          <a:prstGeom prst="rect">
            <a:avLst/>
          </a:prstGeom>
          <a:noFill/>
        </p:spPr>
        <p:txBody>
          <a:bodyPr wrap="square">
            <a:spAutoFit/>
          </a:bodyPr>
          <a:lstStyle/>
          <a:p>
            <a:pPr marL="514350" indent="-514350">
              <a:buFont typeface="Arial" panose="020B0604020202020204" pitchFamily="34" charset="0"/>
              <a:buChar char="•"/>
            </a:pPr>
            <a:r>
              <a:rPr lang="en-US" sz="3200" b="1" dirty="0" smtClean="0"/>
              <a:t>Avoid the sun during the middle of the day</a:t>
            </a:r>
            <a:r>
              <a:rPr lang="en-IN" altLang="en-US" sz="3200" b="1" dirty="0" smtClean="0"/>
              <a:t>: </a:t>
            </a:r>
            <a:r>
              <a:rPr lang="en-US" sz="3200" dirty="0" smtClean="0"/>
              <a:t> For many people in North America, the sun's rays are strongest between about 10 a.m. and 3 p.m. Schedule outdoor activities for other times of the day, even during winter or when the sky is cloudy.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Prevention </a:t>
            </a:r>
            <a:r>
              <a:rPr lang="en-US" altLang="en-US" sz="3600" b="1" dirty="0" smtClean="0">
                <a:solidFill>
                  <a:schemeClr val="accent2"/>
                </a:solidFill>
                <a:latin typeface="Times New Roman" panose="02020603050405020304" pitchFamily="18" charset="0"/>
                <a:cs typeface="Times New Roman" panose="02020603050405020304" pitchFamily="18" charset="0"/>
              </a:rPr>
              <a:t>of Squamous Cell Carcinoma  </a:t>
            </a:r>
          </a:p>
        </p:txBody>
      </p:sp>
      <p:sp>
        <p:nvSpPr>
          <p:cNvPr id="2" name="TextBox 1"/>
          <p:cNvSpPr txBox="1"/>
          <p:nvPr/>
        </p:nvSpPr>
        <p:spPr>
          <a:xfrm>
            <a:off x="762000" y="1676400"/>
            <a:ext cx="7391400" cy="3046095"/>
          </a:xfrm>
          <a:prstGeom prst="rect">
            <a:avLst/>
          </a:prstGeom>
          <a:noFill/>
        </p:spPr>
        <p:txBody>
          <a:bodyPr wrap="square">
            <a:spAutoFit/>
          </a:bodyPr>
          <a:lstStyle/>
          <a:p>
            <a:pPr marL="514350" indent="-514350">
              <a:buFont typeface="Arial" panose="020B0604020202020204" pitchFamily="34" charset="0"/>
              <a:buChar char="•"/>
            </a:pPr>
            <a:r>
              <a:rPr sz="3200" b="1" dirty="0" smtClean="0"/>
              <a:t>Wear sunscreen year-round</a:t>
            </a:r>
            <a:r>
              <a:rPr lang="en-IN" sz="3200" dirty="0" smtClean="0"/>
              <a:t>:</a:t>
            </a:r>
            <a:r>
              <a:rPr sz="3200" dirty="0" smtClean="0"/>
              <a:t> Use a broad-spectrum sunscreen with an SPF of at least 30, even on cloudy days. Apply sunscreen generously, and reapply every two hours — or more often if you're swimming or perspiring.</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Prevention </a:t>
            </a:r>
            <a:r>
              <a:rPr lang="en-US" altLang="en-US" sz="3600" b="1" dirty="0" smtClean="0">
                <a:solidFill>
                  <a:schemeClr val="accent2"/>
                </a:solidFill>
                <a:latin typeface="Times New Roman" panose="02020603050405020304" pitchFamily="18" charset="0"/>
                <a:cs typeface="Times New Roman" panose="02020603050405020304" pitchFamily="18" charset="0"/>
              </a:rPr>
              <a:t>of Squamous Cell Carcinoma  </a:t>
            </a:r>
          </a:p>
        </p:txBody>
      </p:sp>
      <p:sp>
        <p:nvSpPr>
          <p:cNvPr id="2" name="TextBox 1"/>
          <p:cNvSpPr txBox="1"/>
          <p:nvPr/>
        </p:nvSpPr>
        <p:spPr>
          <a:xfrm>
            <a:off x="685800" y="1524000"/>
            <a:ext cx="7883525" cy="3046095"/>
          </a:xfrm>
          <a:prstGeom prst="rect">
            <a:avLst/>
          </a:prstGeom>
          <a:noFill/>
        </p:spPr>
        <p:txBody>
          <a:bodyPr wrap="square">
            <a:spAutoFit/>
          </a:bodyPr>
          <a:lstStyle/>
          <a:p>
            <a:pPr marL="514350" indent="-514350">
              <a:buFont typeface="Arial" panose="020B0604020202020204" pitchFamily="34" charset="0"/>
              <a:buChar char="•"/>
            </a:pPr>
            <a:r>
              <a:rPr sz="3200" b="1" dirty="0" smtClean="0"/>
              <a:t>Wear protective clothing</a:t>
            </a:r>
            <a:r>
              <a:rPr lang="en-IN" sz="3200" b="1" dirty="0" smtClean="0"/>
              <a:t>:</a:t>
            </a:r>
            <a:r>
              <a:rPr sz="3200" dirty="0" smtClean="0"/>
              <a:t> Cover your skin with dark, tightly woven clothing that covers your arms and legs, and a broad-brimmed hat, which provides more protection than does a baseball cap or visor. Don't forget sunglasses.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Prevention </a:t>
            </a:r>
            <a:r>
              <a:rPr lang="en-US" altLang="en-US" sz="3600" b="1" dirty="0" smtClean="0">
                <a:solidFill>
                  <a:schemeClr val="accent2"/>
                </a:solidFill>
                <a:latin typeface="Times New Roman" panose="02020603050405020304" pitchFamily="18" charset="0"/>
                <a:cs typeface="Times New Roman" panose="02020603050405020304" pitchFamily="18" charset="0"/>
              </a:rPr>
              <a:t>of Squamous Cell Carcinoma  </a:t>
            </a:r>
          </a:p>
        </p:txBody>
      </p:sp>
      <p:sp>
        <p:nvSpPr>
          <p:cNvPr id="2" name="TextBox 1"/>
          <p:cNvSpPr txBox="1"/>
          <p:nvPr/>
        </p:nvSpPr>
        <p:spPr>
          <a:xfrm>
            <a:off x="685800" y="1524000"/>
            <a:ext cx="7883525" cy="4030980"/>
          </a:xfrm>
          <a:prstGeom prst="rect">
            <a:avLst/>
          </a:prstGeom>
          <a:noFill/>
        </p:spPr>
        <p:txBody>
          <a:bodyPr wrap="square">
            <a:spAutoFit/>
          </a:bodyPr>
          <a:lstStyle/>
          <a:p>
            <a:pPr marL="514350" indent="-514350">
              <a:buFont typeface="Arial" panose="020B0604020202020204" pitchFamily="34" charset="0"/>
              <a:buChar char="•"/>
            </a:pPr>
            <a:r>
              <a:rPr sz="3200" b="1" dirty="0" smtClean="0"/>
              <a:t>Avoid tanning beds</a:t>
            </a:r>
            <a:r>
              <a:rPr lang="en-IN" sz="3200" b="1" dirty="0" smtClean="0"/>
              <a:t>:</a:t>
            </a:r>
            <a:r>
              <a:rPr sz="3200" b="1" dirty="0" smtClean="0"/>
              <a:t> </a:t>
            </a:r>
            <a:r>
              <a:rPr sz="3200" dirty="0" smtClean="0"/>
              <a:t>Tanning beds emit UV rays and can increase your risk of skin cancer.</a:t>
            </a:r>
          </a:p>
          <a:p>
            <a:pPr marL="514350" indent="-514350">
              <a:buFont typeface="Arial" panose="020B0604020202020204" pitchFamily="34" charset="0"/>
              <a:buChar char="•"/>
            </a:pPr>
            <a:r>
              <a:rPr sz="3200" b="1" dirty="0" smtClean="0"/>
              <a:t>Check your skin regularly and report changes to your doctor</a:t>
            </a:r>
            <a:r>
              <a:rPr lang="en-IN" sz="3200" b="1" dirty="0" smtClean="0"/>
              <a:t>:</a:t>
            </a:r>
            <a:r>
              <a:rPr lang="en-IN" sz="3200" dirty="0" smtClean="0"/>
              <a:t> </a:t>
            </a:r>
            <a:r>
              <a:rPr sz="3200" dirty="0" smtClean="0"/>
              <a:t> Examine your skin often for new skin growths or changes in existing moles, freckles, bumps and birthmarks.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Treatment </a:t>
            </a:r>
            <a:r>
              <a:rPr lang="en-US" altLang="en-US" sz="3600" b="1" dirty="0" smtClean="0">
                <a:solidFill>
                  <a:schemeClr val="accent2"/>
                </a:solidFill>
                <a:latin typeface="Times New Roman" panose="02020603050405020304" pitchFamily="18" charset="0"/>
                <a:cs typeface="Times New Roman" panose="02020603050405020304" pitchFamily="18" charset="0"/>
              </a:rPr>
              <a:t>of Squamous Cell Carcinoma  </a:t>
            </a:r>
          </a:p>
        </p:txBody>
      </p:sp>
      <p:sp>
        <p:nvSpPr>
          <p:cNvPr id="2" name="TextBox 1"/>
          <p:cNvSpPr txBox="1"/>
          <p:nvPr/>
        </p:nvSpPr>
        <p:spPr>
          <a:xfrm>
            <a:off x="762000" y="1752600"/>
            <a:ext cx="7391400" cy="3046095"/>
          </a:xfrm>
          <a:prstGeom prst="rect">
            <a:avLst/>
          </a:prstGeom>
          <a:noFill/>
        </p:spPr>
        <p:txBody>
          <a:bodyPr wrap="square">
            <a:spAutoFit/>
          </a:bodyPr>
          <a:lstStyle/>
          <a:p>
            <a:pPr marL="0" indent="0">
              <a:buFont typeface="Arial" panose="020B0604020202020204" pitchFamily="34" charset="0"/>
              <a:buNone/>
            </a:pPr>
            <a:r>
              <a:rPr lang="en-US" sz="3200" b="1" dirty="0" smtClean="0"/>
              <a:t>Treatments for very small skin cancers</a:t>
            </a:r>
            <a:r>
              <a:rPr lang="en-IN" altLang="en-US" sz="3200" b="1" dirty="0" smtClean="0"/>
              <a:t>:</a:t>
            </a:r>
          </a:p>
          <a:p>
            <a:pPr marL="457200" indent="-457200">
              <a:buFont typeface="Arial" panose="020B0604020202020204" pitchFamily="34" charset="0"/>
              <a:buChar char="•"/>
            </a:pPr>
            <a:r>
              <a:rPr lang="en-IN" altLang="en-US" sz="3200" dirty="0" smtClean="0"/>
              <a:t>Curettage and electrodessication (C and E). </a:t>
            </a:r>
          </a:p>
          <a:p>
            <a:pPr marL="457200" indent="-457200">
              <a:buFont typeface="Arial" panose="020B0604020202020204" pitchFamily="34" charset="0"/>
              <a:buChar char="•"/>
            </a:pPr>
            <a:r>
              <a:rPr lang="en-IN" altLang="en-US" sz="3200" dirty="0" smtClean="0"/>
              <a:t>Laser therapy.</a:t>
            </a:r>
          </a:p>
          <a:p>
            <a:pPr marL="457200" indent="-457200">
              <a:buFont typeface="Arial" panose="020B0604020202020204" pitchFamily="34" charset="0"/>
              <a:buChar char="•"/>
            </a:pPr>
            <a:r>
              <a:rPr lang="en-IN" altLang="en-US" sz="3200" dirty="0" smtClean="0"/>
              <a:t>Freezing</a:t>
            </a:r>
          </a:p>
          <a:p>
            <a:pPr marL="457200" indent="-457200">
              <a:buFont typeface="Arial" panose="020B0604020202020204" pitchFamily="34" charset="0"/>
              <a:buChar char="•"/>
            </a:pPr>
            <a:r>
              <a:rPr lang="en-IN" altLang="en-US" sz="3200" dirty="0" smtClean="0"/>
              <a:t>Photodynamic therapy.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Treatment </a:t>
            </a:r>
            <a:r>
              <a:rPr lang="en-US" altLang="en-US" sz="3600" b="1" dirty="0" smtClean="0">
                <a:solidFill>
                  <a:schemeClr val="accent2"/>
                </a:solidFill>
                <a:latin typeface="Times New Roman" panose="02020603050405020304" pitchFamily="18" charset="0"/>
                <a:cs typeface="Times New Roman" panose="02020603050405020304" pitchFamily="18" charset="0"/>
              </a:rPr>
              <a:t>of Squamous Cell Carcinoma  </a:t>
            </a:r>
          </a:p>
        </p:txBody>
      </p:sp>
      <p:sp>
        <p:nvSpPr>
          <p:cNvPr id="2" name="TextBox 1"/>
          <p:cNvSpPr txBox="1"/>
          <p:nvPr/>
        </p:nvSpPr>
        <p:spPr>
          <a:xfrm>
            <a:off x="762000" y="1524000"/>
            <a:ext cx="7391400" cy="4523105"/>
          </a:xfrm>
          <a:prstGeom prst="rect">
            <a:avLst/>
          </a:prstGeom>
          <a:noFill/>
        </p:spPr>
        <p:txBody>
          <a:bodyPr wrap="square">
            <a:spAutoFit/>
          </a:bodyPr>
          <a:lstStyle/>
          <a:p>
            <a:pPr marL="0" indent="0">
              <a:buFont typeface="Arial" panose="020B0604020202020204" pitchFamily="34" charset="0"/>
              <a:buNone/>
            </a:pPr>
            <a:r>
              <a:rPr lang="en-US" sz="3200" b="1" dirty="0" smtClean="0"/>
              <a:t>Treatments for very </a:t>
            </a:r>
            <a:r>
              <a:rPr lang="en-IN" altLang="en-US" sz="3200" b="1" dirty="0" smtClean="0"/>
              <a:t>larger </a:t>
            </a:r>
            <a:r>
              <a:rPr lang="en-US" sz="3200" b="1" dirty="0" smtClean="0"/>
              <a:t>skin cancers</a:t>
            </a:r>
            <a:r>
              <a:rPr lang="en-IN" altLang="en-US" sz="3200" b="1" dirty="0" smtClean="0"/>
              <a:t>:</a:t>
            </a:r>
          </a:p>
          <a:p>
            <a:pPr marL="457200" indent="-457200">
              <a:buFont typeface="Arial" panose="020B0604020202020204" pitchFamily="34" charset="0"/>
              <a:buChar char="•"/>
            </a:pPr>
            <a:r>
              <a:rPr lang="en-IN" altLang="en-US" sz="3200" dirty="0" smtClean="0"/>
              <a:t>Simple excision.</a:t>
            </a:r>
          </a:p>
          <a:p>
            <a:pPr marL="457200" indent="-457200">
              <a:buFont typeface="Arial" panose="020B0604020202020204" pitchFamily="34" charset="0"/>
              <a:buChar char="•"/>
            </a:pPr>
            <a:r>
              <a:rPr lang="en-IN" altLang="en-US" sz="3200" dirty="0" smtClean="0"/>
              <a:t>Mohs surgery.</a:t>
            </a:r>
          </a:p>
          <a:p>
            <a:pPr marL="457200" indent="-457200">
              <a:buFont typeface="Arial" panose="020B0604020202020204" pitchFamily="34" charset="0"/>
              <a:buChar char="•"/>
            </a:pPr>
            <a:r>
              <a:rPr lang="en-IN" altLang="en-US" sz="3200" dirty="0" smtClean="0"/>
              <a:t>Radiation therapy.</a:t>
            </a:r>
          </a:p>
          <a:p>
            <a:pPr marL="0" indent="0">
              <a:buFont typeface="Arial" panose="020B0604020202020204" pitchFamily="34" charset="0"/>
              <a:buNone/>
            </a:pPr>
            <a:r>
              <a:rPr lang="en-IN" altLang="en-US" sz="3200" b="1" dirty="0" smtClean="0"/>
              <a:t>Treatments for skin cancer that spreads beyond the skin:</a:t>
            </a:r>
          </a:p>
          <a:p>
            <a:pPr marL="457200" indent="-457200">
              <a:buFont typeface="Arial" panose="020B0604020202020204" pitchFamily="34" charset="0"/>
              <a:buChar char="•"/>
            </a:pPr>
            <a:r>
              <a:rPr lang="en-IN" altLang="en-US" sz="3200" dirty="0" smtClean="0"/>
              <a:t>Chemotherapy</a:t>
            </a:r>
          </a:p>
          <a:p>
            <a:pPr marL="457200" indent="-457200">
              <a:buFont typeface="Arial" panose="020B0604020202020204" pitchFamily="34" charset="0"/>
              <a:buChar char="•"/>
            </a:pPr>
            <a:r>
              <a:rPr lang="en-IN" altLang="en-US" sz="3200" dirty="0" smtClean="0"/>
              <a:t>Targeted drug therapy</a:t>
            </a:r>
          </a:p>
          <a:p>
            <a:pPr marL="457200" indent="-457200">
              <a:buFont typeface="Arial" panose="020B0604020202020204" pitchFamily="34" charset="0"/>
              <a:buChar char="•"/>
            </a:pPr>
            <a:r>
              <a:rPr lang="en-IN" altLang="en-US" sz="3200" dirty="0" smtClean="0"/>
              <a:t>Immunotherapy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3716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altLang="en-US" sz="2600" dirty="0" smtClean="0">
                <a:latin typeface="Times New Roman" panose="02020603050405020304" pitchFamily="18" charset="0"/>
                <a:cs typeface="Times New Roman" panose="02020603050405020304" pitchFamily="18" charset="0"/>
                <a:sym typeface="+mn-ea"/>
              </a:rPr>
              <a:t>Symptoms </a:t>
            </a:r>
            <a:r>
              <a:rPr lang="en-US" altLang="en-US" sz="2600" dirty="0" smtClean="0">
                <a:latin typeface="Times New Roman" panose="02020603050405020304" pitchFamily="18" charset="0"/>
                <a:cs typeface="Times New Roman" panose="02020603050405020304" pitchFamily="18" charset="0"/>
                <a:sym typeface="+mn-ea"/>
              </a:rPr>
              <a:t>of Squamous Cell Carcinoma</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Causes </a:t>
            </a:r>
            <a:r>
              <a:rPr lang="en-US" altLang="en-US" sz="2600" dirty="0" smtClean="0">
                <a:solidFill>
                  <a:schemeClr val="tx1"/>
                </a:solidFill>
                <a:latin typeface="Times New Roman" panose="02020603050405020304" pitchFamily="18" charset="0"/>
                <a:cs typeface="Times New Roman" panose="02020603050405020304" pitchFamily="18" charset="0"/>
                <a:sym typeface="+mn-ea"/>
              </a:rPr>
              <a:t>of Squamous Cell Carcinoma</a:t>
            </a:r>
          </a:p>
          <a:p>
            <a:pPr lvl="1" eaLnBrk="1" hangingPunct="1">
              <a:buClr>
                <a:srgbClr val="0039A6"/>
              </a:buClr>
              <a:buFont typeface="Wingdings" panose="05000000000000000000" charset="0"/>
              <a:buChar char="ü"/>
            </a:pPr>
            <a:r>
              <a:rPr lang="en-IN" altLang="en-US" sz="2600" dirty="0" smtClean="0">
                <a:latin typeface="Times New Roman" panose="02020603050405020304" pitchFamily="18" charset="0"/>
                <a:cs typeface="Times New Roman" panose="02020603050405020304" pitchFamily="18" charset="0"/>
                <a:sym typeface="+mn-ea"/>
              </a:rPr>
              <a:t>Risk Factors </a:t>
            </a:r>
            <a:r>
              <a:rPr lang="en-US" altLang="en-US" sz="2600" dirty="0" smtClean="0">
                <a:latin typeface="Times New Roman" panose="02020603050405020304" pitchFamily="18" charset="0"/>
                <a:cs typeface="Times New Roman" panose="02020603050405020304" pitchFamily="18" charset="0"/>
                <a:sym typeface="+mn-ea"/>
              </a:rPr>
              <a:t>of Squamous Cell Carcinoma</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ü"/>
            </a:pPr>
            <a:r>
              <a:rPr lang="en-IN" altLang="en-US" sz="2600" dirty="0" smtClean="0">
                <a:latin typeface="Times New Roman" panose="02020603050405020304" pitchFamily="18" charset="0"/>
                <a:cs typeface="Times New Roman" panose="02020603050405020304" pitchFamily="18" charset="0"/>
                <a:sym typeface="+mn-ea"/>
              </a:rPr>
              <a:t>Complication </a:t>
            </a:r>
            <a:r>
              <a:rPr lang="en-US" altLang="en-US" sz="2600" dirty="0" smtClean="0">
                <a:latin typeface="Times New Roman" panose="02020603050405020304" pitchFamily="18" charset="0"/>
                <a:cs typeface="Times New Roman" panose="02020603050405020304" pitchFamily="18" charset="0"/>
                <a:sym typeface="+mn-ea"/>
              </a:rPr>
              <a:t>of Squamous Cell Carcinoma</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ü"/>
            </a:pPr>
            <a:r>
              <a:rPr lang="en-IN" altLang="en-US" sz="2600" dirty="0" smtClean="0">
                <a:latin typeface="Times New Roman" panose="02020603050405020304" pitchFamily="18" charset="0"/>
                <a:cs typeface="Times New Roman" panose="02020603050405020304" pitchFamily="18" charset="0"/>
                <a:sym typeface="+mn-ea"/>
              </a:rPr>
              <a:t>Prevention </a:t>
            </a:r>
            <a:r>
              <a:rPr lang="en-US" altLang="en-US" sz="2600" dirty="0" smtClean="0">
                <a:latin typeface="Times New Roman" panose="02020603050405020304" pitchFamily="18" charset="0"/>
                <a:cs typeface="Times New Roman" panose="02020603050405020304" pitchFamily="18" charset="0"/>
                <a:sym typeface="+mn-ea"/>
              </a:rPr>
              <a:t>of Squamous Cell Carcinoma</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ü"/>
            </a:pPr>
            <a:r>
              <a:rPr lang="en-IN" altLang="en-US" sz="2600" dirty="0" smtClean="0">
                <a:latin typeface="Times New Roman" panose="02020603050405020304" pitchFamily="18" charset="0"/>
                <a:cs typeface="Times New Roman" panose="02020603050405020304" pitchFamily="18" charset="0"/>
                <a:sym typeface="+mn-ea"/>
              </a:rPr>
              <a:t>Treatment </a:t>
            </a:r>
            <a:r>
              <a:rPr lang="en-US" altLang="en-US" sz="2600" dirty="0" smtClean="0">
                <a:latin typeface="Times New Roman" panose="02020603050405020304" pitchFamily="18" charset="0"/>
                <a:cs typeface="Times New Roman" panose="02020603050405020304" pitchFamily="18" charset="0"/>
                <a:sym typeface="+mn-ea"/>
              </a:rPr>
              <a:t>of Squamous Cell Carcinoma</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1"/>
          <p:cNvPicPr>
            <a:picLocks noGrp="1" noChangeAspect="1"/>
          </p:cNvPicPr>
          <p:nvPr>
            <p:ph idx="1"/>
          </p:nvPr>
        </p:nvPicPr>
        <p:blipFill>
          <a:blip r:embed="rId2"/>
          <a:stretch>
            <a:fillRect/>
          </a:stretch>
        </p:blipFill>
        <p:spPr>
          <a:xfrm>
            <a:off x="1143000" y="304800"/>
            <a:ext cx="6917690" cy="5274310"/>
          </a:xfrm>
          <a:prstGeom prst="rect">
            <a:avLst/>
          </a:prstGeom>
        </p:spPr>
      </p:pic>
    </p:spTree>
  </p:cSld>
  <p:clrMapOvr>
    <a:masterClrMapping/>
  </p:clrMapOvr>
  <p:transition spd="slow">
    <p:comb/>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24536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Squamous cell carcinoma of the skin is usually not life-threatening, though it can be aggressive. Untreated, squamous cell carcinoma of the skin can grow large or spread to other parts of your body, causing serious complications.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21</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2848233279"/>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930" y="1603375"/>
            <a:ext cx="343789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Squamous cell carcinoma of the skin is a common form of skin cancer that develops in the squamous cells that make up the middle and outer layers of the skin</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640px-Squamous_Cell_Carcinoma"/>
          <p:cNvPicPr>
            <a:picLocks noChangeAspect="1"/>
          </p:cNvPicPr>
          <p:nvPr/>
        </p:nvPicPr>
        <p:blipFill>
          <a:blip r:embed="rId3"/>
          <a:stretch>
            <a:fillRect/>
          </a:stretch>
        </p:blipFill>
        <p:spPr>
          <a:xfrm>
            <a:off x="4495800" y="1993265"/>
            <a:ext cx="3475355" cy="308927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Squamous cell carcinoma of the skin is usually not life-threatening, though it can be aggressive.</a:t>
            </a:r>
          </a:p>
          <a:p>
            <a:r>
              <a:rPr lang="en-US" sz="2800" dirty="0" smtClean="0"/>
              <a:t>Untreated, squamous cell carcinoma of the skin can grow large or spread to other parts of your body, causing serious complications.</a:t>
            </a:r>
          </a:p>
          <a:p>
            <a:r>
              <a:rPr lang="en-US" sz="2800" dirty="0" smtClean="0"/>
              <a:t>Squamous cells are found in many places in your body, and squamous cell carcinoma can occur anywhere squamous cells are found.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Symptoms </a:t>
            </a:r>
            <a:r>
              <a:rPr lang="en-US" altLang="en-US" sz="3600" b="1" dirty="0" smtClean="0">
                <a:solidFill>
                  <a:schemeClr val="accent2"/>
                </a:solidFill>
                <a:latin typeface="Times New Roman" panose="02020603050405020304" pitchFamily="18" charset="0"/>
                <a:cs typeface="Times New Roman" panose="02020603050405020304" pitchFamily="18" charset="0"/>
              </a:rPr>
              <a:t>of Squamous Cell Carcinoma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Content Placeholder 2" descr="2"/>
          <p:cNvPicPr>
            <a:picLocks noGrp="1" noChangeAspect="1"/>
          </p:cNvPicPr>
          <p:nvPr>
            <p:ph idx="1"/>
          </p:nvPr>
        </p:nvPicPr>
        <p:blipFill>
          <a:blip r:embed="rId3"/>
          <a:stretch>
            <a:fillRect/>
          </a:stretch>
        </p:blipFill>
        <p:spPr>
          <a:xfrm>
            <a:off x="1905000" y="1706245"/>
            <a:ext cx="5230495" cy="413004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Squamous Cell Carcinoma  </a:t>
            </a:r>
          </a:p>
        </p:txBody>
      </p:sp>
      <p:sp>
        <p:nvSpPr>
          <p:cNvPr id="2" name="TextBox 1"/>
          <p:cNvSpPr txBox="1"/>
          <p:nvPr/>
        </p:nvSpPr>
        <p:spPr>
          <a:xfrm>
            <a:off x="609600" y="16002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smtClean="0"/>
              <a:t>Squamous cell carcinoma of the skin occurs when the flat, thin squamous cells in the middle and outer layers of your skin develop changes (mutations) in their DNA.</a:t>
            </a:r>
          </a:p>
          <a:p>
            <a:pPr marL="514350" indent="-514350">
              <a:buFont typeface="Arial" panose="020B0604020202020204" pitchFamily="34" charset="0"/>
              <a:buChar char="•"/>
            </a:pPr>
            <a:r>
              <a:rPr lang="en-US" sz="3200" smtClean="0"/>
              <a:t>The mutations tell the squamous cells to grow out of control and to continue living when normal cells would die.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Squamous Cell Carcinoma  </a:t>
            </a:r>
          </a:p>
        </p:txBody>
      </p:sp>
      <p:sp>
        <p:nvSpPr>
          <p:cNvPr id="2" name="TextBox 1"/>
          <p:cNvSpPr txBox="1"/>
          <p:nvPr/>
        </p:nvSpPr>
        <p:spPr>
          <a:xfrm>
            <a:off x="609600" y="16002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smtClean="0"/>
              <a:t>Most of the DNA mutations in skin cells are caused by ultraviolet (UV) radiation found in sunlight and in commercial tanning lamps and tanning beds.</a:t>
            </a:r>
          </a:p>
          <a:p>
            <a:pPr marL="514350" indent="-514350">
              <a:buFont typeface="Arial" panose="020B0604020202020204" pitchFamily="34" charset="0"/>
              <a:buChar char="•"/>
            </a:pPr>
            <a:r>
              <a:rPr lang="en-US" sz="3200" smtClean="0"/>
              <a:t>But sun exposure doesn't explain skin cancers that develop on skin not ordinarily exposed to sunlight.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Risk Factors </a:t>
            </a:r>
            <a:r>
              <a:rPr lang="en-US" altLang="en-US" sz="3600" b="1" dirty="0" smtClean="0">
                <a:solidFill>
                  <a:schemeClr val="accent2"/>
                </a:solidFill>
                <a:latin typeface="Times New Roman" panose="02020603050405020304" pitchFamily="18" charset="0"/>
                <a:cs typeface="Times New Roman" panose="02020603050405020304" pitchFamily="18" charset="0"/>
              </a:rPr>
              <a:t>of Squamous Cell Carcinoma  </a:t>
            </a:r>
          </a:p>
        </p:txBody>
      </p:sp>
      <p:sp>
        <p:nvSpPr>
          <p:cNvPr id="2" name="TextBox 1"/>
          <p:cNvSpPr txBox="1"/>
          <p:nvPr/>
        </p:nvSpPr>
        <p:spPr>
          <a:xfrm>
            <a:off x="609600" y="1676400"/>
            <a:ext cx="7696200" cy="3784600"/>
          </a:xfrm>
          <a:prstGeom prst="rect">
            <a:avLst/>
          </a:prstGeom>
          <a:noFill/>
        </p:spPr>
        <p:txBody>
          <a:bodyPr wrap="square">
            <a:spAutoFit/>
          </a:bodyPr>
          <a:lstStyle/>
          <a:p>
            <a:pPr marL="514350" indent="-514350">
              <a:buFont typeface="Arial" panose="020B0604020202020204" pitchFamily="34" charset="0"/>
              <a:buChar char="•"/>
            </a:pPr>
            <a:r>
              <a:rPr lang="en-US" sz="3000" b="1" dirty="0" smtClean="0"/>
              <a:t>Fair skin</a:t>
            </a:r>
            <a:r>
              <a:rPr lang="en-IN" altLang="en-US" sz="3000" b="1" dirty="0" smtClean="0"/>
              <a:t>:</a:t>
            </a:r>
            <a:r>
              <a:rPr lang="en-IN" altLang="en-US" sz="3000" dirty="0" smtClean="0"/>
              <a:t> </a:t>
            </a:r>
            <a:r>
              <a:rPr lang="en-US" sz="3000" dirty="0" smtClean="0"/>
              <a:t> Anyone, regardless of skin color, can get squamous cell carcinoma of the skin. However, having less pigment (melanin) in your skin provides less protection from damaging UV radiation.</a:t>
            </a:r>
          </a:p>
          <a:p>
            <a:pPr marL="514350" indent="-514350">
              <a:buFont typeface="Arial" panose="020B0604020202020204" pitchFamily="34" charset="0"/>
              <a:buChar char="•"/>
            </a:pPr>
            <a:r>
              <a:rPr lang="en-US" sz="3000" b="1" dirty="0" smtClean="0"/>
              <a:t>Use of tanning beds</a:t>
            </a:r>
            <a:r>
              <a:rPr lang="en-IN" altLang="en-US" sz="3000" b="1" dirty="0" smtClean="0"/>
              <a:t>:</a:t>
            </a:r>
            <a:r>
              <a:rPr lang="en-IN" altLang="en-US" sz="3000" dirty="0" smtClean="0"/>
              <a:t> </a:t>
            </a:r>
            <a:r>
              <a:rPr lang="en-US" sz="3000" dirty="0" smtClean="0"/>
              <a:t> People who use indoor tanning beds have an increased risk of squamous cell carcinoma of the skin.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Risk Factors </a:t>
            </a:r>
            <a:r>
              <a:rPr lang="en-US" altLang="en-US" sz="3600" b="1" dirty="0" smtClean="0">
                <a:solidFill>
                  <a:schemeClr val="accent2"/>
                </a:solidFill>
                <a:latin typeface="Times New Roman" panose="02020603050405020304" pitchFamily="18" charset="0"/>
                <a:cs typeface="Times New Roman" panose="02020603050405020304" pitchFamily="18" charset="0"/>
              </a:rPr>
              <a:t>of Squamous Cell Carcinoma  </a:t>
            </a:r>
          </a:p>
        </p:txBody>
      </p:sp>
      <p:sp>
        <p:nvSpPr>
          <p:cNvPr id="2" name="TextBox 1"/>
          <p:cNvSpPr txBox="1"/>
          <p:nvPr/>
        </p:nvSpPr>
        <p:spPr>
          <a:xfrm>
            <a:off x="609600" y="1676400"/>
            <a:ext cx="7696200" cy="3784600"/>
          </a:xfrm>
          <a:prstGeom prst="rect">
            <a:avLst/>
          </a:prstGeom>
          <a:noFill/>
        </p:spPr>
        <p:txBody>
          <a:bodyPr wrap="square">
            <a:spAutoFit/>
          </a:bodyPr>
          <a:lstStyle/>
          <a:p>
            <a:pPr marL="514350" indent="-514350">
              <a:buFont typeface="Arial" panose="020B0604020202020204" pitchFamily="34" charset="0"/>
              <a:buChar char="•"/>
            </a:pPr>
            <a:r>
              <a:rPr sz="3000" b="1" dirty="0" smtClean="0"/>
              <a:t>Excessive sun exposure</a:t>
            </a:r>
            <a:r>
              <a:rPr lang="en-IN" sz="3000" b="1" dirty="0" smtClean="0"/>
              <a:t>: </a:t>
            </a:r>
            <a:r>
              <a:rPr sz="3000" dirty="0" smtClean="0"/>
              <a:t>Being exposed to UV light from the sun increases your risk of squamous cell carcinoma of the skin. Spending lots of time in the sun — particularly if you don't cover your skin with clothing or sunblock — increases your risk of squamous cell carcinoma of the skin even more.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lue Waves">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1032</Words>
  <Application>Microsoft Office PowerPoint</Application>
  <PresentationFormat>On-screen Show (4:3)</PresentationFormat>
  <Paragraphs>291</Paragraphs>
  <Slides>22</Slides>
  <Notes>20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7_SEPDPO</vt:lpstr>
      <vt:lpstr>Blue Waves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903</cp:revision>
  <cp:lastPrinted>2014-09-05T11:57:00Z</cp:lastPrinted>
  <dcterms:created xsi:type="dcterms:W3CDTF">2014-04-08T13:15:00Z</dcterms:created>
  <dcterms:modified xsi:type="dcterms:W3CDTF">2022-11-30T12:12:46Z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8966EDD99ABE420FAFE65C665BCE42D5</vt:lpwstr>
  </property>
  <property fmtid="{D5CDD505-2E9C-101B-9397-08002B2CF9AE}" pid="3" name="KSOProductBuildVer">
    <vt:lpwstr>1033-11.2.0.11380</vt:lpwstr>
  </property>
</Properties>
</file>