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4"/>
  </p:notesMasterIdLst>
  <p:handoutMasterIdLst>
    <p:handoutMasterId r:id="rId25"/>
  </p:handoutMasterIdLst>
  <p:sldIdLst>
    <p:sldId id="427" r:id="rId3"/>
    <p:sldId id="322" r:id="rId4"/>
    <p:sldId id="324" r:id="rId5"/>
    <p:sldId id="362" r:id="rId6"/>
    <p:sldId id="361" r:id="rId7"/>
    <p:sldId id="325" r:id="rId8"/>
    <p:sldId id="426" r:id="rId9"/>
    <p:sldId id="418" r:id="rId10"/>
    <p:sldId id="419" r:id="rId11"/>
    <p:sldId id="420" r:id="rId12"/>
    <p:sldId id="421" r:id="rId13"/>
    <p:sldId id="397" r:id="rId14"/>
    <p:sldId id="422" r:id="rId15"/>
    <p:sldId id="398" r:id="rId16"/>
    <p:sldId id="423" r:id="rId17"/>
    <p:sldId id="424" r:id="rId18"/>
    <p:sldId id="399" r:id="rId19"/>
    <p:sldId id="407" r:id="rId20"/>
    <p:sldId id="425" r:id="rId21"/>
    <p:sldId id="351" r:id="rId22"/>
    <p:sldId id="428"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77728" autoAdjust="0"/>
  </p:normalViewPr>
  <p:slideViewPr>
    <p:cSldViewPr>
      <p:cViewPr>
        <p:scale>
          <a:sx n="51" d="100"/>
          <a:sy n="51" d="100"/>
        </p:scale>
        <p:origin x="-1548" y="-460"/>
      </p:cViewPr>
      <p:guideLst>
        <p:guide orient="horz" pos="2136"/>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2.xml"/><Relationship Id="rId1" Type="http://schemas.openxmlformats.org/officeDocument/2006/relationships/slide" Target="slides/slide6.xml"/><Relationship Id="rId6" Type="http://schemas.openxmlformats.org/officeDocument/2006/relationships/slide" Target="slides/slide20.xml"/><Relationship Id="rId5" Type="http://schemas.openxmlformats.org/officeDocument/2006/relationships/slide" Target="slides/slide18.xml"/><Relationship Id="rId4"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11/20/2022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31715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11/20/2022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375958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20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11/20/2022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11/20/2022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544213AF-26F6-41FA-8D85-E2C5388D6E58}" type="datetimeFigureOut">
              <a:rPr lang="en-US" smtClean="0"/>
              <a:t>11/20/2022</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t>11/20/2022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44213AF-26F6-41FA-8D85-E2C5388D6E58}" type="datetimeFigureOut">
              <a:rPr lang="en-US" smtClean="0"/>
              <a:t>11/20/2022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544213AF-26F6-41FA-8D85-E2C5388D6E58}" type="datetimeFigureOut">
              <a:rPr lang="en-US" smtClean="0"/>
              <a:t>11/20/2022</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BBC35B-A44B-4119-B8DA-DE9E3DFADA20}" type="slidenum">
              <a:rPr kumimoji="0" lang="en-US" smtClean="0"/>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11/20/2022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44213AF-26F6-41FA-8D85-E2C5388D6E58}" type="datetimeFigureOut">
              <a:rPr lang="en-US" smtClean="0"/>
              <a:t>11/20/2022</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ransition spd="slow">
    <p:comb/>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228600" y="5921514"/>
            <a:ext cx="9213460" cy="707886"/>
          </a:xfrm>
          <a:prstGeom prst="rect">
            <a:avLst/>
          </a:prstGeom>
          <a:no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To:	 </a:t>
            </a:r>
            <a:r>
              <a:rPr lang="en-US" sz="2000" b="1" dirty="0" smtClean="0">
                <a:solidFill>
                  <a:schemeClr val="bg1"/>
                </a:solidFill>
                <a:latin typeface="+mn-lt"/>
                <a:cs typeface="Times New Roman" pitchFamily="18" charset="0"/>
              </a:rPr>
              <a:t>             </a:t>
            </a:r>
            <a:r>
              <a:rPr lang="en-US" sz="2000" b="1" dirty="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Submitted </a:t>
            </a:r>
            <a:r>
              <a:rPr lang="en-US" sz="2000" b="1" dirty="0">
                <a:solidFill>
                  <a:schemeClr val="bg1"/>
                </a:solidFill>
                <a:latin typeface="+mn-lt"/>
                <a:cs typeface="Times New Roman" pitchFamily="18" charset="0"/>
              </a:rPr>
              <a:t>By:</a:t>
            </a:r>
          </a:p>
          <a:p>
            <a:pPr eaLnBrk="0" hangingPunct="0"/>
            <a:r>
              <a:rPr lang="en-US" sz="2000" b="1" dirty="0" smtClean="0">
                <a:solidFill>
                  <a:schemeClr val="bg1"/>
                </a:solidFill>
                <a:latin typeface="+mn-lt"/>
                <a:cs typeface="Times New Roman" pitchFamily="18" charset="0"/>
              </a:rPr>
              <a:t>                     Studymafia.org                                  </a:t>
            </a:r>
            <a:r>
              <a:rPr lang="en-US" sz="2000" b="1" dirty="0" smtClean="0">
                <a:solidFill>
                  <a:schemeClr val="bg1"/>
                </a:solidFill>
                <a:latin typeface="+mn-lt"/>
                <a:cs typeface="Times New Roman" pitchFamily="18" charset="0"/>
              </a:rPr>
              <a:t>Studymafia.org               </a:t>
            </a:r>
            <a:endParaRPr lang="en-US" sz="2000" b="1" dirty="0">
              <a:solidFill>
                <a:schemeClr val="bg1"/>
              </a:solidFill>
              <a:latin typeface="+mn-lt"/>
              <a:cs typeface="Times New Roman" pitchFamily="18" charset="0"/>
            </a:endParaRPr>
          </a:p>
        </p:txBody>
      </p:sp>
      <p:sp>
        <p:nvSpPr>
          <p:cNvPr id="8" name="Rectangle 7"/>
          <p:cNvSpPr/>
          <p:nvPr/>
        </p:nvSpPr>
        <p:spPr>
          <a:xfrm>
            <a:off x="2667000" y="2337137"/>
            <a:ext cx="4622051" cy="1015663"/>
          </a:xfrm>
          <a:prstGeom prst="rect">
            <a:avLst/>
          </a:prstGeom>
          <a:noFill/>
        </p:spPr>
        <p:txBody>
          <a:bodyPr wrap="square">
            <a:spAutoFit/>
          </a:bodyPr>
          <a:lstStyle/>
          <a:p>
            <a:pPr algn="ctr" fontAlgn="auto">
              <a:spcBef>
                <a:spcPts val="0"/>
              </a:spcBef>
              <a:spcAft>
                <a:spcPts val="0"/>
              </a:spcAft>
              <a:defRPr/>
            </a:pPr>
            <a:r>
              <a:rPr lang="en-US" altLang="en-US" sz="6000" b="1" dirty="0" smtClean="0">
                <a:solidFill>
                  <a:srgbClr val="002060"/>
                </a:solidFill>
                <a:latin typeface="Times New Roman" pitchFamily="18" charset="0"/>
                <a:cs typeface="Times New Roman" pitchFamily="18" charset="0"/>
              </a:rPr>
              <a:t>Sinusitis</a:t>
            </a:r>
            <a:endParaRPr lang="en-US" sz="6000" b="1"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893020209"/>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Types of Sinusitis  </a:t>
            </a:r>
          </a:p>
        </p:txBody>
      </p:sp>
      <p:sp>
        <p:nvSpPr>
          <p:cNvPr id="2" name="TextBox 1"/>
          <p:cNvSpPr txBox="1"/>
          <p:nvPr/>
        </p:nvSpPr>
        <p:spPr>
          <a:xfrm>
            <a:off x="609600" y="1600200"/>
            <a:ext cx="7924800" cy="2553335"/>
          </a:xfrm>
          <a:prstGeom prst="rect">
            <a:avLst/>
          </a:prstGeom>
          <a:noFill/>
        </p:spPr>
        <p:txBody>
          <a:bodyPr wrap="square">
            <a:spAutoFit/>
          </a:bodyPr>
          <a:lstStyle/>
          <a:p>
            <a:pPr marL="0" indent="0">
              <a:buFont typeface="Arial" panose="020B0604020202020204" pitchFamily="34" charset="0"/>
              <a:buNone/>
            </a:pPr>
            <a:r>
              <a:rPr lang="en-US" sz="3200" b="1" smtClean="0"/>
              <a:t>Chronic sinusitis: </a:t>
            </a:r>
          </a:p>
          <a:p>
            <a:pPr marL="457200" indent="-457200">
              <a:buFont typeface="Arial" panose="020B0604020202020204" pitchFamily="34" charset="0"/>
              <a:buChar char="•"/>
            </a:pPr>
            <a:r>
              <a:rPr lang="en-US" sz="3200" smtClean="0"/>
              <a:t>This term refers to a condition defined by nasal congestion, drainage, facial pain/pressure, and decreased sense of smell for at least 12 weeks.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Types of Sinusitis  </a:t>
            </a:r>
          </a:p>
        </p:txBody>
      </p:sp>
      <p:sp>
        <p:nvSpPr>
          <p:cNvPr id="2" name="TextBox 1"/>
          <p:cNvSpPr txBox="1"/>
          <p:nvPr/>
        </p:nvSpPr>
        <p:spPr>
          <a:xfrm>
            <a:off x="609600" y="1600200"/>
            <a:ext cx="7924800" cy="3538220"/>
          </a:xfrm>
          <a:prstGeom prst="rect">
            <a:avLst/>
          </a:prstGeom>
          <a:noFill/>
        </p:spPr>
        <p:txBody>
          <a:bodyPr wrap="square">
            <a:spAutoFit/>
          </a:bodyPr>
          <a:lstStyle/>
          <a:p>
            <a:pPr marL="0" indent="0">
              <a:buFont typeface="Arial" panose="020B0604020202020204" pitchFamily="34" charset="0"/>
              <a:buNone/>
            </a:pPr>
            <a:r>
              <a:rPr lang="en-US" sz="3200" b="1" smtClean="0"/>
              <a:t>Subacute sinusitis: </a:t>
            </a:r>
          </a:p>
          <a:p>
            <a:pPr marL="457200" indent="-457200">
              <a:buFont typeface="Arial" panose="020B0604020202020204" pitchFamily="34" charset="0"/>
              <a:buChar char="•"/>
            </a:pPr>
            <a:r>
              <a:rPr lang="en-US" sz="3200" smtClean="0"/>
              <a:t>This term is used when the symptoms last four to twelve weeks.</a:t>
            </a:r>
          </a:p>
          <a:p>
            <a:pPr marL="0" indent="0">
              <a:buFont typeface="Arial" panose="020B0604020202020204" pitchFamily="34" charset="0"/>
              <a:buNone/>
            </a:pPr>
            <a:r>
              <a:rPr lang="en-US" sz="3200" b="1" smtClean="0"/>
              <a:t>Recurrent acute sinusitis:</a:t>
            </a:r>
          </a:p>
          <a:p>
            <a:pPr marL="457200" indent="-457200">
              <a:buFont typeface="Arial" panose="020B0604020202020204" pitchFamily="34" charset="0"/>
              <a:buChar char="•"/>
            </a:pPr>
            <a:r>
              <a:rPr lang="en-US" sz="3200" smtClean="0"/>
              <a:t>This term is used when the symptoms come back four or more times in one year and last less than two weeks each time.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Diagnosis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609600" y="1524000"/>
            <a:ext cx="7696200" cy="4523105"/>
          </a:xfrm>
          <a:prstGeom prst="rect">
            <a:avLst/>
          </a:prstGeom>
          <a:noFill/>
        </p:spPr>
        <p:txBody>
          <a:bodyPr wrap="square">
            <a:spAutoFit/>
          </a:bodyPr>
          <a:lstStyle/>
          <a:p>
            <a:pPr marL="514350" indent="-514350">
              <a:buFont typeface="Arial" panose="020B0604020202020204" pitchFamily="34" charset="0"/>
              <a:buChar char="•"/>
            </a:pPr>
            <a:r>
              <a:rPr lang="en-US" sz="3200" dirty="0" smtClean="0"/>
              <a:t>Your healthcare provider will ask you a lot of questions in order to develop a detailed medical history and find out about your symptoms. They will also do a physical examination. </a:t>
            </a:r>
          </a:p>
          <a:p>
            <a:pPr marL="514350" indent="-514350">
              <a:buFont typeface="Arial" panose="020B0604020202020204" pitchFamily="34" charset="0"/>
              <a:buChar char="•"/>
            </a:pPr>
            <a:r>
              <a:rPr lang="en-US" sz="3200" dirty="0" smtClean="0"/>
              <a:t>During the exam, your care provider will check your ears, nose and throat for any swelling, draining or blockage. </a:t>
            </a:r>
          </a:p>
          <a:p>
            <a:pPr marL="514350" indent="-514350">
              <a:buFont typeface="Arial" panose="020B0604020202020204" pitchFamily="34" charset="0"/>
              <a:buChar char="•"/>
            </a:pPr>
            <a:endParaRPr lang="en-US" sz="3200" dirty="0" smtClean="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Diagnosis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609600" y="1524000"/>
            <a:ext cx="7696200"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An endoscope (a small lighted/optical instrument) may be used to look inside the nose. </a:t>
            </a:r>
          </a:p>
          <a:p>
            <a:pPr marL="514350" indent="-514350">
              <a:buFont typeface="Arial" panose="020B0604020202020204" pitchFamily="34" charset="0"/>
              <a:buChar char="•"/>
            </a:pPr>
            <a:r>
              <a:rPr lang="en-US" sz="3200" dirty="0" smtClean="0"/>
              <a:t>In some cases, you might be referred to an ear, nose and throat (ENT) specialist. </a:t>
            </a:r>
          </a:p>
          <a:p>
            <a:pPr marL="514350" indent="-514350">
              <a:buFont typeface="Arial" panose="020B0604020202020204" pitchFamily="34" charset="0"/>
              <a:buChar char="•"/>
            </a:pPr>
            <a:r>
              <a:rPr lang="en-US" sz="3200" dirty="0" smtClean="0"/>
              <a:t>If you needed an imaging exam, your provider would order a computed tomography (CT) scan.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Treatment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533400" y="1447800"/>
            <a:ext cx="7924800" cy="4523105"/>
          </a:xfrm>
          <a:prstGeom prst="rect">
            <a:avLst/>
          </a:prstGeom>
          <a:noFill/>
        </p:spPr>
        <p:txBody>
          <a:bodyPr wrap="square">
            <a:spAutoFit/>
          </a:bodyPr>
          <a:lstStyle/>
          <a:p>
            <a:pPr marL="0" indent="0">
              <a:buFont typeface="Arial" panose="020B0604020202020204" pitchFamily="34" charset="0"/>
              <a:buNone/>
            </a:pPr>
            <a:r>
              <a:rPr lang="en-US" sz="3200" smtClean="0"/>
              <a:t>Sinusitis is treated in several ways, each depending on how severe the case of sinusitis is.</a:t>
            </a:r>
          </a:p>
          <a:p>
            <a:pPr marL="514350" indent="-514350">
              <a:buFont typeface="Arial" panose="020B0604020202020204" pitchFamily="34" charset="0"/>
              <a:buChar char="•"/>
            </a:pPr>
            <a:r>
              <a:rPr lang="en-US" sz="3200" smtClean="0"/>
              <a:t>Decongestants.</a:t>
            </a:r>
          </a:p>
          <a:p>
            <a:pPr marL="514350" indent="-514350">
              <a:buFont typeface="Arial" panose="020B0604020202020204" pitchFamily="34" charset="0"/>
              <a:buChar char="•"/>
            </a:pPr>
            <a:r>
              <a:rPr lang="en-US" sz="3200" smtClean="0"/>
              <a:t>Over-the-counter cold and allergy medications.</a:t>
            </a:r>
          </a:p>
          <a:p>
            <a:pPr marL="514350" indent="-514350">
              <a:buFont typeface="Arial" panose="020B0604020202020204" pitchFamily="34" charset="0"/>
              <a:buChar char="•"/>
            </a:pPr>
            <a:r>
              <a:rPr lang="en-US" sz="3200" smtClean="0"/>
              <a:t>Nasal saline irrigation.</a:t>
            </a:r>
          </a:p>
          <a:p>
            <a:pPr marL="514350" indent="-514350">
              <a:buFont typeface="Arial" panose="020B0604020202020204" pitchFamily="34" charset="0"/>
              <a:buChar char="•"/>
            </a:pPr>
            <a:r>
              <a:rPr lang="en-US" sz="3200" smtClean="0"/>
              <a:t>Drinking fluids (sinusitis is a viral infection and fluids will help).</a:t>
            </a:r>
          </a:p>
        </p:txBody>
      </p:sp>
      <p:sp>
        <p:nvSpPr>
          <p:cNvPr id="22533" name="Slide Number Placeholder 1"/>
          <p:cNvSpPr txBox="1"/>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Treatment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609600" y="1659890"/>
            <a:ext cx="7924800" cy="3538220"/>
          </a:xfrm>
          <a:prstGeom prst="rect">
            <a:avLst/>
          </a:prstGeom>
          <a:noFill/>
        </p:spPr>
        <p:txBody>
          <a:bodyPr wrap="square">
            <a:spAutoFit/>
          </a:bodyPr>
          <a:lstStyle/>
          <a:p>
            <a:pPr marL="457200" indent="-457200">
              <a:buFont typeface="Arial" panose="020B0604020202020204" pitchFamily="34" charset="0"/>
              <a:buChar char="•"/>
            </a:pPr>
            <a:r>
              <a:rPr lang="en-US" sz="3200" smtClean="0"/>
              <a:t>Antibiotics (for seven days in adults and 10 days in children).</a:t>
            </a:r>
          </a:p>
          <a:p>
            <a:pPr marL="457200" indent="-457200">
              <a:buFont typeface="Arial" panose="020B0604020202020204" pitchFamily="34" charset="0"/>
              <a:buChar char="•"/>
            </a:pPr>
            <a:r>
              <a:rPr lang="en-US" sz="3200" smtClean="0"/>
              <a:t>Oral or topical decongestants.</a:t>
            </a:r>
          </a:p>
          <a:p>
            <a:pPr marL="457200" indent="-457200">
              <a:buFont typeface="Arial" panose="020B0604020202020204" pitchFamily="34" charset="0"/>
              <a:buChar char="•"/>
            </a:pPr>
            <a:r>
              <a:rPr lang="en-US" sz="3200" smtClean="0"/>
              <a:t>Prescription intranasal steroid sprays. (Don't use non-prescription sprays or drops for longer than three to five days — they may actually increase congestion).</a:t>
            </a:r>
          </a:p>
        </p:txBody>
      </p:sp>
      <p:sp>
        <p:nvSpPr>
          <p:cNvPr id="22533" name="Slide Number Placeholder 1"/>
          <p:cNvSpPr txBox="1"/>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Treatment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609600" y="1659890"/>
            <a:ext cx="7924800" cy="3538220"/>
          </a:xfrm>
          <a:prstGeom prst="rect">
            <a:avLst/>
          </a:prstGeom>
          <a:noFill/>
        </p:spPr>
        <p:txBody>
          <a:bodyPr wrap="square">
            <a:spAutoFit/>
          </a:bodyPr>
          <a:lstStyle/>
          <a:p>
            <a:pPr marL="457200" indent="-457200">
              <a:buFont typeface="Arial" panose="020B0604020202020204" pitchFamily="34" charset="0"/>
              <a:buChar char="•"/>
            </a:pPr>
            <a:r>
              <a:rPr lang="en-US" sz="3200" smtClean="0"/>
              <a:t>Intranasal steroid sprays.</a:t>
            </a:r>
          </a:p>
          <a:p>
            <a:pPr marL="457200" indent="-457200">
              <a:buFont typeface="Arial" panose="020B0604020202020204" pitchFamily="34" charset="0"/>
              <a:buChar char="•"/>
            </a:pPr>
            <a:r>
              <a:rPr lang="en-US" sz="3200" smtClean="0"/>
              <a:t>Topical antihistamine sprays or oral pills.</a:t>
            </a:r>
          </a:p>
          <a:p>
            <a:pPr marL="457200" indent="-457200">
              <a:buFont typeface="Arial" panose="020B0604020202020204" pitchFamily="34" charset="0"/>
              <a:buChar char="•"/>
            </a:pPr>
            <a:r>
              <a:rPr lang="en-US" sz="3200" smtClean="0"/>
              <a:t>Leukotriene antagonists to reduce swelling and allergy symptoms.</a:t>
            </a:r>
          </a:p>
          <a:p>
            <a:pPr marL="457200" indent="-457200">
              <a:buFont typeface="Arial" panose="020B0604020202020204" pitchFamily="34" charset="0"/>
              <a:buChar char="•"/>
            </a:pPr>
            <a:r>
              <a:rPr lang="en-US" sz="3200" smtClean="0"/>
              <a:t>Rinsing the nose with saline solutions that might also contain other types of medication.</a:t>
            </a:r>
          </a:p>
        </p:txBody>
      </p:sp>
      <p:sp>
        <p:nvSpPr>
          <p:cNvPr id="22533" name="Slide Number Placeholder 1"/>
          <p:cNvSpPr txBox="1"/>
          <p:nvPr/>
        </p:nvSpPr>
        <p:spPr bwMode="auto">
          <a:xfrm>
            <a:off x="6553200" y="62484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Complications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533400" y="1524000"/>
            <a:ext cx="7391400"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Although it does not happen very often, untreated sinus infections can become life-threatening by causing meningitis or infecting the brain, eyes, or nearby bone. </a:t>
            </a:r>
          </a:p>
          <a:p>
            <a:pPr marL="514350" indent="-514350">
              <a:buFont typeface="Arial" panose="020B0604020202020204" pitchFamily="34" charset="0"/>
              <a:buChar char="•"/>
            </a:pPr>
            <a:r>
              <a:rPr lang="en-US" sz="3200" dirty="0" smtClean="0"/>
              <a:t>Meningitis is an infection of the membranes (meninges) that cover the brain and spinal cord.</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Prevention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533400" y="1524000"/>
            <a:ext cx="7391400" cy="4030980"/>
          </a:xfrm>
          <a:prstGeom prst="rect">
            <a:avLst/>
          </a:prstGeom>
          <a:noFill/>
        </p:spPr>
        <p:txBody>
          <a:bodyPr wrap="square">
            <a:spAutoFit/>
          </a:bodyPr>
          <a:lstStyle/>
          <a:p>
            <a:pPr marL="514350" indent="-514350">
              <a:buFont typeface="Arial" panose="020B0604020202020204" pitchFamily="34" charset="0"/>
              <a:buChar char="•"/>
            </a:pPr>
            <a:r>
              <a:rPr lang="en-US" sz="3200" dirty="0" smtClean="0"/>
              <a:t>Some of the home remedies used to treat sinus infections symptoms may help prevent sinusitis. </a:t>
            </a:r>
          </a:p>
          <a:p>
            <a:pPr marL="514350" indent="-514350">
              <a:buFont typeface="Arial" panose="020B0604020202020204" pitchFamily="34" charset="0"/>
              <a:buChar char="•"/>
            </a:pPr>
            <a:r>
              <a:rPr lang="en-US" sz="3200" dirty="0" smtClean="0"/>
              <a:t>These include rinsing your nose out with salt water and using medications that your provider might suggest, such as allergy medications or steroid nasal sprays.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Prevention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 name="TextBox 1"/>
          <p:cNvSpPr txBox="1"/>
          <p:nvPr/>
        </p:nvSpPr>
        <p:spPr>
          <a:xfrm>
            <a:off x="533400" y="1524000"/>
            <a:ext cx="7391400" cy="2553335"/>
          </a:xfrm>
          <a:prstGeom prst="rect">
            <a:avLst/>
          </a:prstGeom>
          <a:noFill/>
        </p:spPr>
        <p:txBody>
          <a:bodyPr wrap="square">
            <a:spAutoFit/>
          </a:bodyPr>
          <a:lstStyle/>
          <a:p>
            <a:pPr marL="514350" indent="-514350">
              <a:buFont typeface="Arial" panose="020B0604020202020204" pitchFamily="34" charset="0"/>
              <a:buChar char="•"/>
            </a:pPr>
            <a:r>
              <a:rPr lang="en-US" sz="3200" dirty="0" smtClean="0"/>
              <a:t>You should avoid things you are allergic to, like dust, pollen or smoke, and try to avoid sick people. </a:t>
            </a:r>
          </a:p>
          <a:p>
            <a:pPr marL="514350" indent="-514350">
              <a:buFont typeface="Arial" panose="020B0604020202020204" pitchFamily="34" charset="0"/>
              <a:buChar char="•"/>
            </a:pPr>
            <a:r>
              <a:rPr lang="en-US" sz="3200" dirty="0" smtClean="0"/>
              <a:t>Wash your hands to reduce your chance of getting a cold or flu.</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457200" y="12954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Definition</a:t>
            </a:r>
          </a:p>
          <a:p>
            <a:pPr lvl="1" eaLnBrk="1" hangingPunct="1">
              <a:buClr>
                <a:srgbClr val="0039A6"/>
              </a:buClr>
            </a:pPr>
            <a:r>
              <a:rPr lang="en-IN" altLang="en-US" sz="2600" dirty="0">
                <a:latin typeface="Times New Roman" panose="02020603050405020304" pitchFamily="18" charset="0"/>
                <a:cs typeface="Times New Roman" panose="02020603050405020304" pitchFamily="18" charset="0"/>
              </a:rPr>
              <a:t>Introduction</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Symptoms </a:t>
            </a:r>
            <a:r>
              <a:rPr lang="en-US" altLang="en-US" sz="2600" dirty="0" smtClean="0">
                <a:solidFill>
                  <a:schemeClr val="tx1"/>
                </a:solidFill>
                <a:latin typeface="Times New Roman" panose="02020603050405020304" pitchFamily="18" charset="0"/>
                <a:cs typeface="Times New Roman" panose="02020603050405020304" pitchFamily="18" charset="0"/>
                <a:sym typeface="+mn-ea"/>
              </a:rPr>
              <a:t>of Sinusitis</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US" altLang="en-US" sz="2600" dirty="0" smtClean="0">
                <a:latin typeface="Times New Roman" panose="02020603050405020304" pitchFamily="18" charset="0"/>
                <a:cs typeface="Times New Roman" panose="02020603050405020304" pitchFamily="18" charset="0"/>
                <a:sym typeface="+mn-ea"/>
              </a:rPr>
              <a:t>Types of Sinusitis</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Diagnosis </a:t>
            </a:r>
            <a:r>
              <a:rPr lang="en-US" altLang="en-US" sz="2600" dirty="0" smtClean="0">
                <a:latin typeface="Times New Roman" panose="02020603050405020304" pitchFamily="18" charset="0"/>
                <a:cs typeface="Times New Roman" panose="02020603050405020304" pitchFamily="18" charset="0"/>
                <a:sym typeface="+mn-ea"/>
              </a:rPr>
              <a:t>of Sinusitis</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Treatment </a:t>
            </a:r>
            <a:r>
              <a:rPr lang="en-US" altLang="en-US" sz="2600" dirty="0" smtClean="0">
                <a:latin typeface="Times New Roman" panose="02020603050405020304" pitchFamily="18" charset="0"/>
                <a:cs typeface="Times New Roman" panose="02020603050405020304" pitchFamily="18" charset="0"/>
                <a:sym typeface="+mn-ea"/>
              </a:rPr>
              <a:t>of Sinusitis</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Complication </a:t>
            </a:r>
            <a:r>
              <a:rPr lang="en-US" altLang="en-US" sz="2600" dirty="0" smtClean="0">
                <a:latin typeface="Times New Roman" panose="02020603050405020304" pitchFamily="18" charset="0"/>
                <a:cs typeface="Times New Roman" panose="02020603050405020304" pitchFamily="18" charset="0"/>
                <a:sym typeface="+mn-ea"/>
              </a:rPr>
              <a:t>of Sinusitis</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altLang="en-US" sz="2600" dirty="0" smtClean="0">
                <a:latin typeface="Times New Roman" panose="02020603050405020304" pitchFamily="18" charset="0"/>
                <a:cs typeface="Times New Roman" panose="02020603050405020304" pitchFamily="18" charset="0"/>
                <a:sym typeface="+mn-ea"/>
              </a:rPr>
              <a:t>Prevention </a:t>
            </a:r>
            <a:r>
              <a:rPr lang="en-US" altLang="en-US" sz="2600" dirty="0" smtClean="0">
                <a:latin typeface="Times New Roman" panose="02020603050405020304" pitchFamily="18" charset="0"/>
                <a:cs typeface="Times New Roman" panose="02020603050405020304" pitchFamily="18" charset="0"/>
                <a:sym typeface="+mn-ea"/>
              </a:rPr>
              <a:t>of Sinusitis</a:t>
            </a:r>
            <a:r>
              <a:rPr lang="en-US" altLang="en-US" sz="2600" b="1" dirty="0" smtClean="0">
                <a:solidFill>
                  <a:schemeClr val="accent2"/>
                </a:solidFill>
                <a:latin typeface="Times New Roman" panose="02020603050405020304" pitchFamily="18" charset="0"/>
                <a:cs typeface="Times New Roman" panose="02020603050405020304" pitchFamily="18" charset="0"/>
                <a:sym typeface="+mn-ea"/>
              </a:rPr>
              <a:t> </a:t>
            </a:r>
          </a:p>
          <a:p>
            <a:pPr lvl="1" eaLnBrk="1" hangingPunct="1">
              <a:buClr>
                <a:srgbClr val="0039A6"/>
              </a:buClr>
            </a:pPr>
            <a:r>
              <a:rPr lang="en-IN" altLang="en-US" sz="2600"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sz="2600"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None/>
            </a:pPr>
            <a:endParaRPr lang="en-US" altLang="en-US" sz="2600" dirty="0" smtClean="0">
              <a:solidFill>
                <a:schemeClr val="tx1"/>
              </a:solidFill>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a:p>
            <a:pPr marL="457200" lvl="1" indent="0" eaLnBrk="1" hangingPunct="1">
              <a:buClr>
                <a:srgbClr val="0039A6"/>
              </a:buClr>
              <a:buNone/>
            </a:pPr>
            <a:endParaRPr lang="en-IN" altLang="en-US" sz="2600"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2676525"/>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Sinusitis, or swelling of the tissues of the sinus cavities, is a common condition with many causes, including viruses and bacteria, nasal polyps or allergies. </a:t>
            </a:r>
          </a:p>
          <a:p>
            <a:pPr marL="514350" indent="-514350">
              <a:buFont typeface="Wingdings" panose="05000000000000000000" pitchFamily="2" charset="2"/>
              <a:buChar char="ü"/>
            </a:pPr>
            <a:r>
              <a:rPr lang="en-US" sz="2800" dirty="0" smtClean="0"/>
              <a:t>Signs and symptoms may including facial pressure, fever and tiredness</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20</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accent4">
                    <a:lumMod val="25000"/>
                  </a:schemeClr>
                </a:solidFill>
              </a:rPr>
              <a:t>.org</a:t>
            </a:r>
            <a:endParaRPr lang="en-US" sz="5400" b="1" dirty="0">
              <a:solidFill>
                <a:schemeClr val="accent4">
                  <a:lumMod val="25000"/>
                </a:schemeClr>
              </a:solidFill>
            </a:endParaRPr>
          </a:p>
        </p:txBody>
      </p:sp>
    </p:spTree>
    <p:extLst>
      <p:ext uri="{BB962C8B-B14F-4D97-AF65-F5344CB8AC3E}">
        <p14:creationId xmlns:p14="http://schemas.microsoft.com/office/powerpoint/2010/main" val="130608767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5645" y="1450911"/>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2800" dirty="0" smtClean="0"/>
              <a:t>    </a:t>
            </a:r>
            <a:r>
              <a:rPr sz="2800" dirty="0" smtClean="0"/>
              <a:t>Sinusitis is an inflammation of the sinuses that can cause them to get blocked and filled with fluid. It is usually caused by cold or allergies.</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chronic-sinusitis-illustration"/>
          <p:cNvPicPr>
            <a:picLocks noChangeAspect="1"/>
          </p:cNvPicPr>
          <p:nvPr/>
        </p:nvPicPr>
        <p:blipFill>
          <a:blip r:embed="rId3"/>
          <a:stretch>
            <a:fillRect/>
          </a:stretch>
        </p:blipFill>
        <p:spPr>
          <a:xfrm>
            <a:off x="1447800" y="3028315"/>
            <a:ext cx="6167755" cy="297561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67259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Sinusitis is an inflammation, or swelling, of the tissue lining the sinuses. The sinuses are four paired cavities (spaces) in the head. </a:t>
            </a:r>
          </a:p>
          <a:p>
            <a:r>
              <a:rPr lang="en-US" sz="2800" dirty="0" smtClean="0"/>
              <a:t>They are connected by narrow channels. The sinuses make thin mucus that drains out of the channels of the nose. This drainage helps keep the nose clean and free of bacteria. Normally filled with air, the sinuses can get blocked and filled with fluid.</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pic>
        <p:nvPicPr>
          <p:cNvPr id="2" name="Picture 1" descr="infographic-TypesOfSinusitis"/>
          <p:cNvPicPr>
            <a:picLocks noChangeAspect="1"/>
          </p:cNvPicPr>
          <p:nvPr/>
        </p:nvPicPr>
        <p:blipFill>
          <a:blip r:embed="rId3"/>
          <a:stretch>
            <a:fillRect/>
          </a:stretch>
        </p:blipFill>
        <p:spPr>
          <a:xfrm>
            <a:off x="25400" y="0"/>
            <a:ext cx="9061450" cy="6858000"/>
          </a:xfrm>
          <a:prstGeom prst="rect">
            <a:avLst/>
          </a:prstGeom>
        </p:spPr>
      </p:pic>
      <p:sp>
        <p:nvSpPr>
          <p:cNvPr id="3" name="Rectangles 2"/>
          <p:cNvSpPr/>
          <p:nvPr/>
        </p:nvSpPr>
        <p:spPr>
          <a:xfrm>
            <a:off x="5867400" y="5791200"/>
            <a:ext cx="2895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Symptoms </a:t>
            </a:r>
            <a:r>
              <a:rPr lang="en-US" altLang="en-US" sz="3600" b="1" dirty="0" smtClean="0">
                <a:solidFill>
                  <a:schemeClr val="accent2"/>
                </a:solidFill>
                <a:latin typeface="Times New Roman" panose="02020603050405020304" pitchFamily="18" charset="0"/>
                <a:cs typeface="Times New Roman" panose="02020603050405020304" pitchFamily="18" charset="0"/>
              </a:rPr>
              <a:t>of Sinusitis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3" name="Picture 2" descr="sinusitis symptoms-1"/>
          <p:cNvPicPr>
            <a:picLocks noChangeAspect="1"/>
          </p:cNvPicPr>
          <p:nvPr/>
        </p:nvPicPr>
        <p:blipFill>
          <a:blip r:embed="rId3"/>
          <a:srcRect t="18947"/>
          <a:stretch>
            <a:fillRect/>
          </a:stretch>
        </p:blipFill>
        <p:spPr>
          <a:xfrm>
            <a:off x="1630680" y="1621155"/>
            <a:ext cx="5636895" cy="4558030"/>
          </a:xfrm>
          <a:prstGeom prst="rect">
            <a:avLst/>
          </a:prstGeom>
        </p:spPr>
      </p:pic>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Types of Sinusitis  </a:t>
            </a:r>
          </a:p>
        </p:txBody>
      </p:sp>
      <p:sp>
        <p:nvSpPr>
          <p:cNvPr id="2" name="TextBox 1"/>
          <p:cNvSpPr txBox="1"/>
          <p:nvPr/>
        </p:nvSpPr>
        <p:spPr>
          <a:xfrm>
            <a:off x="609600" y="1600200"/>
            <a:ext cx="7924800" cy="4030980"/>
          </a:xfrm>
          <a:prstGeom prst="rect">
            <a:avLst/>
          </a:prstGeom>
          <a:noFill/>
        </p:spPr>
        <p:txBody>
          <a:bodyPr wrap="square">
            <a:spAutoFit/>
          </a:bodyPr>
          <a:lstStyle/>
          <a:p>
            <a:pPr marL="0" indent="0">
              <a:buFont typeface="Arial" panose="020B0604020202020204" pitchFamily="34" charset="0"/>
              <a:buNone/>
            </a:pPr>
            <a:r>
              <a:rPr lang="en-US" sz="3200" b="1" smtClean="0"/>
              <a:t>The paranasal sinuses are located in your head near your nose and eyes. They are named after the bones that provide their structure.</a:t>
            </a:r>
          </a:p>
          <a:p>
            <a:pPr marL="514350" indent="-514350">
              <a:buFont typeface="Arial" panose="020B0604020202020204" pitchFamily="34" charset="0"/>
              <a:buChar char="•"/>
            </a:pPr>
            <a:r>
              <a:rPr lang="en-US" sz="3200" smtClean="0"/>
              <a:t>The ethmoidal sinuses are located between your eyes.</a:t>
            </a:r>
          </a:p>
          <a:p>
            <a:pPr marL="514350" indent="-514350">
              <a:buFont typeface="Arial" panose="020B0604020202020204" pitchFamily="34" charset="0"/>
              <a:buChar char="•"/>
            </a:pPr>
            <a:r>
              <a:rPr lang="en-US" sz="3200" smtClean="0"/>
              <a:t>The maxillary sinuses are located below your eyes.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Types of Sinusitis  </a:t>
            </a:r>
          </a:p>
        </p:txBody>
      </p:sp>
      <p:sp>
        <p:nvSpPr>
          <p:cNvPr id="2" name="TextBox 1"/>
          <p:cNvSpPr txBox="1"/>
          <p:nvPr/>
        </p:nvSpPr>
        <p:spPr>
          <a:xfrm>
            <a:off x="609600" y="1600200"/>
            <a:ext cx="7924800" cy="3538220"/>
          </a:xfrm>
          <a:prstGeom prst="rect">
            <a:avLst/>
          </a:prstGeom>
          <a:noFill/>
        </p:spPr>
        <p:txBody>
          <a:bodyPr wrap="square">
            <a:spAutoFit/>
          </a:bodyPr>
          <a:lstStyle/>
          <a:p>
            <a:pPr marL="457200" indent="-457200">
              <a:buFont typeface="Arial" panose="020B0604020202020204" pitchFamily="34" charset="0"/>
              <a:buChar char="•"/>
            </a:pPr>
            <a:r>
              <a:rPr lang="en-US" sz="3200" smtClean="0"/>
              <a:t>The sphenoidal sinuses are located behind your eyes.</a:t>
            </a:r>
          </a:p>
          <a:p>
            <a:pPr marL="457200" indent="-457200">
              <a:buFont typeface="Arial" panose="020B0604020202020204" pitchFamily="34" charset="0"/>
              <a:buChar char="•"/>
            </a:pPr>
            <a:r>
              <a:rPr lang="en-US" sz="3200" smtClean="0"/>
              <a:t>The frontal sinuses are located above your eyes.</a:t>
            </a:r>
          </a:p>
          <a:p>
            <a:pPr marL="0" indent="0">
              <a:buFont typeface="Arial" panose="020B0604020202020204" pitchFamily="34" charset="0"/>
              <a:buNone/>
            </a:pPr>
            <a:r>
              <a:rPr lang="en-US" sz="3200" smtClean="0"/>
              <a:t>The biggest sinus cavity is the maxillary cavity, and it is one of the cavities that most often becomes infected.</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Types of Sinusitis  </a:t>
            </a:r>
          </a:p>
        </p:txBody>
      </p:sp>
      <p:sp>
        <p:nvSpPr>
          <p:cNvPr id="2" name="TextBox 1"/>
          <p:cNvSpPr txBox="1"/>
          <p:nvPr/>
        </p:nvSpPr>
        <p:spPr>
          <a:xfrm>
            <a:off x="609600" y="1600200"/>
            <a:ext cx="7924800" cy="3353435"/>
          </a:xfrm>
          <a:prstGeom prst="rect">
            <a:avLst/>
          </a:prstGeom>
          <a:noFill/>
        </p:spPr>
        <p:txBody>
          <a:bodyPr wrap="square">
            <a:spAutoFit/>
          </a:bodyPr>
          <a:lstStyle/>
          <a:p>
            <a:pPr marL="0" indent="0">
              <a:buFont typeface="Arial" panose="020B0604020202020204" pitchFamily="34" charset="0"/>
              <a:buNone/>
            </a:pPr>
            <a:r>
              <a:rPr lang="en-US" sz="3200" b="1" smtClean="0"/>
              <a:t>Acute bacterial sinusitis: </a:t>
            </a:r>
          </a:p>
          <a:p>
            <a:pPr marL="457200" indent="-457200">
              <a:buFont typeface="Arial" panose="020B0604020202020204" pitchFamily="34" charset="0"/>
              <a:buChar char="•"/>
            </a:pPr>
            <a:r>
              <a:rPr lang="en-US" sz="3000" smtClean="0"/>
              <a:t>This term refers to a sudden onset of cold symptoms such as runny nose, stuffy nose, and facial pain that does not go away after 10 days, or symptoms that seem to improve but then return and are worse than the initial symptoms (termed “double sickening”).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901</Words>
  <Application>Microsoft Office PowerPoint</Application>
  <PresentationFormat>On-screen Show (4:3)</PresentationFormat>
  <Paragraphs>292</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7_SEPDPO</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903</cp:revision>
  <cp:lastPrinted>2014-09-05T11:57:00Z</cp:lastPrinted>
  <dcterms:created xsi:type="dcterms:W3CDTF">2014-04-08T13:15:00Z</dcterms:created>
  <dcterms:modified xsi:type="dcterms:W3CDTF">2022-11-20T09:28:41Z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DF76E0106C604B8D8EF1319829A6F7B9</vt:lpwstr>
  </property>
  <property fmtid="{D5CDD505-2E9C-101B-9397-08002B2CF9AE}" pid="3" name="KSOProductBuildVer">
    <vt:lpwstr>1033-11.2.0.11380</vt:lpwstr>
  </property>
</Properties>
</file>