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77" r:id="rId2"/>
  </p:sldMasterIdLst>
  <p:notesMasterIdLst>
    <p:notesMasterId r:id="rId23"/>
  </p:notesMasterIdLst>
  <p:handoutMasterIdLst>
    <p:handoutMasterId r:id="rId24"/>
  </p:handoutMasterIdLst>
  <p:sldIdLst>
    <p:sldId id="426" r:id="rId3"/>
    <p:sldId id="322" r:id="rId4"/>
    <p:sldId id="324" r:id="rId5"/>
    <p:sldId id="362" r:id="rId6"/>
    <p:sldId id="397" r:id="rId7"/>
    <p:sldId id="418" r:id="rId8"/>
    <p:sldId id="425" r:id="rId9"/>
    <p:sldId id="325" r:id="rId10"/>
    <p:sldId id="419" r:id="rId11"/>
    <p:sldId id="398" r:id="rId12"/>
    <p:sldId id="399" r:id="rId13"/>
    <p:sldId id="407" r:id="rId14"/>
    <p:sldId id="420" r:id="rId15"/>
    <p:sldId id="409" r:id="rId16"/>
    <p:sldId id="421" r:id="rId17"/>
    <p:sldId id="422" r:id="rId18"/>
    <p:sldId id="423" r:id="rId19"/>
    <p:sldId id="424" r:id="rId20"/>
    <p:sldId id="351" r:id="rId21"/>
    <p:sldId id="427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7" Type="http://schemas.openxmlformats.org/officeDocument/2006/relationships/slide" Target="slides/slide19.xml"/><Relationship Id="rId2" Type="http://schemas.openxmlformats.org/officeDocument/2006/relationships/slide" Target="slides/slide8.xml"/><Relationship Id="rId1" Type="http://schemas.openxmlformats.org/officeDocument/2006/relationships/slide" Target="slides/slide5.xml"/><Relationship Id="rId6" Type="http://schemas.openxmlformats.org/officeDocument/2006/relationships/slide" Target="slides/slide14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022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330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11/18/2022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45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6045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45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>
                <a:latin typeface="Arial" pitchFamily="34" charset="0"/>
              </a:endParaRPr>
            </a:p>
          </p:txBody>
        </p:sp>
      </p:grpSp>
      <p:sp>
        <p:nvSpPr>
          <p:cNvPr id="3604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604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6045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3604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604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470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5966331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4779421"/>
      </p:ext>
    </p:extLst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1043447"/>
      </p:ext>
    </p:extLst>
  </p:cSld>
  <p:clrMapOvr>
    <a:masterClrMapping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5595309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00400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263337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3408081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6132960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4793707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4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5942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942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>
                <a:latin typeface="Arial" pitchFamily="34" charset="0"/>
              </a:endParaRPr>
            </a:p>
          </p:txBody>
        </p:sp>
        <p:sp>
          <p:nvSpPr>
            <p:cNvPr id="35942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594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59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9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94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A513C7-B2F4-4F1C-8EDE-D08B332E3BF6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06" r:id="rId17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838200" y="5488327"/>
            <a:ext cx="13860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b="1" dirty="0"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latin typeface="+mn-lt"/>
                <a:cs typeface="Times New Roman" pitchFamily="18" charset="0"/>
              </a:rPr>
              <a:t>                             </a:t>
            </a:r>
            <a:r>
              <a:rPr lang="en-US" b="1" dirty="0" smtClean="0"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latin typeface="+mn-lt"/>
                <a:cs typeface="Times New Roman" pitchFamily="18" charset="0"/>
              </a:rPr>
              <a:t>                       Studymafia.org                                           </a:t>
            </a:r>
            <a:r>
              <a:rPr lang="en-US" b="1" dirty="0" smtClean="0">
                <a:latin typeface="+mn-lt"/>
                <a:cs typeface="Times New Roman" pitchFamily="18" charset="0"/>
              </a:rPr>
              <a:t>Studymafia.org               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0793" y="1447800"/>
            <a:ext cx="239520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Sepsis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6711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Lungs, such as pneumonia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Kidney, bladder and other parts of the urinary system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Digestive system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Bloodstream (bacteremia)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Catheter sites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Wounds or burns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- Factors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5835" y="1524000"/>
            <a:ext cx="8178165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Older age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Infancy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Compromised immune system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Diabetes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Chronic kidney or liver disease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Admission to intensive care unit or longer hospital stays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Invasive devices, such as intravenous catheters or breathing tubes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Previous use of antibiotics or corticosteroids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653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1524000"/>
            <a:ext cx="73914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As sepsis worsens, blood flow to vital organs, such as your brain, heart and kidneys, becomes impaired.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Sepsis may cause abnormal blood clotting that results in small clots or burst blood vessels that damage or destroy tissues.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653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1905000"/>
            <a:ext cx="7391400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Most people recover from mild sepsis, but the mortality rate for septic shock is about 40%.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Also, an episode of severe sepsis places you at higher risk of future infections.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607820"/>
            <a:ext cx="73914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Blood tests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Blood samples are used to test for: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Evidence of infection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Clotting problems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Abnormal liver or kidney function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Impaired oxygen availability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Electrolyte imbalances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1643380"/>
            <a:ext cx="73914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X-ray</a:t>
            </a:r>
            <a:r>
              <a:rPr lang="en-IN" altLang="en-US" sz="3200" b="1" dirty="0" smtClean="0"/>
              <a:t>: </a:t>
            </a:r>
            <a:r>
              <a:rPr lang="en-US" sz="3200" dirty="0" smtClean="0"/>
              <a:t>X-rays can identify infections in your lungs.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Ultrasound</a:t>
            </a:r>
            <a:r>
              <a:rPr lang="en-IN" altLang="en-US" sz="3200" b="1" dirty="0" smtClean="0"/>
              <a:t>: </a:t>
            </a:r>
            <a:r>
              <a:rPr lang="en-US" sz="3200" dirty="0" smtClean="0"/>
              <a:t>This technology uses sound waves to produce real-time images on a video monitor. Ultrasound may be particularly useful to check for infections in your gallbladder and kidneys.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1643380"/>
            <a:ext cx="73914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Early, aggressive treatment increases the likelihood of recovery.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People who have sepsis require close monitoring and treatment in a hospital intensive care unit.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Lifesaving measures may be needed to stabilize breathing and heart function.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7105" y="1621155"/>
            <a:ext cx="7872095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Medications</a:t>
            </a:r>
            <a:r>
              <a:rPr lang="en-IN" altLang="en-US" sz="3000" b="1" dirty="0" smtClean="0"/>
              <a:t>:</a:t>
            </a:r>
            <a:r>
              <a:rPr lang="en-IN" altLang="en-US" sz="3000" dirty="0" smtClean="0"/>
              <a:t> </a:t>
            </a:r>
            <a:r>
              <a:rPr lang="en-US" sz="3000" dirty="0" smtClean="0"/>
              <a:t>A number of medications are used in treating sepsis and septic shock.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Supportive care</a:t>
            </a:r>
            <a:r>
              <a:rPr lang="en-IN" altLang="en-US" sz="3000" b="1" dirty="0" smtClean="0"/>
              <a:t>:</a:t>
            </a:r>
            <a:r>
              <a:rPr lang="en-IN" altLang="en-US" sz="3000" dirty="0" smtClean="0"/>
              <a:t> </a:t>
            </a:r>
            <a:r>
              <a:rPr lang="en-US" sz="3000" dirty="0" smtClean="0"/>
              <a:t>People who have sepsis often receive supportive care that includes oxygen.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altLang="en-US" sz="3000" b="1" dirty="0" smtClean="0"/>
              <a:t>Surgery: </a:t>
            </a:r>
            <a:r>
              <a:rPr lang="en-IN" altLang="en-US" sz="3000" dirty="0" smtClean="0"/>
              <a:t>Surgery may be needed to remove sources of infection, such as collections of pus (abscesses), infected tissues or dead tissues (gangrene).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s-About-TIME-2020"/>
          <p:cNvPicPr>
            <a:picLocks noChangeAspect="1"/>
          </p:cNvPicPr>
          <p:nvPr/>
        </p:nvPicPr>
        <p:blipFill>
          <a:blip r:embed="rId2"/>
          <a:srcRect b="14745"/>
          <a:stretch>
            <a:fillRect/>
          </a:stretch>
        </p:blipFill>
        <p:spPr>
          <a:xfrm>
            <a:off x="1295400" y="1446501"/>
            <a:ext cx="7391400" cy="3973859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Sepsis is the body's extreme response to an infection. It is a life-threatening medical emergency.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Sepsis happens when an infection you already have triggers a chain reaction throughout your body. Infections that lead to sepsis most often start in the lung, urinary tract, skin, or gastrointestinal tract.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72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to See a Doctor?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Symptoms </a:t>
            </a:r>
            <a:r>
              <a:rPr lang="en-US" alt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  <a:r>
              <a:rPr lang="en-US" altLang="en-US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Causes 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Risk-Factors 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Complications 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Diagnosis 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Treatment </a:t>
            </a: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Sepsis</a:t>
            </a:r>
            <a:endParaRPr lang="en-IN" altLang="en-US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r>
              <a:rPr lang="en-IN" alt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endParaRPr lang="en-US" altLang="en-US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endParaRPr lang="en-IN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v"/>
            </a:pPr>
            <a:endParaRPr lang="en-IN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2708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73405" y="1752600"/>
            <a:ext cx="849439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dirty="0" smtClean="0"/>
              <a:t>    </a:t>
            </a:r>
            <a:r>
              <a:rPr dirty="0" smtClean="0"/>
              <a:t>Sepsis is a potentially life-threatening condition that occurs when the body's response to an infection damages its own tissues.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20200511_cov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225" y="3429000"/>
            <a:ext cx="4535805" cy="255143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9906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When the infection-fighting processes turn on the body, they cause organs to function poorly and abnormally.</a:t>
            </a:r>
          </a:p>
          <a:p>
            <a:r>
              <a:rPr lang="en-US" sz="2800" dirty="0" smtClean="0"/>
              <a:t>Sepsis may progress to septic shock. This is a dramatic drop in blood pressure that can lead to severe organ problems and death.</a:t>
            </a:r>
          </a:p>
          <a:p>
            <a:r>
              <a:rPr lang="en-US" sz="2800" dirty="0" smtClean="0"/>
              <a:t>Early treatment with antibiotics and intravenous fluids improves chances for survival.</a:t>
            </a:r>
          </a:p>
          <a:p>
            <a:endParaRPr lang="en-US" sz="2800" dirty="0" smtClean="0"/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See a Doctor?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76400"/>
            <a:ext cx="769620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Most often, sepsis occurs in people who are hospitalized or who have recently been hospitalized.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People in an intensive care unit are more likely to develop infections that can then lead to sepsis.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See a Doctor?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Any infection, however, could lead to sepsis.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See your doctor about an infection or wound that hasn't responded to treatment.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Signs or symptoms, such as confusion or rapid breathing, require emergency care.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psis-1-7Million_SMcard-2022Updates"/>
          <p:cNvPicPr>
            <a:picLocks noChangeAspect="1"/>
          </p:cNvPicPr>
          <p:nvPr/>
        </p:nvPicPr>
        <p:blipFill>
          <a:blip r:embed="rId2"/>
          <a:srcRect b="29601"/>
          <a:stretch>
            <a:fillRect/>
          </a:stretch>
        </p:blipFill>
        <p:spPr>
          <a:xfrm>
            <a:off x="1371600" y="1292278"/>
            <a:ext cx="7315200" cy="4001081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16002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The need for medication to maintain systolic blood pressure greater than or equal to 65 mm Hg.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High levels of lactic acid in your blood (serum lactate).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Having too much lactic acid in your blood means that your cells aren't using oxygen properly.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Sepsis 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3" name="Picture 2" descr="190917-2-what-is-sepsi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1752600"/>
            <a:ext cx="4460875" cy="44608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34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723</Words>
  <Application>Microsoft Office PowerPoint</Application>
  <PresentationFormat>On-screen Show (4:3)</PresentationFormat>
  <Paragraphs>263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7_SEPDPO</vt:lpstr>
      <vt:lpstr>Theme34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903</cp:revision>
  <cp:lastPrinted>2014-09-05T11:57:00Z</cp:lastPrinted>
  <dcterms:created xsi:type="dcterms:W3CDTF">2014-04-08T13:15:00Z</dcterms:created>
  <dcterms:modified xsi:type="dcterms:W3CDTF">2022-11-19T06:03:50Z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A785ED9514394978BD49BBE6E6C65B16</vt:lpwstr>
  </property>
  <property fmtid="{D5CDD505-2E9C-101B-9397-08002B2CF9AE}" pid="3" name="KSOProductBuildVer">
    <vt:lpwstr>1033-11.2.0.11380</vt:lpwstr>
  </property>
</Properties>
</file>