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28" r:id="rId2"/>
  </p:sldMasterIdLst>
  <p:notesMasterIdLst>
    <p:notesMasterId r:id="rId26"/>
  </p:notesMasterIdLst>
  <p:handoutMasterIdLst>
    <p:handoutMasterId r:id="rId27"/>
  </p:handoutMasterIdLst>
  <p:sldIdLst>
    <p:sldId id="433" r:id="rId3"/>
    <p:sldId id="322" r:id="rId4"/>
    <p:sldId id="324" r:id="rId5"/>
    <p:sldId id="362" r:id="rId6"/>
    <p:sldId id="418" r:id="rId7"/>
    <p:sldId id="361" r:id="rId8"/>
    <p:sldId id="325" r:id="rId9"/>
    <p:sldId id="419" r:id="rId10"/>
    <p:sldId id="420" r:id="rId11"/>
    <p:sldId id="421" r:id="rId12"/>
    <p:sldId id="422" r:id="rId13"/>
    <p:sldId id="423" r:id="rId14"/>
    <p:sldId id="424" r:id="rId15"/>
    <p:sldId id="425" r:id="rId16"/>
    <p:sldId id="426" r:id="rId17"/>
    <p:sldId id="427" r:id="rId18"/>
    <p:sldId id="428" r:id="rId19"/>
    <p:sldId id="429" r:id="rId20"/>
    <p:sldId id="430" r:id="rId21"/>
    <p:sldId id="431" r:id="rId22"/>
    <p:sldId id="432" r:id="rId23"/>
    <p:sldId id="351" r:id="rId24"/>
    <p:sldId id="434"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189185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446162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dirty="0">
              <a:solidFill>
                <a:srgbClr val="FFFFFF"/>
              </a:solidFill>
            </a:endParaRPr>
          </a:p>
        </p:txBody>
      </p:sp>
    </p:spTree>
    <p:extLst>
      <p:ext uri="{BB962C8B-B14F-4D97-AF65-F5344CB8AC3E}">
        <p14:creationId xmlns:p14="http://schemas.microsoft.com/office/powerpoint/2010/main" val="2155019304"/>
      </p:ext>
    </p:extLst>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extLst>
      <p:ext uri="{BB962C8B-B14F-4D97-AF65-F5344CB8AC3E}">
        <p14:creationId xmlns:p14="http://schemas.microsoft.com/office/powerpoint/2010/main" val="1552174927"/>
      </p:ext>
    </p:extLst>
  </p:cSld>
  <p:clrMapOvr>
    <a:masterClrMapping/>
  </p:clrMapOvr>
  <p:transition spd="slow">
    <p:comb/>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498214341"/>
      </p:ext>
    </p:extLst>
  </p:cSld>
  <p:clrMapOvr>
    <a:masterClrMapping/>
  </p:clrMapOvr>
  <p:transition spd="slow">
    <p:comb/>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3427809441"/>
      </p:ext>
    </p:extLst>
  </p:cSld>
  <p:clrMapOvr>
    <a:masterClrMapping/>
  </p:clrMapOvr>
  <p:transition spd="slow">
    <p:comb/>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extLst>
      <p:ext uri="{BB962C8B-B14F-4D97-AF65-F5344CB8AC3E}">
        <p14:creationId xmlns:p14="http://schemas.microsoft.com/office/powerpoint/2010/main" val="1389449298"/>
      </p:ext>
    </p:extLst>
  </p:cSld>
  <p:clrMapOvr>
    <a:masterClrMapping/>
  </p:clrMapOvr>
  <p:transition spd="slow">
    <p:comb/>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extLst>
      <p:ext uri="{BB962C8B-B14F-4D97-AF65-F5344CB8AC3E}">
        <p14:creationId xmlns:p14="http://schemas.microsoft.com/office/powerpoint/2010/main" val="4118143622"/>
      </p:ext>
    </p:extLst>
  </p:cSld>
  <p:clrMapOvr>
    <a:masterClrMapping/>
  </p:clrMapOvr>
  <p:transition spd="slow">
    <p:comb/>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extLst>
      <p:ext uri="{BB962C8B-B14F-4D97-AF65-F5344CB8AC3E}">
        <p14:creationId xmlns:p14="http://schemas.microsoft.com/office/powerpoint/2010/main" val="4169603503"/>
      </p:ext>
    </p:extLst>
  </p:cSld>
  <p:clrMapOvr>
    <a:masterClrMapping/>
  </p:clrMapOvr>
  <p:transition spd="slow">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695790242"/>
      </p:ext>
    </p:extLst>
  </p:cSld>
  <p:clrMapOvr>
    <a:masterClrMapping/>
  </p:clrMapOvr>
  <p:transition spd="slow">
    <p:comb/>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extLst>
      <p:ext uri="{BB962C8B-B14F-4D97-AF65-F5344CB8AC3E}">
        <p14:creationId xmlns:p14="http://schemas.microsoft.com/office/powerpoint/2010/main" val="798912892"/>
      </p:ext>
    </p:extLst>
  </p:cSld>
  <p:clrMapOvr>
    <a:masterClrMapping/>
  </p:clrMapOvr>
  <p:transition spd="slow">
    <p:comb/>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06226447"/>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38896972"/>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88489285"/>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8829127"/>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727604038"/>
      </p:ext>
    </p:extLst>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3074F12-AA26-4AC8-9962-C36BB8F32554}" type="datetimeFigureOut">
              <a:rPr lang="en-US" smtClean="0"/>
              <a:pPr/>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950388853"/>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317222361"/>
      </p:ext>
    </p:extLst>
  </p:cSld>
  <p:clrMapOvr>
    <a:masterClrMapping/>
  </p:clrMapOvr>
  <p:transition spd="slow">
    <p:comb/>
  </p:transition>
  <p:timing>
    <p:tnLst>
      <p:par>
        <p:cTn id="1" dur="indefinite" restart="never" nodeType="tmRoot"/>
      </p:par>
    </p:tnLst>
  </p:timing>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4024875923"/>
      </p:ext>
    </p:extLst>
  </p:cSld>
  <p:clrMapOvr>
    <a:masterClrMapping/>
  </p:clrMapOvr>
  <p:transition spd="slow">
    <p:comb/>
  </p:transition>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image" Target="../media/image2.png"/><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theme" Target="../theme/theme2.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5">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11/19/2022</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60968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 id="2147483749" r:id="rId21"/>
    <p:sldLayoutId id="2147483750" r:id="rId22"/>
    <p:sldLayoutId id="2147483751" r:id="rId23"/>
  </p:sldLayoutIdLst>
  <p:transition spd="slow">
    <p:comb/>
  </p:transition>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4.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257800"/>
            <a:ext cx="9213460" cy="830997"/>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sz="2400" b="1" dirty="0" smtClean="0">
                <a:solidFill>
                  <a:schemeClr val="accent4">
                    <a:lumMod val="25000"/>
                  </a:schemeClr>
                </a:solidFill>
                <a:latin typeface="+mn-lt"/>
                <a:cs typeface="Times New Roman" pitchFamily="18" charset="0"/>
              </a:rPr>
              <a:t>Submitted </a:t>
            </a:r>
            <a:r>
              <a:rPr lang="en-US" sz="2400" b="1" dirty="0">
                <a:solidFill>
                  <a:schemeClr val="accent4">
                    <a:lumMod val="25000"/>
                  </a:schemeClr>
                </a:solidFill>
                <a:latin typeface="+mn-lt"/>
                <a:cs typeface="Times New Roman" pitchFamily="18" charset="0"/>
              </a:rPr>
              <a:t>To:	 </a:t>
            </a:r>
            <a:r>
              <a:rPr lang="en-US" sz="2400" b="1" dirty="0" smtClean="0">
                <a:solidFill>
                  <a:schemeClr val="accent4">
                    <a:lumMod val="25000"/>
                  </a:schemeClr>
                </a:solidFill>
                <a:latin typeface="+mn-lt"/>
                <a:cs typeface="Times New Roman" pitchFamily="18" charset="0"/>
              </a:rPr>
              <a:t>             </a:t>
            </a:r>
            <a:r>
              <a:rPr lang="en-US" sz="2400" b="1" dirty="0">
                <a:solidFill>
                  <a:schemeClr val="accent4">
                    <a:lumMod val="25000"/>
                  </a:schemeClr>
                </a:solidFill>
                <a:latin typeface="+mn-lt"/>
                <a:cs typeface="Times New Roman" pitchFamily="18" charset="0"/>
              </a:rPr>
              <a:t> </a:t>
            </a:r>
            <a:r>
              <a:rPr lang="en-US" sz="2400" b="1" dirty="0" smtClean="0">
                <a:solidFill>
                  <a:schemeClr val="accent4">
                    <a:lumMod val="25000"/>
                  </a:schemeClr>
                </a:solidFill>
                <a:latin typeface="+mn-lt"/>
                <a:cs typeface="Times New Roman" pitchFamily="18" charset="0"/>
              </a:rPr>
              <a:t>                </a:t>
            </a:r>
            <a:r>
              <a:rPr lang="en-US" sz="2400" b="1" dirty="0" smtClean="0">
                <a:solidFill>
                  <a:schemeClr val="accent4">
                    <a:lumMod val="25000"/>
                  </a:schemeClr>
                </a:solidFill>
                <a:latin typeface="+mn-lt"/>
                <a:cs typeface="Times New Roman" pitchFamily="18" charset="0"/>
              </a:rPr>
              <a:t>Submitted </a:t>
            </a:r>
            <a:r>
              <a:rPr lang="en-US" sz="2400" b="1" dirty="0">
                <a:solidFill>
                  <a:schemeClr val="accent4">
                    <a:lumMod val="25000"/>
                  </a:schemeClr>
                </a:solidFill>
                <a:latin typeface="+mn-lt"/>
                <a:cs typeface="Times New Roman" pitchFamily="18" charset="0"/>
              </a:rPr>
              <a:t>By:</a:t>
            </a:r>
          </a:p>
          <a:p>
            <a:pPr eaLnBrk="0" hangingPunct="0"/>
            <a:r>
              <a:rPr lang="en-US" sz="2400" b="1" dirty="0" smtClean="0">
                <a:solidFill>
                  <a:schemeClr val="accent4">
                    <a:lumMod val="25000"/>
                  </a:schemeClr>
                </a:solidFill>
                <a:latin typeface="+mn-lt"/>
                <a:cs typeface="Times New Roman" pitchFamily="18" charset="0"/>
              </a:rPr>
              <a:t>                   </a:t>
            </a:r>
            <a:r>
              <a:rPr lang="en-US" sz="2400" b="1" dirty="0" smtClean="0">
                <a:solidFill>
                  <a:schemeClr val="accent4">
                    <a:lumMod val="25000"/>
                  </a:schemeClr>
                </a:solidFill>
                <a:latin typeface="+mn-lt"/>
                <a:cs typeface="Times New Roman" pitchFamily="18" charset="0"/>
              </a:rPr>
              <a:t>Studymafia.org                                 Studymafia.org               </a:t>
            </a:r>
            <a:endParaRPr lang="en-US" sz="2400" b="1" dirty="0">
              <a:solidFill>
                <a:schemeClr val="accent4">
                  <a:lumMod val="25000"/>
                </a:schemeClr>
              </a:solidFill>
              <a:latin typeface="+mn-lt"/>
              <a:cs typeface="Times New Roman" pitchFamily="18" charset="0"/>
            </a:endParaRPr>
          </a:p>
        </p:txBody>
      </p:sp>
      <p:sp>
        <p:nvSpPr>
          <p:cNvPr id="8" name="Rectangle 7"/>
          <p:cNvSpPr/>
          <p:nvPr/>
        </p:nvSpPr>
        <p:spPr>
          <a:xfrm>
            <a:off x="2465955" y="1600200"/>
            <a:ext cx="4565673" cy="1938992"/>
          </a:xfrm>
          <a:prstGeom prst="rect">
            <a:avLst/>
          </a:prstGeom>
          <a:noFill/>
        </p:spPr>
        <p:txBody>
          <a:bodyPr wrap="none">
            <a:spAutoFit/>
          </a:bodyPr>
          <a:lstStyle/>
          <a:p>
            <a:pPr algn="ctr" fontAlgn="auto">
              <a:spcBef>
                <a:spcPts val="0"/>
              </a:spcBef>
              <a:spcAft>
                <a:spcPts val="0"/>
              </a:spcAft>
              <a:defRPr/>
            </a:pPr>
            <a:r>
              <a:rPr lang="en-US" altLang="en-US" sz="6000" b="1" dirty="0" smtClean="0">
                <a:solidFill>
                  <a:schemeClr val="tx2">
                    <a:lumMod val="75000"/>
                  </a:schemeClr>
                </a:solidFill>
                <a:latin typeface="Times New Roman" pitchFamily="18" charset="0"/>
                <a:cs typeface="Times New Roman" pitchFamily="18" charset="0"/>
              </a:rPr>
              <a:t>Roles</a:t>
            </a:r>
            <a:r>
              <a:rPr lang="en-US" altLang="en-US" sz="6000" b="1" dirty="0" smtClean="0">
                <a:latin typeface="Times New Roman" pitchFamily="18" charset="0"/>
                <a:cs typeface="Times New Roman" pitchFamily="18" charset="0"/>
              </a:rPr>
              <a:t> Of </a:t>
            </a:r>
            <a:r>
              <a:rPr lang="en-US" altLang="en-US" sz="6000" b="1" dirty="0" smtClean="0">
                <a:solidFill>
                  <a:srgbClr val="FFC000"/>
                </a:solidFill>
                <a:latin typeface="Times New Roman" pitchFamily="18" charset="0"/>
                <a:cs typeface="Times New Roman" pitchFamily="18" charset="0"/>
              </a:rPr>
              <a:t>HR </a:t>
            </a:r>
          </a:p>
          <a:p>
            <a:pPr algn="ctr" fontAlgn="auto">
              <a:spcBef>
                <a:spcPts val="0"/>
              </a:spcBef>
              <a:spcAft>
                <a:spcPts val="0"/>
              </a:spcAft>
              <a:defRPr/>
            </a:pPr>
            <a:r>
              <a:rPr lang="en-US" altLang="en-US" sz="6000" b="1" dirty="0" smtClean="0">
                <a:solidFill>
                  <a:srgbClr val="FF0000"/>
                </a:solidFill>
                <a:latin typeface="Times New Roman" pitchFamily="18" charset="0"/>
                <a:cs typeface="Times New Roman" pitchFamily="18" charset="0"/>
              </a:rPr>
              <a:t>Manager</a:t>
            </a:r>
            <a:endParaRPr lang="en-US" sz="60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41184773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752600"/>
            <a:ext cx="7449185"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Analyze the training requirements for a programme and keep an eye on it.</a:t>
            </a:r>
          </a:p>
          <a:p>
            <a:pPr marL="514350" indent="-514350">
              <a:buFont typeface="Arial" panose="020B0604020202020204" pitchFamily="34" charset="0"/>
              <a:buChar char="•"/>
            </a:pPr>
            <a:r>
              <a:rPr lang="en-US" sz="3200" smtClean="0"/>
              <a:t>Report to management and use HR indicators to assist in decision-making</a:t>
            </a:r>
          </a:p>
          <a:p>
            <a:pPr marL="514350" indent="-514350">
              <a:buFont typeface="Arial" panose="020B0604020202020204" pitchFamily="34" charset="0"/>
              <a:buChar char="•"/>
            </a:pPr>
            <a:r>
              <a:rPr lang="en-US" sz="3200" smtClean="0"/>
              <a:t>Always maintain legal compliance while managing human resources.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56590" y="1600200"/>
            <a:ext cx="7449185" cy="3046095"/>
          </a:xfrm>
          <a:prstGeom prst="rect">
            <a:avLst/>
          </a:prstGeom>
          <a:noFill/>
        </p:spPr>
        <p:txBody>
          <a:bodyPr wrap="square">
            <a:spAutoFit/>
          </a:bodyPr>
          <a:lstStyle/>
          <a:p>
            <a:pPr marL="0" indent="0">
              <a:buFont typeface="Arial" panose="020B0604020202020204" pitchFamily="34" charset="0"/>
              <a:buNone/>
            </a:pPr>
            <a:r>
              <a:rPr lang="en-US" sz="3200" b="1" smtClean="0"/>
              <a:t>Human Resource Planning</a:t>
            </a:r>
          </a:p>
          <a:p>
            <a:pPr marL="514350" indent="-514350">
              <a:buFont typeface="Arial" panose="020B0604020202020204" pitchFamily="34" charset="0"/>
              <a:buChar char="•"/>
            </a:pPr>
            <a:r>
              <a:rPr lang="en-US" sz="3200" smtClean="0"/>
              <a:t>HR managers are responsible for planning and achieving organizational objectives. They usually identify, prepare, and execute business goals with top-level executives.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538220"/>
          </a:xfrm>
          <a:prstGeom prst="rect">
            <a:avLst/>
          </a:prstGeom>
          <a:noFill/>
        </p:spPr>
        <p:txBody>
          <a:bodyPr wrap="square">
            <a:spAutoFit/>
          </a:bodyPr>
          <a:lstStyle/>
          <a:p>
            <a:pPr marL="0" indent="0">
              <a:buFont typeface="Arial" panose="020B0604020202020204" pitchFamily="34" charset="0"/>
              <a:buNone/>
            </a:pPr>
            <a:r>
              <a:rPr lang="en-US" sz="3200" b="1" smtClean="0"/>
              <a:t>Job Analysis and Design</a:t>
            </a:r>
          </a:p>
          <a:p>
            <a:pPr marL="457200" indent="-457200">
              <a:buFont typeface="Arial" panose="020B0604020202020204" pitchFamily="34" charset="0"/>
              <a:buChar char="•"/>
            </a:pPr>
            <a:r>
              <a:rPr lang="en-US" sz="3200" smtClean="0"/>
              <a:t>As mentioned above, human resource planning requires assigning the right resources to the right project. And if the right person is not in the organization, HR managers are responsible for designing the job analysis to hire them.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4276725"/>
          </a:xfrm>
          <a:prstGeom prst="rect">
            <a:avLst/>
          </a:prstGeom>
          <a:noFill/>
        </p:spPr>
        <p:txBody>
          <a:bodyPr wrap="square">
            <a:spAutoFit/>
          </a:bodyPr>
          <a:lstStyle/>
          <a:p>
            <a:pPr marL="0" indent="0">
              <a:buFont typeface="Arial" panose="020B0604020202020204" pitchFamily="34" charset="0"/>
              <a:buNone/>
            </a:pPr>
            <a:r>
              <a:rPr lang="en-US" sz="3200" b="1" smtClean="0"/>
              <a:t>Hiring Candidates</a:t>
            </a:r>
          </a:p>
          <a:p>
            <a:pPr marL="457200" indent="-457200">
              <a:buFont typeface="Arial" panose="020B0604020202020204" pitchFamily="34" charset="0"/>
              <a:buChar char="•"/>
            </a:pPr>
            <a:r>
              <a:rPr lang="en-US" sz="3000" smtClean="0"/>
              <a:t>Finding and hiring the right talent is a very complex process. Modern human resources departments do more than just post job requirements in portals to fill open positions. </a:t>
            </a:r>
          </a:p>
          <a:p>
            <a:pPr marL="457200" indent="-457200">
              <a:buFont typeface="Arial" panose="020B0604020202020204" pitchFamily="34" charset="0"/>
              <a:buChar char="•"/>
            </a:pPr>
            <a:r>
              <a:rPr lang="en-US" sz="3000" smtClean="0"/>
              <a:t>They develop strategic solutions to attract suitable candidates to fulfill the demands of the business.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4276725"/>
          </a:xfrm>
          <a:prstGeom prst="rect">
            <a:avLst/>
          </a:prstGeom>
          <a:noFill/>
        </p:spPr>
        <p:txBody>
          <a:bodyPr wrap="square">
            <a:spAutoFit/>
          </a:bodyPr>
          <a:lstStyle/>
          <a:p>
            <a:pPr marL="0" indent="0">
              <a:buFont typeface="Arial" panose="020B0604020202020204" pitchFamily="34" charset="0"/>
              <a:buNone/>
            </a:pPr>
            <a:r>
              <a:rPr lang="en-US" sz="3200" b="1" smtClean="0"/>
              <a:t>Training and Development</a:t>
            </a:r>
          </a:p>
          <a:p>
            <a:pPr marL="457200" indent="-457200">
              <a:buFont typeface="Arial" panose="020B0604020202020204" pitchFamily="34" charset="0"/>
              <a:buChar char="•"/>
            </a:pPr>
            <a:r>
              <a:rPr lang="en-US" sz="3000" smtClean="0"/>
              <a:t>Hiring the best candidates is just half the job. First, the HR team must train and upskill them to maximize their return on investment. </a:t>
            </a:r>
          </a:p>
          <a:p>
            <a:pPr marL="457200" indent="-457200">
              <a:buFont typeface="Arial" panose="020B0604020202020204" pitchFamily="34" charset="0"/>
              <a:buChar char="•"/>
            </a:pPr>
            <a:r>
              <a:rPr lang="en-US" sz="3000" smtClean="0"/>
              <a:t>The Human Resources department is responsible for developing and administering training and development programs.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815080"/>
          </a:xfrm>
          <a:prstGeom prst="rect">
            <a:avLst/>
          </a:prstGeom>
          <a:noFill/>
        </p:spPr>
        <p:txBody>
          <a:bodyPr wrap="square">
            <a:spAutoFit/>
          </a:bodyPr>
          <a:lstStyle/>
          <a:p>
            <a:pPr marL="0" indent="0">
              <a:buFont typeface="Arial" panose="020B0604020202020204" pitchFamily="34" charset="0"/>
              <a:buNone/>
            </a:pPr>
            <a:r>
              <a:rPr lang="en-US" sz="3200" b="1" smtClean="0"/>
              <a:t>Design Workplace Policies</a:t>
            </a:r>
          </a:p>
          <a:p>
            <a:pPr marL="457200" indent="-457200">
              <a:buFont typeface="Arial" panose="020B0604020202020204" pitchFamily="34" charset="0"/>
              <a:buChar char="•"/>
            </a:pPr>
            <a:r>
              <a:rPr lang="en-US" sz="3000" smtClean="0"/>
              <a:t>HR manager roles and responsibilities also include designing workplace policies to reduce conflicts and legal issues and improve employee productivity. </a:t>
            </a:r>
          </a:p>
          <a:p>
            <a:pPr marL="457200" indent="-457200">
              <a:buFont typeface="Arial" panose="020B0604020202020204" pitchFamily="34" charset="0"/>
              <a:buChar char="•"/>
            </a:pPr>
            <a:r>
              <a:rPr lang="en-US" sz="3000" smtClean="0"/>
              <a:t>These policies are designed to protect the interests of both employees and employers alike.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538220"/>
          </a:xfrm>
          <a:prstGeom prst="rect">
            <a:avLst/>
          </a:prstGeom>
          <a:noFill/>
        </p:spPr>
        <p:txBody>
          <a:bodyPr wrap="square">
            <a:spAutoFit/>
          </a:bodyPr>
          <a:lstStyle/>
          <a:p>
            <a:pPr marL="0" indent="0">
              <a:buFont typeface="Arial" panose="020B0604020202020204" pitchFamily="34" charset="0"/>
              <a:buNone/>
            </a:pPr>
            <a:r>
              <a:rPr lang="en-US" sz="3200" b="1" smtClean="0"/>
              <a:t>Monitor Performance</a:t>
            </a:r>
          </a:p>
          <a:p>
            <a:pPr marL="457200" indent="-457200">
              <a:buFont typeface="Arial" panose="020B0604020202020204" pitchFamily="34" charset="0"/>
              <a:buChar char="•"/>
            </a:pPr>
            <a:r>
              <a:rPr lang="en-US" sz="3200" smtClean="0"/>
              <a:t>General HR roles and responsibilities closely related to training include examining employee performance records to identify the scopes of improvement and arranging training workshops to upskill them.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538220"/>
          </a:xfrm>
          <a:prstGeom prst="rect">
            <a:avLst/>
          </a:prstGeom>
          <a:noFill/>
        </p:spPr>
        <p:txBody>
          <a:bodyPr wrap="square">
            <a:spAutoFit/>
          </a:bodyPr>
          <a:lstStyle/>
          <a:p>
            <a:pPr marL="0" indent="0">
              <a:buFont typeface="Arial" panose="020B0604020202020204" pitchFamily="34" charset="0"/>
              <a:buNone/>
            </a:pPr>
            <a:r>
              <a:rPr lang="en-US" sz="3200" b="1" smtClean="0"/>
              <a:t>Maintaining Work Culture</a:t>
            </a:r>
          </a:p>
          <a:p>
            <a:pPr marL="457200" indent="-457200">
              <a:buFont typeface="Arial" panose="020B0604020202020204" pitchFamily="34" charset="0"/>
              <a:buChar char="•"/>
            </a:pPr>
            <a:r>
              <a:rPr lang="en-US" sz="3200" smtClean="0"/>
              <a:t>HR roles &amp; responsibilities shape and maintain organizational culture. Therefore, it is essential to create a positive impression of the company from day one, so the new employees know what to expect.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4030980"/>
          </a:xfrm>
          <a:prstGeom prst="rect">
            <a:avLst/>
          </a:prstGeom>
          <a:noFill/>
        </p:spPr>
        <p:txBody>
          <a:bodyPr wrap="square">
            <a:spAutoFit/>
          </a:bodyPr>
          <a:lstStyle/>
          <a:p>
            <a:pPr marL="0" indent="0">
              <a:buFont typeface="Arial" panose="020B0604020202020204" pitchFamily="34" charset="0"/>
              <a:buNone/>
            </a:pPr>
            <a:r>
              <a:rPr lang="en-US" sz="3200" b="1" smtClean="0"/>
              <a:t>Resolve Conflict</a:t>
            </a:r>
          </a:p>
          <a:p>
            <a:pPr marL="457200" indent="-457200">
              <a:buFont typeface="Arial" panose="020B0604020202020204" pitchFamily="34" charset="0"/>
              <a:buChar char="•"/>
            </a:pPr>
            <a:r>
              <a:rPr lang="en-US" sz="2800" smtClean="0"/>
              <a:t>In every organization, employees come from diverse backgrounds. And when people with opposite opinions meet, the conflict chances rise significantly. </a:t>
            </a:r>
          </a:p>
          <a:p>
            <a:pPr marL="457200" indent="-457200">
              <a:buFont typeface="Arial" panose="020B0604020202020204" pitchFamily="34" charset="0"/>
              <a:buChar char="•"/>
            </a:pPr>
            <a:r>
              <a:rPr lang="en-US" sz="2800" smtClean="0"/>
              <a:t>Whether the issue is between two employees or an employee and the management, the human resources management has to be the mediator for conflict resolution.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538220"/>
          </a:xfrm>
          <a:prstGeom prst="rect">
            <a:avLst/>
          </a:prstGeom>
          <a:noFill/>
        </p:spPr>
        <p:txBody>
          <a:bodyPr wrap="square">
            <a:spAutoFit/>
          </a:bodyPr>
          <a:lstStyle/>
          <a:p>
            <a:pPr marL="0" indent="0">
              <a:buFont typeface="Arial" panose="020B0604020202020204" pitchFamily="34" charset="0"/>
              <a:buNone/>
            </a:pPr>
            <a:r>
              <a:rPr lang="en-US" sz="3200" b="1" smtClean="0"/>
              <a:t>Ensure the Health and Safety of Employees</a:t>
            </a:r>
          </a:p>
          <a:p>
            <a:pPr marL="457200" indent="-457200">
              <a:buFont typeface="Arial" panose="020B0604020202020204" pitchFamily="34" charset="0"/>
              <a:buChar char="•"/>
            </a:pPr>
            <a:r>
              <a:rPr lang="en-US" sz="3200" smtClean="0"/>
              <a:t>Employees are an important asset of the organization. Unless they are safe and healthy, they won’t be able to give their best to the company. Thus, HR managers need to ensure the health and safety of employees.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Roles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HR Manager</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600200"/>
            <a:ext cx="7449185" cy="3815080"/>
          </a:xfrm>
          <a:prstGeom prst="rect">
            <a:avLst/>
          </a:prstGeom>
          <a:noFill/>
        </p:spPr>
        <p:txBody>
          <a:bodyPr wrap="square">
            <a:spAutoFit/>
          </a:bodyPr>
          <a:lstStyle/>
          <a:p>
            <a:pPr marL="0" indent="0">
              <a:buFont typeface="Arial" panose="020B0604020202020204" pitchFamily="34" charset="0"/>
              <a:buNone/>
            </a:pPr>
            <a:r>
              <a:rPr lang="en-US" sz="3200" b="1" smtClean="0"/>
              <a:t>Rewards and Incentives</a:t>
            </a:r>
          </a:p>
          <a:p>
            <a:pPr marL="457200" indent="-457200">
              <a:buFont typeface="Arial" panose="020B0604020202020204" pitchFamily="34" charset="0"/>
              <a:buChar char="•"/>
            </a:pPr>
            <a:r>
              <a:rPr lang="en-US" sz="3000" smtClean="0"/>
              <a:t>Lastly, HR managers must reward employees based on their performance and other factors like punctuality. </a:t>
            </a:r>
          </a:p>
          <a:p>
            <a:pPr marL="457200" indent="-457200">
              <a:buFont typeface="Arial" panose="020B0604020202020204" pitchFamily="34" charset="0"/>
              <a:buChar char="•"/>
            </a:pPr>
            <a:r>
              <a:rPr lang="en-US" sz="3000" smtClean="0"/>
              <a:t>The biggest benefit of rewarding workers is that it creates a desire for other employees to excel at their job in the hope of getting incentives.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ployee-reward-and-recognistion-system"/>
          <p:cNvPicPr>
            <a:picLocks noChangeAspect="1"/>
          </p:cNvPicPr>
          <p:nvPr/>
        </p:nvPicPr>
        <p:blipFill>
          <a:blip r:embed="rId2"/>
          <a:stretch>
            <a:fillRect/>
          </a:stretch>
        </p:blipFill>
        <p:spPr>
          <a:xfrm>
            <a:off x="381000" y="762000"/>
            <a:ext cx="8822690" cy="4611370"/>
          </a:xfrm>
          <a:prstGeom prst="rect">
            <a:avLst/>
          </a:prstGeom>
        </p:spPr>
      </p:pic>
    </p:spTree>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HR managers are responsible for creating and managing a solid team. Whether it is human resource planning, job analysis, hiring the right talent, or resolving conflicts within the organization, the HR manager handles these tasks. </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73735736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5271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The strength and involvement of a company’s personnel are directly related to human resources, which are crucial to both large and small enterprises.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role-of-hr-manager-800x480"/>
          <p:cNvPicPr>
            <a:picLocks noChangeAspect="1"/>
          </p:cNvPicPr>
          <p:nvPr/>
        </p:nvPicPr>
        <p:blipFill>
          <a:blip r:embed="rId3"/>
          <a:stretch>
            <a:fillRect/>
          </a:stretch>
        </p:blipFill>
        <p:spPr>
          <a:xfrm>
            <a:off x="1905000" y="3048000"/>
            <a:ext cx="5080000" cy="304800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201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HR departments oversee all aspects of employee interactions, including salary and benefit negotiations, employing new employees, and recruitment.</a:t>
            </a:r>
          </a:p>
          <a:p>
            <a:r>
              <a:rPr lang="en-US" sz="2800" dirty="0" smtClean="0"/>
              <a:t>Additionally, HR departments serve as a vital link between staff members and upper management by mediating problems at work, ensuring compliance with employment rules and regulations, and collaborating with executives on long-term strategic planning.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201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HR experts have been increasingly important to an organization’s capacity to retain top personnel and maintain a solid business culture as technology has developed and the workforce has become more diverse. </a:t>
            </a:r>
          </a:p>
          <a:p>
            <a:r>
              <a:rPr lang="en-US" sz="2800" dirty="0" smtClean="0"/>
              <a:t>Today, many aspects of HR including hiring, talent management, and staff management, make use of internet tools and platforms. Therefore, HR workers must also become more technologically adept.</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pic>
        <p:nvPicPr>
          <p:cNvPr id="2" name="Picture 1" descr="Fair-HR-Investigation"/>
          <p:cNvPicPr>
            <a:picLocks noChangeAspect="1"/>
          </p:cNvPicPr>
          <p:nvPr/>
        </p:nvPicPr>
        <p:blipFill>
          <a:blip r:embed="rId3"/>
          <a:srcRect b="10751"/>
          <a:stretch>
            <a:fillRect/>
          </a:stretch>
        </p:blipFill>
        <p:spPr>
          <a:xfrm>
            <a:off x="152400" y="411480"/>
            <a:ext cx="8834755" cy="5236210"/>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524000"/>
            <a:ext cx="7924800" cy="4246245"/>
          </a:xfrm>
          <a:prstGeom prst="rect">
            <a:avLst/>
          </a:prstGeom>
          <a:noFill/>
        </p:spPr>
        <p:txBody>
          <a:bodyPr wrap="square">
            <a:spAutoFit/>
          </a:bodyPr>
          <a:lstStyle/>
          <a:p>
            <a:pPr marL="514350" indent="-514350">
              <a:buFont typeface="Arial" panose="020B0604020202020204" pitchFamily="34" charset="0"/>
              <a:buChar char="•"/>
            </a:pPr>
            <a:r>
              <a:rPr lang="en-US" sz="3000" smtClean="0"/>
              <a:t>An HR manager’s job description should include the following obligations. However, while an HR manager’s daily duties will vary from company to company, the following are the roles and responsibilities of an HR manager:</a:t>
            </a:r>
          </a:p>
          <a:p>
            <a:pPr marL="514350" indent="-514350">
              <a:buFont typeface="Arial" panose="020B0604020202020204" pitchFamily="34" charset="0"/>
              <a:buChar char="•"/>
            </a:pPr>
            <a:r>
              <a:rPr lang="en-US" sz="3000" smtClean="0"/>
              <a:t>Create and put into action HR initiatives and strategies that are in line with the overall business plan.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524000"/>
            <a:ext cx="7449185"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Improve ties between management and employees by responding to requests, grievances, or other issues.</a:t>
            </a:r>
          </a:p>
          <a:p>
            <a:pPr marL="514350" indent="-514350">
              <a:buFont typeface="Arial" panose="020B0604020202020204" pitchFamily="34" charset="0"/>
              <a:buChar char="•"/>
            </a:pPr>
            <a:r>
              <a:rPr lang="en-US" sz="3200" smtClean="0"/>
              <a:t>Control the hiring and hiring process.</a:t>
            </a:r>
          </a:p>
          <a:p>
            <a:pPr marL="514350" indent="-514350">
              <a:buFont typeface="Arial" panose="020B0604020202020204" pitchFamily="34" charset="0"/>
              <a:buChar char="•"/>
            </a:pPr>
            <a:r>
              <a:rPr lang="en-US" sz="3200" smtClean="0"/>
              <a:t>Support present and future company demands through growing, involving, inspiring, and preserving human capital.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Roles </a:t>
            </a:r>
            <a:r>
              <a:rPr lang="en-US" altLang="en-US" sz="3600" b="1" dirty="0" smtClean="0">
                <a:solidFill>
                  <a:schemeClr val="accent2"/>
                </a:solidFill>
                <a:latin typeface="Times New Roman" panose="02020603050405020304" pitchFamily="18" charset="0"/>
                <a:cs typeface="Times New Roman" panose="02020603050405020304" pitchFamily="18" charset="0"/>
              </a:rPr>
              <a:t>of HR Manager  </a:t>
            </a:r>
          </a:p>
        </p:txBody>
      </p:sp>
      <p:sp>
        <p:nvSpPr>
          <p:cNvPr id="2" name="TextBox 1"/>
          <p:cNvSpPr txBox="1"/>
          <p:nvPr/>
        </p:nvSpPr>
        <p:spPr>
          <a:xfrm>
            <a:off x="609600" y="1752600"/>
            <a:ext cx="7449185"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Create and keep track of the organization’s overall HR strategies, methods, tactics, and procedures.</a:t>
            </a:r>
          </a:p>
          <a:p>
            <a:pPr marL="514350" indent="-514350">
              <a:buFont typeface="Arial" panose="020B0604020202020204" pitchFamily="34" charset="0"/>
              <a:buChar char="•"/>
            </a:pPr>
            <a:r>
              <a:rPr lang="en-US" sz="3200" smtClean="0"/>
              <a:t>Cultivate a supportive workplace.</a:t>
            </a:r>
          </a:p>
          <a:p>
            <a:pPr marL="514350" indent="-514350">
              <a:buFont typeface="Arial" panose="020B0604020202020204" pitchFamily="34" charset="0"/>
              <a:buChar char="•"/>
            </a:pPr>
            <a:r>
              <a:rPr lang="en-US" sz="3200" smtClean="0"/>
              <a:t>Managing and maintaining a setup that promotes optimum performance.</a:t>
            </a:r>
          </a:p>
          <a:p>
            <a:pPr marL="514350" indent="-514350">
              <a:buFont typeface="Arial" panose="020B0604020202020204" pitchFamily="34" charset="0"/>
              <a:buChar char="•"/>
            </a:pPr>
            <a:r>
              <a:rPr lang="en-US" sz="3200" smtClean="0"/>
              <a:t>Maintain the benefits and pay schedule.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14">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DEB094D4-7FD8-4F86-93D5-B0F1341EF5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984</Words>
  <Application>Microsoft Office PowerPoint</Application>
  <PresentationFormat>On-screen Show (4:3)</PresentationFormat>
  <Paragraphs>299</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Theme14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2022-11-19T15:02:37Z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7083DA192FAF4B089E7B9A7BCBF4A2E6</vt:lpwstr>
  </property>
  <property fmtid="{D5CDD505-2E9C-101B-9397-08002B2CF9AE}" pid="3" name="KSOProductBuildVer">
    <vt:lpwstr>1033-11.2.0.11380</vt:lpwstr>
  </property>
</Properties>
</file>