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98" r:id="rId2"/>
  </p:sldMasterIdLst>
  <p:notesMasterIdLst>
    <p:notesMasterId r:id="rId22"/>
  </p:notesMasterIdLst>
  <p:handoutMasterIdLst>
    <p:handoutMasterId r:id="rId23"/>
  </p:handoutMasterIdLst>
  <p:sldIdLst>
    <p:sldId id="410" r:id="rId3"/>
    <p:sldId id="322" r:id="rId4"/>
    <p:sldId id="324" r:id="rId5"/>
    <p:sldId id="362" r:id="rId6"/>
    <p:sldId id="361" r:id="rId7"/>
    <p:sldId id="325" r:id="rId8"/>
    <p:sldId id="397" r:id="rId9"/>
    <p:sldId id="383" r:id="rId10"/>
    <p:sldId id="401" r:id="rId11"/>
    <p:sldId id="385" r:id="rId12"/>
    <p:sldId id="402" r:id="rId13"/>
    <p:sldId id="386" r:id="rId14"/>
    <p:sldId id="403" r:id="rId15"/>
    <p:sldId id="404" r:id="rId16"/>
    <p:sldId id="405" r:id="rId17"/>
    <p:sldId id="406" r:id="rId18"/>
    <p:sldId id="351" r:id="rId19"/>
    <p:sldId id="408" r:id="rId20"/>
    <p:sldId id="411"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0F0F0"/>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0" name="Rectangle 2"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1"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2"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3"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4"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5"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6"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297"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noProof="0" smtClean="0"/>
              <a:t>Click to edit Master title style</a:t>
            </a:r>
            <a:endParaRPr lang="en-US" noProof="0" smtClean="0"/>
          </a:p>
        </p:txBody>
      </p:sp>
      <p:sp>
        <p:nvSpPr>
          <p:cNvPr id="12298"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noProof="0" smtClean="0"/>
              <a:t>Click to edit Master subtitle style</a:t>
            </a:r>
            <a:endParaRPr lang="en-US" noProof="0" smtClean="0"/>
          </a:p>
        </p:txBody>
      </p:sp>
      <p:sp>
        <p:nvSpPr>
          <p:cNvPr id="12299" name="Rectangle 11"/>
          <p:cNvSpPr>
            <a:spLocks noGrp="1" noChangeArrowheads="1"/>
          </p:cNvSpPr>
          <p:nvPr>
            <p:ph type="dt" sz="half" idx="2"/>
          </p:nvPr>
        </p:nvSpPr>
        <p:spPr/>
        <p:txBody>
          <a:bodyPr/>
          <a:lstStyle>
            <a:lvl1pPr>
              <a:defRPr/>
            </a:lvl1pPr>
          </a:lstStyle>
          <a:p>
            <a:fld id="{544213AF-26F6-41FA-8D85-E2C5388D6E58}" type="datetimeFigureOut">
              <a:rPr lang="en-US" smtClean="0"/>
              <a:pPr/>
              <a:t>10/30/2022</a:t>
            </a:fld>
            <a:endParaRPr lang="en-US" dirty="0">
              <a:solidFill>
                <a:srgbClr val="FFFFFF"/>
              </a:solidFill>
            </a:endParaRPr>
          </a:p>
        </p:txBody>
      </p:sp>
      <p:sp>
        <p:nvSpPr>
          <p:cNvPr id="12300" name="Rectangle 12"/>
          <p:cNvSpPr>
            <a:spLocks noGrp="1" noChangeArrowheads="1"/>
          </p:cNvSpPr>
          <p:nvPr>
            <p:ph type="ftr" sz="quarter" idx="3"/>
          </p:nvPr>
        </p:nvSpPr>
        <p:spPr/>
        <p:txBody>
          <a:bodyPr/>
          <a:lstStyle>
            <a:lvl1pPr>
              <a:defRPr/>
            </a:lvl1pPr>
          </a:lstStyle>
          <a:p>
            <a:endParaRPr kumimoji="0" lang="en-US" dirty="0">
              <a:solidFill>
                <a:schemeClr val="accent1">
                  <a:tint val="20000"/>
                </a:schemeClr>
              </a:solidFill>
            </a:endParaRPr>
          </a:p>
        </p:txBody>
      </p:sp>
      <p:sp>
        <p:nvSpPr>
          <p:cNvPr id="12301" name="Rectangle 13"/>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28435233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lvl1pPr>
              <a:defRPr/>
            </a:lvl1pPr>
          </a:lstStyle>
          <a:p>
            <a:endParaRPr kumimoji="0" lang="en-US" dirty="0"/>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23548899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lvl1pPr>
              <a:defRPr/>
            </a:lvl1pPr>
          </a:lstStyle>
          <a:p>
            <a:endParaRPr kumimoji="0" lang="en-US" dirty="0"/>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1685793673"/>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346C8A6-4EAA-425C-AD65-FB7185D13849}" type="slidenum">
              <a:rPr lang="en-US" altLang="en-US" smtClean="0"/>
              <a:pPr>
                <a:defRPr/>
              </a:pPr>
              <a:t>‹#›</a:t>
            </a:fld>
            <a:endParaRPr lang="en-US" altLang="en-US" dirty="0"/>
          </a:p>
        </p:txBody>
      </p:sp>
    </p:spTree>
    <p:extLst>
      <p:ext uri="{BB962C8B-B14F-4D97-AF65-F5344CB8AC3E}">
        <p14:creationId xmlns:p14="http://schemas.microsoft.com/office/powerpoint/2010/main" val="4528773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17500874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44412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lvl1pPr>
              <a:defRPr/>
            </a:lvl1pPr>
          </a:lstStyle>
          <a:p>
            <a:endParaRPr kumimoji="0" lang="en-US" dirty="0"/>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1161440833"/>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solidFill>
                <a:schemeClr val="tx1"/>
              </a:solidFill>
            </a:endParaRPr>
          </a:p>
        </p:txBody>
      </p:sp>
    </p:spTree>
    <p:extLst>
      <p:ext uri="{BB962C8B-B14F-4D97-AF65-F5344CB8AC3E}">
        <p14:creationId xmlns:p14="http://schemas.microsoft.com/office/powerpoint/2010/main" val="4938084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lvl1pPr>
              <a:defRPr/>
            </a:lvl1pPr>
          </a:lstStyle>
          <a:p>
            <a:endParaRPr kumimoji="0" lang="en-US" dirty="0"/>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2609392243"/>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lvl1pPr>
              <a:defRPr/>
            </a:lvl1pPr>
          </a:lstStyle>
          <a:p>
            <a:endParaRPr kumimoji="0" lang="en-US" dirty="0"/>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dirty="0"/>
          </a:p>
        </p:txBody>
      </p:sp>
    </p:spTree>
    <p:extLst>
      <p:ext uri="{BB962C8B-B14F-4D97-AF65-F5344CB8AC3E}">
        <p14:creationId xmlns:p14="http://schemas.microsoft.com/office/powerpoint/2010/main" val="2899045877"/>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93788" y="28416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05000"/>
            <a:ext cx="3810000" cy="41910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216900" y="6248400"/>
            <a:ext cx="533400" cy="609600"/>
          </a:xfrm>
        </p:spPr>
        <p:txBody>
          <a:bodyPr/>
          <a:lstStyle>
            <a:lvl1pPr>
              <a:defRPr/>
            </a:lvl1pPr>
          </a:lstStyle>
          <a:p>
            <a:fld id="{782CCB03-3AC9-4C88-B94E-89B6C4D7F341}" type="slidenum">
              <a:rPr lang="en-US" altLang="en-US" smtClean="0"/>
              <a:pPr/>
              <a:t>‹#›</a:t>
            </a:fld>
            <a:endParaRPr lang="en-US" altLang="en-US"/>
          </a:p>
        </p:txBody>
      </p:sp>
    </p:spTree>
    <p:extLst>
      <p:ext uri="{BB962C8B-B14F-4D97-AF65-F5344CB8AC3E}">
        <p14:creationId xmlns:p14="http://schemas.microsoft.com/office/powerpoint/2010/main" val="426567014"/>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3788" y="28416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216900" y="6248400"/>
            <a:ext cx="533400" cy="609600"/>
          </a:xfrm>
        </p:spPr>
        <p:txBody>
          <a:bodyPr/>
          <a:lstStyle>
            <a:lvl1pPr>
              <a:defRPr/>
            </a:lvl1pPr>
          </a:lstStyle>
          <a:p>
            <a:fld id="{C0E40E54-C65D-4075-870E-60AC8CE88EF3}" type="slidenum">
              <a:rPr lang="en-US" smtClean="0"/>
              <a:pPr/>
              <a:t>‹#›</a:t>
            </a:fld>
            <a:endParaRPr lang="en-US"/>
          </a:p>
        </p:txBody>
      </p:sp>
    </p:spTree>
    <p:extLst>
      <p:ext uri="{BB962C8B-B14F-4D97-AF65-F5344CB8AC3E}">
        <p14:creationId xmlns:p14="http://schemas.microsoft.com/office/powerpoint/2010/main" val="1455094567"/>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093788" y="28416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777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076700"/>
            <a:ext cx="777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216900" y="6248400"/>
            <a:ext cx="533400" cy="609600"/>
          </a:xfrm>
        </p:spPr>
        <p:txBody>
          <a:bodyPr/>
          <a:lstStyle>
            <a:lvl1pPr>
              <a:defRPr/>
            </a:lvl1pPr>
          </a:lstStyle>
          <a:p>
            <a:fld id="{C0E40E54-C65D-4075-870E-60AC8CE88EF3}" type="slidenum">
              <a:rPr lang="en-US" smtClean="0"/>
              <a:pPr/>
              <a:t>‹#›</a:t>
            </a:fld>
            <a:endParaRPr lang="en-US"/>
          </a:p>
        </p:txBody>
      </p:sp>
    </p:spTree>
    <p:extLst>
      <p:ext uri="{BB962C8B-B14F-4D97-AF65-F5344CB8AC3E}">
        <p14:creationId xmlns:p14="http://schemas.microsoft.com/office/powerpoint/2010/main" val="1169635290"/>
      </p:ext>
    </p:extLst>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theme" Target="../theme/theme2.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image" Target="../media/image3.pn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22"/>
          <a:srcRect/>
          <a:tile tx="0" ty="0" sx="100000" sy="100000" flip="none" algn="tl"/>
        </a:blip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030"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3"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fld id="{1F69DE79-AF47-40D8-90D8-30E378AD344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6099" r:id="rId1"/>
    <p:sldLayoutId id="2147486100" r:id="rId2"/>
    <p:sldLayoutId id="2147486101" r:id="rId3"/>
    <p:sldLayoutId id="2147486102" r:id="rId4"/>
    <p:sldLayoutId id="2147486103" r:id="rId5"/>
    <p:sldLayoutId id="2147486104" r:id="rId6"/>
    <p:sldLayoutId id="2147486105" r:id="rId7"/>
    <p:sldLayoutId id="2147486106" r:id="rId8"/>
    <p:sldLayoutId id="2147486107" r:id="rId9"/>
    <p:sldLayoutId id="2147486108" r:id="rId10"/>
    <p:sldLayoutId id="2147486109" r:id="rId11"/>
    <p:sldLayoutId id="2147486110" r:id="rId12"/>
    <p:sldLayoutId id="2147486111" r:id="rId13"/>
    <p:sldLayoutId id="2147486112" r:id="rId14"/>
    <p:sldLayoutId id="2147486113" r:id="rId15"/>
    <p:sldLayoutId id="2147486114" r:id="rId16"/>
    <p:sldLayoutId id="2147486115" r:id="rId17"/>
    <p:sldLayoutId id="2147486116" r:id="rId18"/>
    <p:sldLayoutId id="2147486117" r:id="rId19"/>
    <p:sldLayoutId id="2147486118" r:id="rId20"/>
  </p:sldLayoutIdLst>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85000"/>
        <a:buBlip>
          <a:blip r:embed="rId2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2">
                    <a:lumMod val="75000"/>
                  </a:schemeClr>
                </a:solidFill>
                <a:latin typeface="Verdana" pitchFamily="34" charset="0"/>
                <a:cs typeface="+mn-cs"/>
              </a:rPr>
              <a:t>.Org</a:t>
            </a:r>
            <a:endParaRPr lang="en-US" sz="2800" b="1" dirty="0">
              <a:solidFill>
                <a:schemeClr val="bg2">
                  <a:lumMod val="75000"/>
                </a:schemeClr>
              </a:solidFill>
              <a:latin typeface="Tahoma" pitchFamily="34" charset="0"/>
              <a:cs typeface="+mn-cs"/>
            </a:endParaRPr>
          </a:p>
        </p:txBody>
      </p:sp>
      <p:sp>
        <p:nvSpPr>
          <p:cNvPr id="16389" name="Text Box 9"/>
          <p:cNvSpPr txBox="1">
            <a:spLocks noChangeArrowheads="1"/>
          </p:cNvSpPr>
          <p:nvPr/>
        </p:nvSpPr>
        <p:spPr bwMode="auto">
          <a:xfrm>
            <a:off x="-609600" y="5592475"/>
            <a:ext cx="1058461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accent4">
                    <a:lumMod val="25000"/>
                  </a:schemeClr>
                </a:solidFill>
                <a:latin typeface="+mn-lt"/>
                <a:cs typeface="Times New Roman" pitchFamily="18" charset="0"/>
              </a:rPr>
              <a:t>                          Submitted </a:t>
            </a:r>
            <a:r>
              <a:rPr lang="en-US" b="1" dirty="0">
                <a:solidFill>
                  <a:schemeClr val="accent4">
                    <a:lumMod val="25000"/>
                  </a:schemeClr>
                </a:solidFill>
                <a:latin typeface="+mn-lt"/>
                <a:cs typeface="Times New Roman" pitchFamily="18" charset="0"/>
              </a:rPr>
              <a:t>To:	 </a:t>
            </a:r>
            <a:r>
              <a:rPr lang="en-US" b="1" dirty="0" smtClean="0">
                <a:solidFill>
                  <a:schemeClr val="accent4">
                    <a:lumMod val="25000"/>
                  </a:schemeClr>
                </a:solidFill>
                <a:latin typeface="+mn-lt"/>
                <a:cs typeface="Times New Roman" pitchFamily="18" charset="0"/>
              </a:rPr>
              <a:t>             		  </a:t>
            </a:r>
            <a:r>
              <a:rPr lang="en-US" b="1" dirty="0" smtClean="0">
                <a:solidFill>
                  <a:schemeClr val="accent4">
                    <a:lumMod val="25000"/>
                  </a:schemeClr>
                </a:solidFill>
                <a:latin typeface="+mn-lt"/>
                <a:cs typeface="Times New Roman" pitchFamily="18" charset="0"/>
              </a:rPr>
              <a:t>                             Submitted By:</a:t>
            </a:r>
          </a:p>
          <a:p>
            <a:pPr eaLnBrk="0" hangingPunct="0"/>
            <a:r>
              <a:rPr lang="en-US" b="1" dirty="0" smtClean="0">
                <a:solidFill>
                  <a:schemeClr val="accent4">
                    <a:lumMod val="25000"/>
                  </a:schemeClr>
                </a:solidFill>
                <a:latin typeface="+mn-lt"/>
                <a:cs typeface="Times New Roman" pitchFamily="18" charset="0"/>
              </a:rPr>
              <a:t>                          Studymafia.org                                                                           Studymafia.org               </a:t>
            </a:r>
            <a:endParaRPr lang="en-US" b="1" dirty="0">
              <a:solidFill>
                <a:schemeClr val="accent4">
                  <a:lumMod val="25000"/>
                </a:schemeClr>
              </a:solidFill>
              <a:latin typeface="+mn-lt"/>
              <a:cs typeface="Times New Roman" pitchFamily="18" charset="0"/>
            </a:endParaRPr>
          </a:p>
        </p:txBody>
      </p:sp>
      <p:sp>
        <p:nvSpPr>
          <p:cNvPr id="8" name="Rectangle 7"/>
          <p:cNvSpPr/>
          <p:nvPr/>
        </p:nvSpPr>
        <p:spPr>
          <a:xfrm>
            <a:off x="1687536" y="2209800"/>
            <a:ext cx="6244017" cy="892552"/>
          </a:xfrm>
          <a:prstGeom prst="rect">
            <a:avLst/>
          </a:prstGeom>
          <a:noFill/>
        </p:spPr>
        <p:txBody>
          <a:bodyPr wrap="none">
            <a:spAutoFit/>
          </a:bodyPr>
          <a:lstStyle/>
          <a:p>
            <a:pPr algn="ctr" fontAlgn="auto">
              <a:spcBef>
                <a:spcPts val="0"/>
              </a:spcBef>
              <a:spcAft>
                <a:spcPts val="0"/>
              </a:spcAft>
              <a:defRPr/>
            </a:pPr>
            <a:r>
              <a:rPr lang="en-US" altLang="en-US" sz="5200" b="1" dirty="0" err="1" smtClean="0">
                <a:solidFill>
                  <a:srgbClr val="FFFFFF"/>
                </a:solidFill>
                <a:latin typeface="Times New Roman" pitchFamily="18" charset="0"/>
                <a:cs typeface="Times New Roman" pitchFamily="18" charset="0"/>
              </a:rPr>
              <a:t>Rentinal</a:t>
            </a:r>
            <a:r>
              <a:rPr lang="en-US" altLang="en-US" sz="5200" b="1" dirty="0" smtClean="0">
                <a:solidFill>
                  <a:schemeClr val="bg2">
                    <a:lumMod val="50000"/>
                  </a:schemeClr>
                </a:solidFill>
                <a:latin typeface="Times New Roman" pitchFamily="18" charset="0"/>
                <a:cs typeface="Times New Roman" pitchFamily="18" charset="0"/>
              </a:rPr>
              <a:t> </a:t>
            </a:r>
            <a:r>
              <a:rPr lang="en-US" altLang="en-US" sz="5200" b="1" dirty="0" smtClean="0">
                <a:solidFill>
                  <a:schemeClr val="bg1">
                    <a:lumMod val="50000"/>
                  </a:schemeClr>
                </a:solidFill>
                <a:latin typeface="Times New Roman" pitchFamily="18" charset="0"/>
                <a:cs typeface="Times New Roman" pitchFamily="18" charset="0"/>
              </a:rPr>
              <a:t>Detachment</a:t>
            </a:r>
            <a:endParaRPr lang="en-US" sz="5200" b="1" spc="300" dirty="0">
              <a:ln w="11430" cmpd="sng">
                <a:solidFill>
                  <a:schemeClr val="accent1">
                    <a:tint val="10000"/>
                  </a:schemeClr>
                </a:solidFill>
                <a:prstDash val="solid"/>
                <a:miter lim="800000"/>
              </a:ln>
              <a:solidFill>
                <a:schemeClr val="bg1">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54880844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Diagnosis of Retinal Detachment  </a:t>
            </a:r>
          </a:p>
        </p:txBody>
      </p:sp>
      <p:sp>
        <p:nvSpPr>
          <p:cNvPr id="2" name="TextBox 1"/>
          <p:cNvSpPr txBox="1"/>
          <p:nvPr/>
        </p:nvSpPr>
        <p:spPr>
          <a:xfrm>
            <a:off x="644525" y="1870770"/>
            <a:ext cx="8270875" cy="3539430"/>
          </a:xfrm>
          <a:prstGeom prst="rect">
            <a:avLst/>
          </a:prstGeom>
          <a:noFill/>
        </p:spPr>
        <p:txBody>
          <a:bodyPr wrap="square">
            <a:spAutoFit/>
          </a:bodyPr>
          <a:lstStyle/>
          <a:p>
            <a:pPr marL="514350" indent="-514350"/>
            <a:r>
              <a:rPr lang="en-US" sz="3200" b="1" dirty="0" smtClean="0"/>
              <a:t>Retinal examination. </a:t>
            </a:r>
          </a:p>
          <a:p>
            <a:pPr marL="514350" indent="-514350">
              <a:buFont typeface="Arial" pitchFamily="34" charset="0"/>
              <a:buChar char="•"/>
            </a:pPr>
            <a:r>
              <a:rPr lang="en-US" sz="3200" dirty="0" smtClean="0"/>
              <a:t>The doctor may use an instrument with a bright light and special lenses to examine the back of your eye, including the retina. This type of device provides a highly detailed view of your whole eye, allowing the doctor to see any retinal holes, tears or detachments.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Diagnosis of Retinal Detachment  </a:t>
            </a:r>
          </a:p>
        </p:txBody>
      </p:sp>
      <p:sp>
        <p:nvSpPr>
          <p:cNvPr id="2" name="TextBox 1"/>
          <p:cNvSpPr txBox="1"/>
          <p:nvPr/>
        </p:nvSpPr>
        <p:spPr>
          <a:xfrm>
            <a:off x="568325" y="2017455"/>
            <a:ext cx="8270875" cy="2554545"/>
          </a:xfrm>
          <a:prstGeom prst="rect">
            <a:avLst/>
          </a:prstGeom>
          <a:noFill/>
        </p:spPr>
        <p:txBody>
          <a:bodyPr wrap="square">
            <a:spAutoFit/>
          </a:bodyPr>
          <a:lstStyle/>
          <a:p>
            <a:r>
              <a:rPr lang="en-US" sz="3200" b="1" dirty="0" smtClean="0"/>
              <a:t>Ultrasound imaging.</a:t>
            </a:r>
            <a:r>
              <a:rPr lang="en-US" sz="3200" dirty="0" smtClean="0"/>
              <a:t> Your doctor may use this test if bleeding has occurred in the eye, making it difficult to see your retina.</a:t>
            </a:r>
          </a:p>
          <a:p>
            <a:r>
              <a:rPr lang="en-US" sz="3200" dirty="0" smtClean="0"/>
              <a:t>Your doctor will likely examine both eyes even if you have symptoms in just one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Retinal Detachment  </a:t>
            </a:r>
          </a:p>
        </p:txBody>
      </p:sp>
      <p:sp>
        <p:nvSpPr>
          <p:cNvPr id="2" name="TextBox 1"/>
          <p:cNvSpPr txBox="1"/>
          <p:nvPr/>
        </p:nvSpPr>
        <p:spPr>
          <a:xfrm>
            <a:off x="762000" y="1835527"/>
            <a:ext cx="7696200" cy="4031873"/>
          </a:xfrm>
          <a:prstGeom prst="rect">
            <a:avLst/>
          </a:prstGeom>
          <a:noFill/>
        </p:spPr>
        <p:txBody>
          <a:bodyPr wrap="square">
            <a:spAutoFit/>
          </a:bodyPr>
          <a:lstStyle/>
          <a:p>
            <a:pPr marL="514350" indent="-514350">
              <a:buFont typeface="Arial" pitchFamily="34" charset="0"/>
              <a:buChar char="•"/>
            </a:pPr>
            <a:r>
              <a:rPr lang="en-US" sz="3200" b="1" dirty="0" smtClean="0"/>
              <a:t>Laser surgery (photocoagulation). </a:t>
            </a:r>
            <a:r>
              <a:rPr lang="en-US" sz="3200" dirty="0" smtClean="0"/>
              <a:t>The surgeon directs a laser beam into the eye through the pupil. </a:t>
            </a:r>
          </a:p>
          <a:p>
            <a:pPr marL="514350" indent="-514350">
              <a:buFont typeface="Arial" pitchFamily="34" charset="0"/>
              <a:buChar char="•"/>
            </a:pPr>
            <a:r>
              <a:rPr lang="en-US" sz="3200" b="1" dirty="0" smtClean="0"/>
              <a:t>Freezing (cryopexy). </a:t>
            </a:r>
            <a:r>
              <a:rPr lang="en-US" sz="3200" dirty="0" smtClean="0"/>
              <a:t>After giving you a local anesthetic to numb your eye, the surgeon applies a freezing probe to the outer surface of the eye directly over the tear.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Retinal Detachment  </a:t>
            </a:r>
          </a:p>
        </p:txBody>
      </p:sp>
      <p:sp>
        <p:nvSpPr>
          <p:cNvPr id="2" name="TextBox 1"/>
          <p:cNvSpPr txBox="1"/>
          <p:nvPr/>
        </p:nvSpPr>
        <p:spPr>
          <a:xfrm>
            <a:off x="609601" y="1676400"/>
            <a:ext cx="7696200" cy="2554545"/>
          </a:xfrm>
          <a:prstGeom prst="rect">
            <a:avLst/>
          </a:prstGeom>
          <a:noFill/>
        </p:spPr>
        <p:txBody>
          <a:bodyPr wrap="square">
            <a:spAutoFit/>
          </a:bodyPr>
          <a:lstStyle/>
          <a:p>
            <a:pPr marL="514350" indent="-514350">
              <a:buFont typeface="Arial" pitchFamily="34" charset="0"/>
              <a:buChar char="•"/>
            </a:pPr>
            <a:r>
              <a:rPr lang="en-US" sz="3200" b="1" dirty="0" smtClean="0"/>
              <a:t>Injecting air or gas into your eye.</a:t>
            </a:r>
            <a:r>
              <a:rPr lang="en-US" sz="3200" dirty="0" smtClean="0"/>
              <a:t> In this procedure, called pneumatic retinopexy (RET-ih-no-pek-see), the surgeon injects a bubble of air or gas into the center part of the eye (the vitreous cavity).</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Retinal Detachment  </a:t>
            </a:r>
          </a:p>
        </p:txBody>
      </p:sp>
      <p:sp>
        <p:nvSpPr>
          <p:cNvPr id="2" name="TextBox 1"/>
          <p:cNvSpPr txBox="1"/>
          <p:nvPr/>
        </p:nvSpPr>
        <p:spPr>
          <a:xfrm>
            <a:off x="609601" y="1676400"/>
            <a:ext cx="7696200" cy="3046988"/>
          </a:xfrm>
          <a:prstGeom prst="rect">
            <a:avLst/>
          </a:prstGeom>
          <a:noFill/>
        </p:spPr>
        <p:txBody>
          <a:bodyPr wrap="square">
            <a:spAutoFit/>
          </a:bodyPr>
          <a:lstStyle/>
          <a:p>
            <a:pPr marL="514350" indent="-514350">
              <a:buFont typeface="Arial" pitchFamily="34" charset="0"/>
              <a:buChar char="•"/>
            </a:pPr>
            <a:r>
              <a:rPr lang="en-US" sz="3200" b="1" dirty="0" smtClean="0"/>
              <a:t>Indenting the surface of your eye. </a:t>
            </a:r>
            <a:r>
              <a:rPr lang="en-US" sz="3200" dirty="0" smtClean="0"/>
              <a:t>This procedure, called scleral (SKLAIR-ul) buckling, involves the surgeon sewing (suturing) a piece of silicone material to the white of your eye (sclera) over the affected area. </a:t>
            </a:r>
            <a:endParaRPr lang="en-US" sz="3000"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Retinal Detachment  </a:t>
            </a:r>
          </a:p>
        </p:txBody>
      </p:sp>
      <p:sp>
        <p:nvSpPr>
          <p:cNvPr id="2" name="TextBox 1"/>
          <p:cNvSpPr txBox="1"/>
          <p:nvPr/>
        </p:nvSpPr>
        <p:spPr>
          <a:xfrm>
            <a:off x="609601" y="1676400"/>
            <a:ext cx="7696200" cy="2554545"/>
          </a:xfrm>
          <a:prstGeom prst="rect">
            <a:avLst/>
          </a:prstGeom>
          <a:noFill/>
        </p:spPr>
        <p:txBody>
          <a:bodyPr wrap="square">
            <a:spAutoFit/>
          </a:bodyPr>
          <a:lstStyle/>
          <a:p>
            <a:pPr marL="514350" indent="-514350">
              <a:buFont typeface="Arial" pitchFamily="34" charset="0"/>
              <a:buChar char="•"/>
            </a:pPr>
            <a:r>
              <a:rPr lang="en-US" sz="3200" b="1" dirty="0" smtClean="0"/>
              <a:t>Draining and replacing the fluid in the eye.</a:t>
            </a:r>
            <a:r>
              <a:rPr lang="en-US" sz="3200" dirty="0" smtClean="0"/>
              <a:t> In this procedure, called vitrectomy (vih-TREK-tuh-me), the surgeon removes the vitreous along with any tissue that is tugging on the retina.</a:t>
            </a:r>
            <a:endParaRPr lang="en-US" sz="3000"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jpg"/>
          <p:cNvPicPr>
            <a:picLocks noChangeAspect="1"/>
          </p:cNvPicPr>
          <p:nvPr/>
        </p:nvPicPr>
        <p:blipFill>
          <a:blip r:embed="rId2"/>
          <a:stretch>
            <a:fillRect/>
          </a:stretch>
        </p:blipFill>
        <p:spPr>
          <a:xfrm>
            <a:off x="1219200" y="1838888"/>
            <a:ext cx="7314767" cy="4485711"/>
          </a:xfrm>
          <a:prstGeom prst="rect">
            <a:avLst/>
          </a:prstGeom>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685800" y="1982212"/>
            <a:ext cx="7924800" cy="3046988"/>
          </a:xfrm>
          <a:prstGeom prst="rect">
            <a:avLst/>
          </a:prstGeom>
          <a:noFill/>
        </p:spPr>
        <p:txBody>
          <a:bodyPr wrap="square">
            <a:spAutoFit/>
          </a:bodyPr>
          <a:lstStyle/>
          <a:p>
            <a:pPr marL="514350" indent="-514350">
              <a:buFont typeface="Wingdings" pitchFamily="2" charset="2"/>
              <a:buChar char="ü"/>
            </a:pPr>
            <a:r>
              <a:rPr lang="en-US" sz="3200" b="1" dirty="0" smtClean="0"/>
              <a:t>Retinal detachments can cause significant visual loss</a:t>
            </a:r>
            <a:r>
              <a:rPr lang="en-US" sz="3200" dirty="0" smtClean="0"/>
              <a:t>. </a:t>
            </a:r>
          </a:p>
          <a:p>
            <a:pPr marL="514350" indent="-514350">
              <a:buFont typeface="Wingdings" pitchFamily="2" charset="2"/>
              <a:buChar char="ü"/>
            </a:pPr>
            <a:r>
              <a:rPr lang="en-US" sz="3200" dirty="0" smtClean="0"/>
              <a:t>Treatments are effective at reattaching the retina in most cases, although in some patients, additional procedures may be required.</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39624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762000" y="18288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483472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39220195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838200" y="18288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Retinal Detachment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Retinal Detachment</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Retinal Detachment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Retinal Detachment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Retinal Detachment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838200" y="1676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Retinal detachment describes an emergency situation in which a thin layer of tissue (the retina) at the back of the eye pulls away from its normal position.</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9" name="Picture 8" descr="shutterstock_1896904057.jpg"/>
          <p:cNvPicPr>
            <a:picLocks noChangeAspect="1"/>
          </p:cNvPicPr>
          <p:nvPr/>
        </p:nvPicPr>
        <p:blipFill>
          <a:blip r:embed="rId3"/>
          <a:stretch>
            <a:fillRect/>
          </a:stretch>
        </p:blipFill>
        <p:spPr>
          <a:xfrm>
            <a:off x="2133600" y="3566113"/>
            <a:ext cx="5638800" cy="243535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990600" y="1828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Retinal detachment separates the retinal cells from the layer of blood vessels that provides oxygen and nourishment. The longer retinal detachment goes untreated, the greater your risk of permanent vision loss in the affected eye.</a:t>
            </a:r>
          </a:p>
          <a:p>
            <a:r>
              <a:rPr lang="en-US" sz="2800" dirty="0" smtClean="0"/>
              <a:t>Warning signs of retinal detachment may include one or all of the following: the sudden appearance of floaters and flashes and reduced vision.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Symptoms of Retinal Detachment  </a:t>
            </a:r>
          </a:p>
        </p:txBody>
      </p:sp>
      <p:pic>
        <p:nvPicPr>
          <p:cNvPr id="8" name="Picture 7" descr="What-are-the-symptoms-of-a-retinal-detachment.jpg"/>
          <p:cNvPicPr>
            <a:picLocks noChangeAspect="1"/>
          </p:cNvPicPr>
          <p:nvPr/>
        </p:nvPicPr>
        <p:blipFill>
          <a:blip r:embed="rId3"/>
          <a:stretch>
            <a:fillRect/>
          </a:stretch>
        </p:blipFill>
        <p:spPr>
          <a:xfrm>
            <a:off x="1219200" y="2133600"/>
            <a:ext cx="6400800" cy="37338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Retinal Detachment  </a:t>
            </a:r>
          </a:p>
        </p:txBody>
      </p:sp>
      <p:sp>
        <p:nvSpPr>
          <p:cNvPr id="2" name="TextBox 1"/>
          <p:cNvSpPr txBox="1"/>
          <p:nvPr/>
        </p:nvSpPr>
        <p:spPr>
          <a:xfrm>
            <a:off x="838200" y="1911727"/>
            <a:ext cx="7924800" cy="4031873"/>
          </a:xfrm>
          <a:prstGeom prst="rect">
            <a:avLst/>
          </a:prstGeom>
          <a:noFill/>
        </p:spPr>
        <p:txBody>
          <a:bodyPr wrap="square">
            <a:spAutoFit/>
          </a:bodyPr>
          <a:lstStyle/>
          <a:p>
            <a:pPr marL="514350" indent="-514350">
              <a:buFont typeface="Arial" pitchFamily="34" charset="0"/>
              <a:buChar char="•"/>
            </a:pPr>
            <a:r>
              <a:rPr lang="en-US" sz="3200" b="1" dirty="0" smtClean="0"/>
              <a:t>Rhegmatogenous (reg-ma-TODGE-uh-nus).</a:t>
            </a:r>
            <a:r>
              <a:rPr lang="en-US" sz="3200" dirty="0" smtClean="0"/>
              <a:t> These types of retinal detachments are the most common. Rhegmatogenous detachments are caused by a hole or tear in the retina that allows fluid to pass through and collect underneath the retina, pulling the retina away from underlying tissues.</a:t>
            </a:r>
            <a:endParaRPr lang="en-US" sz="3000"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Retinal Detachment  </a:t>
            </a:r>
          </a:p>
        </p:txBody>
      </p:sp>
      <p:sp>
        <p:nvSpPr>
          <p:cNvPr id="2" name="TextBox 1"/>
          <p:cNvSpPr txBox="1"/>
          <p:nvPr/>
        </p:nvSpPr>
        <p:spPr>
          <a:xfrm>
            <a:off x="914400" y="1794570"/>
            <a:ext cx="7696200" cy="3539430"/>
          </a:xfrm>
          <a:prstGeom prst="rect">
            <a:avLst/>
          </a:prstGeom>
          <a:noFill/>
        </p:spPr>
        <p:txBody>
          <a:bodyPr wrap="square">
            <a:spAutoFit/>
          </a:bodyPr>
          <a:lstStyle/>
          <a:p>
            <a:pPr marL="514350" indent="-514350">
              <a:buFont typeface="Arial" pitchFamily="34" charset="0"/>
              <a:buChar char="•"/>
            </a:pPr>
            <a:r>
              <a:rPr lang="en-US" sz="3200" b="1" dirty="0" smtClean="0"/>
              <a:t>Tractional</a:t>
            </a:r>
            <a:r>
              <a:rPr lang="en-US" sz="3200" dirty="0" smtClean="0"/>
              <a:t>. This type of detachment can occur when scar tissue grows on the retina's surface, causing the retina to pull away from the back of the eye. </a:t>
            </a:r>
          </a:p>
          <a:p>
            <a:pPr marL="514350" indent="-514350">
              <a:buFont typeface="Arial" pitchFamily="34" charset="0"/>
              <a:buChar char="•"/>
            </a:pPr>
            <a:r>
              <a:rPr lang="en-US" sz="3200" b="1" dirty="0" smtClean="0"/>
              <a:t>Exudative</a:t>
            </a:r>
            <a:r>
              <a:rPr lang="en-US" sz="3200" dirty="0" smtClean="0"/>
              <a:t>. In this type of detachment, fluid accumulates beneath the retina, but there are no holes or tears in the retina.</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Risk-Factors of Retinal Detachment  </a:t>
            </a:r>
          </a:p>
        </p:txBody>
      </p:sp>
      <p:sp>
        <p:nvSpPr>
          <p:cNvPr id="2" name="TextBox 1"/>
          <p:cNvSpPr txBox="1"/>
          <p:nvPr/>
        </p:nvSpPr>
        <p:spPr>
          <a:xfrm>
            <a:off x="914400" y="1906012"/>
            <a:ext cx="7924800" cy="3046988"/>
          </a:xfrm>
          <a:prstGeom prst="rect">
            <a:avLst/>
          </a:prstGeom>
          <a:noFill/>
        </p:spPr>
        <p:txBody>
          <a:bodyPr wrap="square">
            <a:spAutoFit/>
          </a:bodyPr>
          <a:lstStyle/>
          <a:p>
            <a:r>
              <a:rPr lang="en-US" sz="3200" dirty="0" smtClean="0"/>
              <a:t>The following factors increase your risk of retinal detachment:</a:t>
            </a:r>
          </a:p>
          <a:p>
            <a:pPr marL="514350" indent="-514350">
              <a:buFont typeface="Arial" pitchFamily="34" charset="0"/>
              <a:buChar char="•"/>
            </a:pPr>
            <a:r>
              <a:rPr lang="en-US" sz="3200" dirty="0" smtClean="0"/>
              <a:t>Aging — retinal detachment is more common in people over age 50</a:t>
            </a:r>
          </a:p>
          <a:p>
            <a:pPr marL="514350" indent="-514350">
              <a:buFont typeface="Arial" pitchFamily="34" charset="0"/>
              <a:buChar char="•"/>
            </a:pPr>
            <a:r>
              <a:rPr lang="en-US" sz="3200" dirty="0" smtClean="0"/>
              <a:t>Previous retinal detachment in one eye</a:t>
            </a:r>
          </a:p>
          <a:p>
            <a:pPr marL="514350" indent="-514350">
              <a:buFont typeface="Arial" pitchFamily="34" charset="0"/>
              <a:buChar char="•"/>
            </a:pPr>
            <a:r>
              <a:rPr lang="en-US" sz="3200" dirty="0" smtClean="0"/>
              <a:t>Family history of retinal detachment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Risk-Factors of Retinal Detachment  </a:t>
            </a:r>
          </a:p>
        </p:txBody>
      </p:sp>
      <p:sp>
        <p:nvSpPr>
          <p:cNvPr id="2" name="TextBox 1"/>
          <p:cNvSpPr txBox="1"/>
          <p:nvPr/>
        </p:nvSpPr>
        <p:spPr>
          <a:xfrm>
            <a:off x="914400" y="1835527"/>
            <a:ext cx="7924800" cy="4031873"/>
          </a:xfrm>
          <a:prstGeom prst="rect">
            <a:avLst/>
          </a:prstGeom>
          <a:noFill/>
        </p:spPr>
        <p:txBody>
          <a:bodyPr wrap="square">
            <a:spAutoFit/>
          </a:bodyPr>
          <a:lstStyle/>
          <a:p>
            <a:pPr marL="514350" indent="-514350">
              <a:buFont typeface="Arial" pitchFamily="34" charset="0"/>
              <a:buChar char="•"/>
            </a:pPr>
            <a:r>
              <a:rPr lang="en-US" sz="3200" dirty="0" smtClean="0"/>
              <a:t>Extreme nearsightedness (myopia)</a:t>
            </a:r>
          </a:p>
          <a:p>
            <a:pPr marL="514350" indent="-514350">
              <a:buFont typeface="Arial" pitchFamily="34" charset="0"/>
              <a:buChar char="•"/>
            </a:pPr>
            <a:r>
              <a:rPr lang="en-US" sz="3200" dirty="0" smtClean="0"/>
              <a:t>Previous eye surgery, such as cataract removal</a:t>
            </a:r>
          </a:p>
          <a:p>
            <a:pPr marL="514350" indent="-514350">
              <a:buFont typeface="Arial" pitchFamily="34" charset="0"/>
              <a:buChar char="•"/>
            </a:pPr>
            <a:r>
              <a:rPr lang="en-US" sz="3200" dirty="0" smtClean="0"/>
              <a:t>Previous severe eye injury</a:t>
            </a:r>
          </a:p>
          <a:p>
            <a:pPr marL="514350" indent="-514350">
              <a:buFont typeface="Arial" pitchFamily="34" charset="0"/>
              <a:buChar char="•"/>
            </a:pPr>
            <a:r>
              <a:rPr lang="en-US" sz="3200" dirty="0" smtClean="0"/>
              <a:t>Previous other eye disease or disorder, including retinoschisis, uveitis or thinning of the peripheral retina (lattice degeneration)</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11">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20435</TotalTime>
  <Words>403</Words>
  <Application>Microsoft Office PowerPoint</Application>
  <PresentationFormat>On-screen Show (4:3)</PresentationFormat>
  <Paragraphs>227</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Theme11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897</cp:revision>
  <cp:lastPrinted>2014-09-05T11:57:32Z</cp:lastPrinted>
  <dcterms:created xsi:type="dcterms:W3CDTF">2014-04-08T13:15:54Z</dcterms:created>
  <dcterms:modified xsi:type="dcterms:W3CDTF">2022-11-01T04:49:53Z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321101</vt:lpwstr>
  </property>
  <property fmtid="{D5CDD505-2E9C-101B-9397-08002B2CF9AE}" pid="3" name="NXPowerLiteSettings">
    <vt:lpwstr>F7000400038000</vt:lpwstr>
  </property>
  <property fmtid="{D5CDD505-2E9C-101B-9397-08002B2CF9AE}" pid="4" name="NXPowerLiteVersion">
    <vt:lpwstr>S9.1.4</vt:lpwstr>
  </property>
</Properties>
</file>