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4"/>
  </p:notesMasterIdLst>
  <p:handoutMasterIdLst>
    <p:handoutMasterId r:id="rId25"/>
  </p:handoutMasterIdLst>
  <p:sldIdLst>
    <p:sldId id="429" r:id="rId3"/>
    <p:sldId id="322" r:id="rId4"/>
    <p:sldId id="324" r:id="rId5"/>
    <p:sldId id="362" r:id="rId6"/>
    <p:sldId id="325" r:id="rId7"/>
    <p:sldId id="418" r:id="rId8"/>
    <p:sldId id="397" r:id="rId9"/>
    <p:sldId id="419" r:id="rId10"/>
    <p:sldId id="398" r:id="rId11"/>
    <p:sldId id="420" r:id="rId12"/>
    <p:sldId id="421" r:id="rId13"/>
    <p:sldId id="422" r:id="rId14"/>
    <p:sldId id="423" r:id="rId15"/>
    <p:sldId id="424" r:id="rId16"/>
    <p:sldId id="425" r:id="rId17"/>
    <p:sldId id="428" r:id="rId18"/>
    <p:sldId id="399" r:id="rId19"/>
    <p:sldId id="426" r:id="rId20"/>
    <p:sldId id="427" r:id="rId21"/>
    <p:sldId id="351" r:id="rId22"/>
    <p:sldId id="430"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 Target="slides/slide5.xml"/><Relationship Id="rId5" Type="http://schemas.openxmlformats.org/officeDocument/2006/relationships/slide" Target="slides/slide20.xml"/><Relationship Id="rId4"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406942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71508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11/19/2022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11/19/2022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304800" y="5845314"/>
            <a:ext cx="9213460" cy="707886"/>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Studymafia.org                                  Studymafia.org               </a:t>
            </a:r>
            <a:endParaRPr lang="en-US" sz="2000" b="1" dirty="0">
              <a:solidFill>
                <a:schemeClr val="bg1"/>
              </a:solidFill>
              <a:latin typeface="+mn-lt"/>
              <a:cs typeface="Times New Roman" pitchFamily="18" charset="0"/>
            </a:endParaRPr>
          </a:p>
        </p:txBody>
      </p:sp>
      <p:sp>
        <p:nvSpPr>
          <p:cNvPr id="8" name="Rectangle 7"/>
          <p:cNvSpPr/>
          <p:nvPr/>
        </p:nvSpPr>
        <p:spPr>
          <a:xfrm>
            <a:off x="2667933" y="1600200"/>
            <a:ext cx="4161717" cy="1938992"/>
          </a:xfrm>
          <a:prstGeom prst="rect">
            <a:avLst/>
          </a:prstGeom>
          <a:noFill/>
        </p:spPr>
        <p:txBody>
          <a:bodyPr wrap="none">
            <a:spAutoFit/>
          </a:bodyPr>
          <a:lstStyle/>
          <a:p>
            <a:pPr algn="ctr" fontAlgn="auto">
              <a:spcBef>
                <a:spcPts val="0"/>
              </a:spcBef>
              <a:spcAft>
                <a:spcPts val="0"/>
              </a:spcAft>
              <a:defRPr/>
            </a:pPr>
            <a:r>
              <a:rPr lang="en-US" altLang="en-US" sz="6000" b="1" dirty="0" smtClean="0">
                <a:latin typeface="Times New Roman" pitchFamily="18" charset="0"/>
                <a:cs typeface="Times New Roman" pitchFamily="18" charset="0"/>
              </a:rPr>
              <a:t>Rectal </a:t>
            </a:r>
          </a:p>
          <a:p>
            <a:pPr algn="ctr" fontAlgn="auto">
              <a:spcBef>
                <a:spcPts val="0"/>
              </a:spcBef>
              <a:spcAft>
                <a:spcPts val="0"/>
              </a:spcAft>
              <a:defRPr/>
            </a:pPr>
            <a:r>
              <a:rPr lang="en-US" altLang="en-US" sz="6000" b="1" dirty="0" smtClean="0">
                <a:solidFill>
                  <a:srgbClr val="0070C0"/>
                </a:solidFill>
                <a:latin typeface="Times New Roman" pitchFamily="18" charset="0"/>
                <a:cs typeface="Times New Roman" pitchFamily="18" charset="0"/>
              </a:rPr>
              <a:t>Suppository</a:t>
            </a:r>
            <a:endParaRPr lang="en-US" sz="6000" b="1" spc="300" dirty="0">
              <a:ln w="11430" cmpd="sng">
                <a:solidFill>
                  <a:schemeClr val="accent1">
                    <a:tint val="10000"/>
                  </a:schemeClr>
                </a:solidFill>
                <a:prstDash val="solid"/>
                <a:miter lim="800000"/>
              </a:ln>
              <a:solidFill>
                <a:srgbClr val="0070C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41184773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533400" y="16764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Before</a:t>
            </a:r>
            <a:endParaRPr lang="en-US" sz="3200" smtClean="0"/>
          </a:p>
          <a:p>
            <a:pPr marL="514350" indent="-514350">
              <a:buFont typeface="Arial" panose="020B0604020202020204" pitchFamily="34" charset="0"/>
              <a:buChar char="•"/>
            </a:pPr>
            <a:r>
              <a:rPr lang="en-US" sz="3200" smtClean="0"/>
              <a:t>If possible, go to the bathroom and empty your bowels.</a:t>
            </a:r>
          </a:p>
          <a:p>
            <a:pPr marL="514350" indent="-514350">
              <a:buFont typeface="Arial" panose="020B0604020202020204" pitchFamily="34" charset="0"/>
              <a:buChar char="•"/>
            </a:pPr>
            <a:r>
              <a:rPr lang="en-US" sz="3200" smtClean="0"/>
              <a:t>Wash your hands with soap and water. If soap and water are not available, use hand sanitizer instead. Dry your hands with a clean towel or a paper towel.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p>
        </p:txBody>
      </p:sp>
      <p:sp>
        <p:nvSpPr>
          <p:cNvPr id="2" name="TextBox 1"/>
          <p:cNvSpPr txBox="1"/>
          <p:nvPr/>
        </p:nvSpPr>
        <p:spPr>
          <a:xfrm>
            <a:off x="533400" y="1676400"/>
            <a:ext cx="7924800" cy="3538220"/>
          </a:xfrm>
          <a:prstGeom prst="rect">
            <a:avLst/>
          </a:prstGeom>
          <a:noFill/>
        </p:spPr>
        <p:txBody>
          <a:bodyPr wrap="square">
            <a:spAutoFit/>
          </a:bodyPr>
          <a:lstStyle/>
          <a:p>
            <a:pPr marL="457200" indent="-457200">
              <a:buFont typeface="Arial" panose="020B0604020202020204" pitchFamily="34" charset="0"/>
              <a:buChar char="•"/>
            </a:pPr>
            <a:r>
              <a:rPr lang="en-US" sz="3200" smtClean="0"/>
              <a:t>Gently squeeze the suppository to check if it is firm enough to insert. If it’s not, let it harden by holding it under cold water while it’s still in the wrapper. You can also place it in the refrigerator for a few minutes.</a:t>
            </a:r>
          </a:p>
          <a:p>
            <a:pPr marL="457200" indent="-457200">
              <a:buFont typeface="Arial" panose="020B0604020202020204" pitchFamily="34" charset="0"/>
              <a:buChar char="•"/>
            </a:pPr>
            <a:r>
              <a:rPr lang="en-US" sz="3200" smtClean="0"/>
              <a:t>Remove your clothing to expose your buttocks.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533400" y="1676400"/>
            <a:ext cx="7924800" cy="4030980"/>
          </a:xfrm>
          <a:prstGeom prst="rect">
            <a:avLst/>
          </a:prstGeom>
          <a:noFill/>
        </p:spPr>
        <p:txBody>
          <a:bodyPr wrap="square">
            <a:spAutoFit/>
          </a:bodyPr>
          <a:lstStyle/>
          <a:p>
            <a:pPr marL="457200" indent="-457200">
              <a:buFont typeface="Arial" panose="020B0604020202020204" pitchFamily="34" charset="0"/>
              <a:buChar char="•"/>
            </a:pPr>
            <a:r>
              <a:rPr lang="en-US" sz="3200" smtClean="0"/>
              <a:t>Remove any wrapping from the suppository. If you need to cut the suppository, carefully cut it lengthwise with a clean, single-edge razor blade.</a:t>
            </a:r>
          </a:p>
          <a:p>
            <a:pPr marL="457200" indent="-457200">
              <a:buFont typeface="Arial" panose="020B0604020202020204" pitchFamily="34" charset="0"/>
              <a:buChar char="•"/>
            </a:pPr>
            <a:r>
              <a:rPr lang="en-US" sz="3200" smtClean="0"/>
              <a:t>To moisten the tip of the suppository, apply a lubricating jelly such as K-Y Jelly. If you do not have lubricating jelly, apply a small amount of water to your rectal area.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470025"/>
            <a:ext cx="7924800" cy="4523105"/>
          </a:xfrm>
          <a:prstGeom prst="rect">
            <a:avLst/>
          </a:prstGeom>
          <a:noFill/>
        </p:spPr>
        <p:txBody>
          <a:bodyPr wrap="square">
            <a:spAutoFit/>
          </a:bodyPr>
          <a:lstStyle/>
          <a:p>
            <a:pPr marL="0" indent="0">
              <a:buFont typeface="Arial" panose="020B0604020202020204" pitchFamily="34" charset="0"/>
              <a:buNone/>
            </a:pPr>
            <a:r>
              <a:rPr lang="en-US" sz="3200" b="1" smtClean="0"/>
              <a:t>During</a:t>
            </a:r>
            <a:endParaRPr lang="en-US" sz="3200" smtClean="0"/>
          </a:p>
          <a:p>
            <a:pPr marL="457200" indent="-457200">
              <a:buFont typeface="Arial" panose="020B0604020202020204" pitchFamily="34" charset="0"/>
              <a:buChar char="•"/>
            </a:pPr>
            <a:r>
              <a:rPr lang="en-US" sz="3200" smtClean="0"/>
              <a:t>Get into position. You can either stand with one foot up on a chair, or you can lie down on your side with your top leg slightly bent toward your stomach and your bottom leg straight. </a:t>
            </a:r>
          </a:p>
          <a:p>
            <a:pPr marL="457200" indent="-457200">
              <a:buFont typeface="Arial" panose="020B0604020202020204" pitchFamily="34" charset="0"/>
              <a:buChar char="•"/>
            </a:pPr>
            <a:r>
              <a:rPr lang="en-US" sz="3200" smtClean="0"/>
              <a:t>If you’re giving the suppository to someone else, you may want to place them in this second position.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470025"/>
            <a:ext cx="7924800" cy="4246245"/>
          </a:xfrm>
          <a:prstGeom prst="rect">
            <a:avLst/>
          </a:prstGeom>
          <a:noFill/>
        </p:spPr>
        <p:txBody>
          <a:bodyPr wrap="square">
            <a:spAutoFit/>
          </a:bodyPr>
          <a:lstStyle/>
          <a:p>
            <a:pPr marL="457200" indent="-457200">
              <a:buFont typeface="Arial" panose="020B0604020202020204" pitchFamily="34" charset="0"/>
              <a:buChar char="•"/>
            </a:pPr>
            <a:r>
              <a:rPr lang="en-US" sz="3000" smtClean="0"/>
              <a:t>Insert the suppository into the rectum, narrow end first. Gently but firmly, push the suppository past the sphincter. </a:t>
            </a:r>
          </a:p>
          <a:p>
            <a:pPr marL="457200" indent="-457200">
              <a:buFont typeface="Arial" panose="020B0604020202020204" pitchFamily="34" charset="0"/>
              <a:buChar char="•"/>
            </a:pPr>
            <a:r>
              <a:rPr lang="en-US" sz="3000" smtClean="0"/>
              <a:t>The sphincter is the muscular opening of the rectum. For adults, push it in about 3 inches or far enough in so that it will not pop out. </a:t>
            </a:r>
          </a:p>
          <a:p>
            <a:pPr marL="457200" indent="-457200">
              <a:buFont typeface="Arial" panose="020B0604020202020204" pitchFamily="34" charset="0"/>
              <a:buChar char="•"/>
            </a:pPr>
            <a:r>
              <a:rPr lang="en-US" sz="3000" smtClean="0"/>
              <a:t>For children, depending on their size, push it in about 2 inches. And for smaller children or infants, push it in about a half-inch.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600200"/>
            <a:ext cx="7924800" cy="3538220"/>
          </a:xfrm>
          <a:prstGeom prst="rect">
            <a:avLst/>
          </a:prstGeom>
          <a:noFill/>
        </p:spPr>
        <p:txBody>
          <a:bodyPr wrap="square">
            <a:spAutoFit/>
          </a:bodyPr>
          <a:lstStyle/>
          <a:p>
            <a:pPr marL="457200" indent="-457200">
              <a:buFont typeface="Arial" panose="020B0604020202020204" pitchFamily="34" charset="0"/>
              <a:buChar char="•"/>
            </a:pPr>
            <a:r>
              <a:rPr lang="en-US" sz="3200" smtClean="0"/>
              <a:t>Sit or lie with your legs closed for a few minutes. If you’re giving the suppository to a child, you may need to gently hold their buttocks closed during this time.</a:t>
            </a:r>
          </a:p>
          <a:p>
            <a:pPr marL="457200" indent="-457200">
              <a:buFont typeface="Arial" panose="020B0604020202020204" pitchFamily="34" charset="0"/>
              <a:buChar char="•"/>
            </a:pPr>
            <a:r>
              <a:rPr lang="en-US" sz="3200" smtClean="0"/>
              <a:t>Throw away all used material in a trash can.</a:t>
            </a:r>
          </a:p>
          <a:p>
            <a:pPr marL="457200" indent="-457200">
              <a:buFont typeface="Arial" panose="020B0604020202020204" pitchFamily="34" charset="0"/>
              <a:buChar char="•"/>
            </a:pPr>
            <a:r>
              <a:rPr lang="en-US" sz="3200" smtClean="0"/>
              <a:t>Wash your hands right away with soap and warm water.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2"/>
          <p:cNvPicPr>
            <a:picLocks noGrp="1" noChangeAspect="1"/>
          </p:cNvPicPr>
          <p:nvPr>
            <p:ph idx="1"/>
          </p:nvPr>
        </p:nvPicPr>
        <p:blipFill>
          <a:blip r:embed="rId2"/>
          <a:stretch>
            <a:fillRect/>
          </a:stretch>
        </p:blipFill>
        <p:spPr>
          <a:xfrm>
            <a:off x="762000" y="-76200"/>
            <a:ext cx="7129780" cy="6950075"/>
          </a:xfrm>
          <a:prstGeom prst="rect">
            <a:avLst/>
          </a:prstGeom>
        </p:spPr>
      </p:pic>
    </p:spTree>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Rectal </a:t>
            </a:r>
            <a:r>
              <a:rPr lang="en-IN" altLang="en-US" sz="3600" b="1" dirty="0" smtClean="0">
                <a:solidFill>
                  <a:schemeClr val="accent2"/>
                </a:solidFill>
                <a:latin typeface="Times New Roman" panose="02020603050405020304" pitchFamily="18" charset="0"/>
                <a:cs typeface="Times New Roman" panose="02020603050405020304" pitchFamily="18" charset="0"/>
              </a:rPr>
              <a:t>S</a:t>
            </a:r>
            <a:r>
              <a:rPr lang="en-US" altLang="en-US" sz="3600" b="1" dirty="0" smtClean="0">
                <a:solidFill>
                  <a:schemeClr val="accent2"/>
                </a:solidFill>
                <a:latin typeface="Times New Roman" panose="02020603050405020304" pitchFamily="18" charset="0"/>
                <a:cs typeface="Times New Roman" panose="02020603050405020304" pitchFamily="18" charset="0"/>
              </a:rPr>
              <a:t>uppository </a:t>
            </a:r>
            <a:r>
              <a:rPr lang="en-IN" altLang="en-US" sz="3600" b="1" dirty="0" smtClean="0">
                <a:solidFill>
                  <a:schemeClr val="accent2"/>
                </a:solidFill>
                <a:latin typeface="Times New Roman" panose="02020603050405020304" pitchFamily="18" charset="0"/>
                <a:cs typeface="Times New Roman" panose="02020603050405020304" pitchFamily="18" charset="0"/>
              </a:rPr>
              <a:t>P</a:t>
            </a:r>
            <a:r>
              <a:rPr lang="en-US" altLang="en-US" sz="3600" b="1" dirty="0" smtClean="0">
                <a:solidFill>
                  <a:schemeClr val="accent2"/>
                </a:solidFill>
                <a:latin typeface="Times New Roman" panose="02020603050405020304" pitchFamily="18" charset="0"/>
                <a:cs typeface="Times New Roman" panose="02020603050405020304" pitchFamily="18" charset="0"/>
              </a:rPr>
              <a:t>ositions</a:t>
            </a:r>
          </a:p>
        </p:txBody>
      </p:sp>
      <p:sp>
        <p:nvSpPr>
          <p:cNvPr id="2" name="TextBox 1"/>
          <p:cNvSpPr txBox="1"/>
          <p:nvPr/>
        </p:nvSpPr>
        <p:spPr>
          <a:xfrm>
            <a:off x="533400" y="1524000"/>
            <a:ext cx="7391400"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t>Overall, the recommended position for rectal suppository administration is on your side. </a:t>
            </a:r>
          </a:p>
          <a:p>
            <a:pPr marL="514350" indent="-514350">
              <a:buFont typeface="Arial" panose="020B0604020202020204" pitchFamily="34" charset="0"/>
              <a:buChar char="•"/>
            </a:pPr>
            <a:r>
              <a:rPr lang="en-US" sz="3200" dirty="0" smtClean="0"/>
              <a:t>This allows for easy access to the buttocks during self-administration but can also be easier for giving the suppository to someone else.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44525" y="137033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Rectal </a:t>
            </a:r>
            <a:r>
              <a:rPr lang="en-IN" altLang="en-US" sz="3600" b="1" dirty="0" smtClean="0">
                <a:solidFill>
                  <a:schemeClr val="accent2"/>
                </a:solidFill>
                <a:latin typeface="Times New Roman" panose="02020603050405020304" pitchFamily="18" charset="0"/>
                <a:cs typeface="Times New Roman" panose="02020603050405020304" pitchFamily="18" charset="0"/>
              </a:rPr>
              <a:t>S</a:t>
            </a:r>
            <a:r>
              <a:rPr lang="en-US" altLang="en-US" sz="3600" b="1" dirty="0" smtClean="0">
                <a:solidFill>
                  <a:schemeClr val="accent2"/>
                </a:solidFill>
                <a:latin typeface="Times New Roman" panose="02020603050405020304" pitchFamily="18" charset="0"/>
                <a:cs typeface="Times New Roman" panose="02020603050405020304" pitchFamily="18" charset="0"/>
              </a:rPr>
              <a:t>uppository </a:t>
            </a:r>
            <a:r>
              <a:rPr lang="en-IN" altLang="en-US" sz="3600" b="1" dirty="0" smtClean="0">
                <a:solidFill>
                  <a:schemeClr val="accent2"/>
                </a:solidFill>
                <a:latin typeface="Times New Roman" panose="02020603050405020304" pitchFamily="18" charset="0"/>
                <a:cs typeface="Times New Roman" panose="02020603050405020304" pitchFamily="18" charset="0"/>
              </a:rPr>
              <a:t>P</a:t>
            </a:r>
            <a:r>
              <a:rPr lang="en-US" altLang="en-US" sz="3600" b="1" dirty="0" smtClean="0">
                <a:solidFill>
                  <a:schemeClr val="accent2"/>
                </a:solidFill>
                <a:latin typeface="Times New Roman" panose="02020603050405020304" pitchFamily="18" charset="0"/>
                <a:cs typeface="Times New Roman" panose="02020603050405020304" pitchFamily="18" charset="0"/>
              </a:rPr>
              <a:t>ositions</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For best results, lie on your left side and bend your knees toward your chest.</a:t>
            </a:r>
          </a:p>
          <a:p>
            <a:pPr marL="514350" indent="-514350">
              <a:buFont typeface="Arial" panose="020B0604020202020204" pitchFamily="34" charset="0"/>
              <a:buChar char="•"/>
            </a:pPr>
            <a:r>
              <a:rPr lang="en-US" sz="3200" dirty="0" smtClean="0"/>
              <a:t>If the first position is not comfortable, or if you’re having difficulties inserting the suppository, you can also try kneeling face down with your hips lifted, and your head toward the floor.</a:t>
            </a:r>
          </a:p>
          <a:p>
            <a:pPr marL="514350" indent="-514350">
              <a:buFont typeface="Arial" panose="020B0604020202020204" pitchFamily="34" charset="0"/>
              <a:buChar char="•"/>
            </a:pPr>
            <a:endParaRPr lang="en-US" sz="32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44525" y="137033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1"/>
          <p:cNvPicPr>
            <a:picLocks noGrp="1" noChangeAspect="1"/>
          </p:cNvPicPr>
          <p:nvPr>
            <p:ph idx="1"/>
          </p:nvPr>
        </p:nvPicPr>
        <p:blipFill>
          <a:blip r:embed="rId2"/>
          <a:stretch>
            <a:fillRect/>
          </a:stretch>
        </p:blipFill>
        <p:spPr>
          <a:xfrm>
            <a:off x="457200" y="457200"/>
            <a:ext cx="8213090" cy="4530090"/>
          </a:xfrm>
          <a:prstGeom prst="rect">
            <a:avLst/>
          </a:prstGeom>
        </p:spPr>
      </p:pic>
    </p:spTree>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Why</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 Rectal Suppository</a:t>
            </a:r>
            <a:r>
              <a:rPr lang="en-IN" altLang="en-US" sz="2600" dirty="0" smtClean="0">
                <a:solidFill>
                  <a:schemeClr val="tx1"/>
                </a:solidFill>
                <a:latin typeface="Times New Roman" panose="02020603050405020304" pitchFamily="18" charset="0"/>
                <a:cs typeface="Times New Roman" panose="02020603050405020304" pitchFamily="18" charset="0"/>
                <a:sym typeface="+mn-ea"/>
              </a:rPr>
              <a:t>?</a:t>
            </a:r>
            <a:endParaRPr lang="en-US"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sz="2600" dirty="0" smtClean="0">
                <a:latin typeface="Times New Roman" panose="02020603050405020304" pitchFamily="18" charset="0"/>
                <a:cs typeface="Times New Roman" panose="02020603050405020304" pitchFamily="18" charset="0"/>
                <a:sym typeface="+mn-ea"/>
              </a:rPr>
              <a:t>Side Effects of </a:t>
            </a:r>
            <a:r>
              <a:rPr lang="en-US" altLang="en-US" sz="2600" dirty="0" smtClean="0">
                <a:latin typeface="Times New Roman" panose="02020603050405020304" pitchFamily="18" charset="0"/>
                <a:cs typeface="Times New Roman" panose="02020603050405020304" pitchFamily="18" charset="0"/>
                <a:sym typeface="+mn-ea"/>
              </a:rPr>
              <a:t>Rectal Suppository</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latin typeface="Times New Roman" panose="02020603050405020304" pitchFamily="18" charset="0"/>
                <a:cs typeface="Times New Roman" panose="02020603050405020304" pitchFamily="18" charset="0"/>
                <a:sym typeface="+mn-ea"/>
              </a:rPr>
              <a:t>How </a:t>
            </a:r>
            <a:r>
              <a:rPr lang="en-US" altLang="en-US" sz="2600" dirty="0" smtClean="0">
                <a:latin typeface="Times New Roman" panose="02020603050405020304" pitchFamily="18" charset="0"/>
                <a:cs typeface="Times New Roman" panose="02020603050405020304" pitchFamily="18" charset="0"/>
                <a:sym typeface="+mn-ea"/>
              </a:rPr>
              <a:t>Rectal Suppository</a:t>
            </a:r>
            <a:r>
              <a:rPr lang="en-IN" altLang="en-US" sz="2600" dirty="0" smtClean="0">
                <a:latin typeface="Times New Roman" panose="02020603050405020304" pitchFamily="18" charset="0"/>
                <a:cs typeface="Times New Roman" panose="02020603050405020304" pitchFamily="18" charset="0"/>
                <a:sym typeface="+mn-ea"/>
              </a:rPr>
              <a:t>?</a:t>
            </a:r>
          </a:p>
          <a:p>
            <a:pPr lvl="1" eaLnBrk="1" hangingPunct="1">
              <a:buClr>
                <a:srgbClr val="0039A6"/>
              </a:buClr>
            </a:pPr>
            <a:r>
              <a:rPr lang="en-US" altLang="en-US" sz="2600" dirty="0" smtClean="0">
                <a:latin typeface="Times New Roman" panose="02020603050405020304" pitchFamily="18" charset="0"/>
                <a:cs typeface="Times New Roman" panose="02020603050405020304" pitchFamily="18" charset="0"/>
                <a:sym typeface="+mn-ea"/>
              </a:rPr>
              <a:t>Rectal Suppository</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r>
              <a:rPr lang="en-IN" altLang="en-US" sz="2600" dirty="0" smtClean="0">
                <a:solidFill>
                  <a:schemeClr val="tx1"/>
                </a:solidFill>
                <a:latin typeface="Times New Roman" panose="02020603050405020304" pitchFamily="18" charset="0"/>
                <a:cs typeface="Times New Roman" panose="02020603050405020304" pitchFamily="18" charset="0"/>
                <a:sym typeface="+mn-ea"/>
              </a:rPr>
              <a:t>Positions</a:t>
            </a:r>
            <a:endParaRPr lang="en-US" altLang="en-US" sz="2600" b="1" dirty="0" smtClean="0">
              <a:solidFill>
                <a:schemeClr val="accent2"/>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524000"/>
            <a:ext cx="7924800" cy="396938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Rectal suppositories are alternatives to taking oral medications. This method may be preferable if you or your child cannot take medications by mouth.</a:t>
            </a:r>
          </a:p>
          <a:p>
            <a:pPr marL="514350" indent="-514350">
              <a:buFont typeface="Wingdings" panose="05000000000000000000" pitchFamily="2" charset="2"/>
              <a:buChar char="ü"/>
            </a:pPr>
            <a:r>
              <a:rPr lang="en-US" sz="2800" dirty="0" smtClean="0"/>
              <a:t>Be sure to follow the instructions given for proper rectal suppository insertion. This will help ensure the medication is administered properly, and will also reduce the risk of pain and other side effects.</a:t>
            </a:r>
          </a:p>
          <a:p>
            <a:pPr marL="514350" indent="-514350">
              <a:buFont typeface="Wingdings" panose="05000000000000000000" pitchFamily="2" charset="2"/>
              <a:buChar char="ü"/>
            </a:pPr>
            <a:endParaRPr lang="en-US" sz="2800" dirty="0" smtClean="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73735736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Rectal suppositories are forms of medication that are inserted into the rectum. They come in different shapes and sizes but are usually narrowed at one end.</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h9991593_001"/>
          <p:cNvPicPr>
            <a:picLocks noChangeAspect="1"/>
          </p:cNvPicPr>
          <p:nvPr/>
        </p:nvPicPr>
        <p:blipFill>
          <a:blip r:embed="rId3"/>
          <a:srcRect b="6753"/>
          <a:stretch>
            <a:fillRect/>
          </a:stretch>
        </p:blipFill>
        <p:spPr>
          <a:xfrm>
            <a:off x="2057400" y="3200400"/>
            <a:ext cx="4801235" cy="291973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Rectal suppositories can deliver many types of medication. For instance, they may contain glycerin to treat constipation or acetaminophen to treat a fever.</a:t>
            </a:r>
          </a:p>
          <a:p>
            <a:r>
              <a:rPr lang="en-US" sz="2800" dirty="0" smtClean="0"/>
              <a:t>Medication from a rectal suppository tends to work quickly. This is because the suppository melts inside the body and is absorbed directly into the bloodstream.</a:t>
            </a:r>
          </a:p>
          <a:p>
            <a:endParaRPr lang="en-US" sz="2800" dirty="0" smtClean="0"/>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 Rectal Suppositories?</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Rectal suppositories are used for administering medications when you cannot do so orally. </a:t>
            </a:r>
          </a:p>
          <a:p>
            <a:pPr marL="514350" indent="-514350">
              <a:buFont typeface="Arial" panose="020B0604020202020204" pitchFamily="34" charset="0"/>
              <a:buChar char="•"/>
            </a:pPr>
            <a:r>
              <a:rPr lang="en-US" sz="3200" smtClean="0"/>
              <a:t>Such methods may be especially helpful for young children and older adults who cannot take medications by mouth, according to a 2021 review.</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 Rectal Suppositories?</a:t>
            </a:r>
          </a:p>
        </p:txBody>
      </p:sp>
      <p:sp>
        <p:nvSpPr>
          <p:cNvPr id="2" name="TextBox 1"/>
          <p:cNvSpPr txBox="1"/>
          <p:nvPr/>
        </p:nvSpPr>
        <p:spPr>
          <a:xfrm>
            <a:off x="609600" y="1600200"/>
            <a:ext cx="7924800" cy="4246245"/>
          </a:xfrm>
          <a:prstGeom prst="rect">
            <a:avLst/>
          </a:prstGeom>
          <a:noFill/>
        </p:spPr>
        <p:txBody>
          <a:bodyPr wrap="square">
            <a:spAutoFit/>
          </a:bodyPr>
          <a:lstStyle/>
          <a:p>
            <a:pPr marL="514350" indent="-514350">
              <a:buFont typeface="Arial" panose="020B0604020202020204" pitchFamily="34" charset="0"/>
              <a:buChar char="•"/>
            </a:pPr>
            <a:r>
              <a:rPr lang="en-US" sz="3000" smtClean="0"/>
              <a:t>For example, fever-reducing medications such as acetaminophen may be administered rectally if you cannot take the oral versions due to vomiting or other issues that might otherwise prevent you from swallowing liquids or tablets. </a:t>
            </a:r>
          </a:p>
          <a:p>
            <a:pPr marL="514350" indent="-514350">
              <a:buFont typeface="Arial" panose="020B0604020202020204" pitchFamily="34" charset="0"/>
              <a:buChar char="•"/>
            </a:pPr>
            <a:r>
              <a:rPr lang="en-US" sz="3000" smtClean="0"/>
              <a:t>Taking fever-reducing drugs rectally can also reduce possible adverse effects on the stomach and small intestine.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Side 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Rectal Suppository  </a:t>
            </a:r>
          </a:p>
        </p:txBody>
      </p:sp>
      <p:sp>
        <p:nvSpPr>
          <p:cNvPr id="2" name="TextBox 1"/>
          <p:cNvSpPr txBox="1"/>
          <p:nvPr/>
        </p:nvSpPr>
        <p:spPr>
          <a:xfrm>
            <a:off x="609600" y="1676400"/>
            <a:ext cx="7696200"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t>Leakage of the medication, as well as personal pain and discomfort, are all possible side effects associated with rectal suppositories. </a:t>
            </a:r>
          </a:p>
          <a:p>
            <a:pPr marL="514350" indent="-514350">
              <a:buFont typeface="Arial" panose="020B0604020202020204" pitchFamily="34" charset="0"/>
              <a:buChar char="•"/>
            </a:pPr>
            <a:r>
              <a:rPr lang="en-US" sz="3200" dirty="0" smtClean="0"/>
              <a:t>Proper insertion and following post-administration instructions may help reduce these effects.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Side 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Rectal Suppository  </a:t>
            </a:r>
          </a:p>
        </p:txBody>
      </p:sp>
      <p:sp>
        <p:nvSpPr>
          <p:cNvPr id="2" name="TextBox 1"/>
          <p:cNvSpPr txBox="1"/>
          <p:nvPr/>
        </p:nvSpPr>
        <p:spPr>
          <a:xfrm>
            <a:off x="609600" y="1600200"/>
            <a:ext cx="7696200"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According to a 2019 review of research, certain health conditions that affect the gastrointestinal (GI) tract may also reduce the effectiveness of the drugs being administered rectally, and even increase the risk of pain. </a:t>
            </a:r>
          </a:p>
          <a:p>
            <a:pPr marL="514350" indent="-514350">
              <a:buFont typeface="Arial" panose="020B0604020202020204" pitchFamily="34" charset="0"/>
              <a:buChar char="•"/>
            </a:pPr>
            <a:r>
              <a:rPr lang="en-US" sz="3000" dirty="0" smtClean="0"/>
              <a:t>Talk with a doctor about any history of IBD, irritable bowel syndrome (IBS), or other GI conditions before using rectal suppositories.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a:t>
            </a:r>
            <a:r>
              <a:rPr lang="en-US" altLang="en-US" sz="3600" b="1" dirty="0" smtClean="0">
                <a:solidFill>
                  <a:schemeClr val="accent2"/>
                </a:solidFill>
                <a:latin typeface="Times New Roman" panose="02020603050405020304" pitchFamily="18" charset="0"/>
                <a:cs typeface="Times New Roman" panose="02020603050405020304" pitchFamily="18" charset="0"/>
              </a:rPr>
              <a:t>Rectal Suppository</a:t>
            </a:r>
            <a:r>
              <a:rPr lang="en-IN" altLang="en-US" sz="3600" b="1" dirty="0" smtClean="0">
                <a:solidFill>
                  <a:schemeClr val="accent2"/>
                </a:solidFill>
                <a:latin typeface="Times New Roman" panose="02020603050405020304" pitchFamily="18" charset="0"/>
                <a:cs typeface="Times New Roman" panose="02020603050405020304" pitchFamily="18" charset="0"/>
              </a:rPr>
              <a:t>?</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You can use these instructions to use a rectal suppository by yourself. </a:t>
            </a:r>
          </a:p>
          <a:p>
            <a:pPr marL="514350" indent="-514350">
              <a:buFont typeface="Arial" panose="020B0604020202020204" pitchFamily="34" charset="0"/>
              <a:buChar char="•"/>
            </a:pPr>
            <a:r>
              <a:rPr lang="en-US" sz="3200" smtClean="0"/>
              <a:t>To insert a rectal suppository, you’ll first need soap and water or hand sanitizer to clean your hands. </a:t>
            </a:r>
          </a:p>
          <a:p>
            <a:pPr marL="514350" indent="-514350">
              <a:buFont typeface="Arial" panose="020B0604020202020204" pitchFamily="34" charset="0"/>
              <a:buChar char="•"/>
            </a:pPr>
            <a:r>
              <a:rPr lang="en-US" sz="3200" smtClean="0"/>
              <a:t>You may also need a clean, single-edge razor blade and lubricating jelly.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1015</Words>
  <Application>Microsoft Office PowerPoint</Application>
  <PresentationFormat>On-screen Show (4:3)</PresentationFormat>
  <Paragraphs>262</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2022-11-19T15:00:41Z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0AD888C0719B46B5946151A2CA5C5A08</vt:lpwstr>
  </property>
  <property fmtid="{D5CDD505-2E9C-101B-9397-08002B2CF9AE}" pid="3" name="KSOProductBuildVer">
    <vt:lpwstr>1033-11.2.0.11380</vt:lpwstr>
  </property>
</Properties>
</file>