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3"/>
  </p:notesMasterIdLst>
  <p:handoutMasterIdLst>
    <p:handoutMasterId r:id="rId24"/>
  </p:handoutMasterIdLst>
  <p:sldIdLst>
    <p:sldId id="427" r:id="rId3"/>
    <p:sldId id="322" r:id="rId4"/>
    <p:sldId id="324" r:id="rId5"/>
    <p:sldId id="362" r:id="rId6"/>
    <p:sldId id="361" r:id="rId7"/>
    <p:sldId id="325" r:id="rId8"/>
    <p:sldId id="418" r:id="rId9"/>
    <p:sldId id="397" r:id="rId10"/>
    <p:sldId id="398" r:id="rId11"/>
    <p:sldId id="399" r:id="rId12"/>
    <p:sldId id="419" r:id="rId13"/>
    <p:sldId id="420" r:id="rId14"/>
    <p:sldId id="421" r:id="rId15"/>
    <p:sldId id="422" r:id="rId16"/>
    <p:sldId id="423" r:id="rId17"/>
    <p:sldId id="425" r:id="rId18"/>
    <p:sldId id="424" r:id="rId19"/>
    <p:sldId id="426" r:id="rId20"/>
    <p:sldId id="351" r:id="rId21"/>
    <p:sldId id="428" r:id="rId2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08"/>
      </p:cViewPr>
      <p:guideLst>
        <p:guide orient="horz" pos="2136"/>
        <p:guide pos="2917"/>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8.xml"/><Relationship Id="rId1" Type="http://schemas.openxmlformats.org/officeDocument/2006/relationships/slide" Target="slides/slide6.xml"/><Relationship Id="rId5" Type="http://schemas.openxmlformats.org/officeDocument/2006/relationships/slide" Target="slides/slide19.xml"/><Relationship Id="rId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11/8/2022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3272478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11/8/2022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7497360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11/8/2022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11/8/2022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11/8/2022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11/8/2022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544213AF-26F6-41FA-8D85-E2C5388D6E58}" type="datetimeFigureOut">
              <a:rPr lang="en-US" smtClean="0"/>
              <a:t>11/8/2022</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transition spd="slow">
    <p:comb/>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transition spd="slow">
    <p:comb/>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4213AF-26F6-41FA-8D85-E2C5388D6E58}" type="datetimeFigureOut">
              <a:rPr lang="en-US" smtClean="0"/>
              <a:t>11/8/2022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transition spd="slow">
    <p:comb/>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44213AF-26F6-41FA-8D85-E2C5388D6E58}" type="datetimeFigureOut">
              <a:rPr lang="en-US" smtClean="0"/>
              <a:t>11/8/2022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544213AF-26F6-41FA-8D85-E2C5388D6E58}" type="datetimeFigureOut">
              <a:rPr lang="en-US" smtClean="0"/>
              <a:t>11/8/2022</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5BBC35B-A44B-4119-B8DA-DE9E3DFADA20}" type="slidenum">
              <a:rPr kumimoji="0" lang="en-US" smtClean="0"/>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transition spd="slow">
    <p:comb/>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t>11/8/2022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t>11/8/2022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image" Target="../media/image2.jpeg"/><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p:nvPr/>
        </p:nvSpPr>
        <p:spPr bwMode="auto">
          <a:xfrm>
            <a:off x="-6042" y="5791253"/>
            <a:ext cx="3402314" cy="1080868"/>
          </a:xfrm>
          <a:prstGeom prst="rtTriangle">
            <a:avLst/>
          </a:prstGeom>
          <a:blipFill>
            <a:blip r:embed="rId19">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544213AF-26F6-41FA-8D85-E2C5388D6E58}" type="datetimeFigureOut">
              <a:rPr lang="en-US" smtClean="0"/>
              <a:t>11/8/2022</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Lst>
  <p:transition spd="slow">
    <p:comb/>
  </p:transition>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8.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tx1">
                    <a:lumMod val="75000"/>
                    <a:lumOff val="25000"/>
                  </a:schemeClr>
                </a:solidFill>
                <a:latin typeface="Verdana" pitchFamily="34" charset="0"/>
                <a:cs typeface="+mn-cs"/>
              </a:rPr>
              <a:t>.Org</a:t>
            </a:r>
            <a:endParaRPr lang="en-US" sz="2800" b="1" dirty="0">
              <a:solidFill>
                <a:schemeClr val="tx1">
                  <a:lumMod val="75000"/>
                  <a:lumOff val="25000"/>
                </a:schemeClr>
              </a:solidFill>
              <a:latin typeface="Tahoma" pitchFamily="34" charset="0"/>
              <a:cs typeface="+mn-cs"/>
            </a:endParaRPr>
          </a:p>
        </p:txBody>
      </p:sp>
      <p:sp>
        <p:nvSpPr>
          <p:cNvPr id="16389" name="Text Box 9"/>
          <p:cNvSpPr txBox="1">
            <a:spLocks noChangeArrowheads="1"/>
          </p:cNvSpPr>
          <p:nvPr/>
        </p:nvSpPr>
        <p:spPr bwMode="auto">
          <a:xfrm>
            <a:off x="0" y="5738336"/>
            <a:ext cx="9956561" cy="738664"/>
          </a:xfrm>
          <a:prstGeom prst="rect">
            <a:avLst/>
          </a:prstGeom>
          <a:noFill/>
          <a:ln w="9525">
            <a:noFill/>
            <a:miter lim="800000"/>
            <a:headEnd/>
            <a:tailEnd/>
          </a:ln>
        </p:spPr>
        <p:txBody>
          <a:bodyPr wrap="square">
            <a:spAutoFit/>
          </a:bodyPr>
          <a:lstStyle/>
          <a:p>
            <a:pPr eaLnBrk="0" hangingPunct="0">
              <a:spcBef>
                <a:spcPct val="50000"/>
              </a:spcBef>
            </a:pPr>
            <a:r>
              <a:rPr lang="en-US" sz="2100" b="1" dirty="0" smtClean="0">
                <a:solidFill>
                  <a:schemeClr val="bg1"/>
                </a:solidFill>
                <a:latin typeface="Times New Roman" pitchFamily="18" charset="0"/>
                <a:cs typeface="Times New Roman" pitchFamily="18" charset="0"/>
              </a:rPr>
              <a:t>                  Submitted </a:t>
            </a:r>
            <a:r>
              <a:rPr lang="en-US" sz="2100" b="1" dirty="0">
                <a:solidFill>
                  <a:schemeClr val="bg1"/>
                </a:solidFill>
                <a:latin typeface="Times New Roman" pitchFamily="18" charset="0"/>
                <a:cs typeface="Times New Roman" pitchFamily="18" charset="0"/>
              </a:rPr>
              <a:t>To:	 </a:t>
            </a:r>
            <a:r>
              <a:rPr lang="en-US" sz="2100" b="1" dirty="0" smtClean="0">
                <a:solidFill>
                  <a:schemeClr val="bg1"/>
                </a:solidFill>
                <a:latin typeface="Times New Roman" pitchFamily="18" charset="0"/>
                <a:cs typeface="Times New Roman" pitchFamily="18" charset="0"/>
              </a:rPr>
              <a:t>             </a:t>
            </a:r>
            <a:r>
              <a:rPr lang="en-US" sz="2100" b="1" dirty="0">
                <a:solidFill>
                  <a:schemeClr val="bg1"/>
                </a:solidFill>
                <a:latin typeface="Times New Roman" pitchFamily="18" charset="0"/>
                <a:cs typeface="Times New Roman" pitchFamily="18" charset="0"/>
              </a:rPr>
              <a:t> </a:t>
            </a:r>
            <a:r>
              <a:rPr lang="en-US" sz="2100" b="1" dirty="0" smtClean="0">
                <a:solidFill>
                  <a:schemeClr val="bg1"/>
                </a:solidFill>
                <a:latin typeface="Times New Roman" pitchFamily="18" charset="0"/>
                <a:cs typeface="Times New Roman" pitchFamily="18" charset="0"/>
              </a:rPr>
              <a:t>                 Submitted </a:t>
            </a:r>
            <a:r>
              <a:rPr lang="en-US" sz="2100" b="1" dirty="0">
                <a:solidFill>
                  <a:schemeClr val="bg1"/>
                </a:solidFill>
                <a:latin typeface="Times New Roman" pitchFamily="18" charset="0"/>
                <a:cs typeface="Times New Roman" pitchFamily="18" charset="0"/>
              </a:rPr>
              <a:t>By:</a:t>
            </a:r>
          </a:p>
          <a:p>
            <a:pPr eaLnBrk="0" hangingPunct="0"/>
            <a:r>
              <a:rPr lang="en-US" sz="2100" b="1" dirty="0" smtClean="0">
                <a:solidFill>
                  <a:schemeClr val="bg1"/>
                </a:solidFill>
                <a:latin typeface="Times New Roman" pitchFamily="18" charset="0"/>
                <a:cs typeface="Times New Roman" pitchFamily="18" charset="0"/>
              </a:rPr>
              <a:t>                  Studymafia.org                                          Studymafia.org               </a:t>
            </a:r>
            <a:endParaRPr lang="en-US" sz="2100" b="1" dirty="0">
              <a:solidFill>
                <a:schemeClr val="bg1"/>
              </a:solidFill>
              <a:latin typeface="Times New Roman" pitchFamily="18" charset="0"/>
              <a:cs typeface="Times New Roman" pitchFamily="18" charset="0"/>
            </a:endParaRPr>
          </a:p>
        </p:txBody>
      </p:sp>
      <p:sp>
        <p:nvSpPr>
          <p:cNvPr id="8" name="Rectangle 7"/>
          <p:cNvSpPr/>
          <p:nvPr/>
        </p:nvSpPr>
        <p:spPr>
          <a:xfrm>
            <a:off x="1219200" y="2140803"/>
            <a:ext cx="6705600" cy="1569660"/>
          </a:xfrm>
          <a:prstGeom prst="rect">
            <a:avLst/>
          </a:prstGeom>
          <a:noFill/>
        </p:spPr>
        <p:txBody>
          <a:bodyPr wrap="square">
            <a:spAutoFit/>
          </a:bodyPr>
          <a:lstStyle/>
          <a:p>
            <a:pPr algn="ctr" fontAlgn="auto">
              <a:spcBef>
                <a:spcPts val="0"/>
              </a:spcBef>
              <a:spcAft>
                <a:spcPts val="0"/>
              </a:spcAft>
              <a:defRPr/>
            </a:pPr>
            <a:r>
              <a:rPr lang="en-US" altLang="en-US" sz="4800" b="1" dirty="0" smtClean="0">
                <a:solidFill>
                  <a:schemeClr val="accent1">
                    <a:lumMod val="50000"/>
                  </a:schemeClr>
                </a:solidFill>
                <a:latin typeface="Times New Roman" pitchFamily="18" charset="0"/>
                <a:cs typeface="Times New Roman" pitchFamily="18" charset="0"/>
              </a:rPr>
              <a:t>Range</a:t>
            </a:r>
            <a:r>
              <a:rPr lang="en-US" altLang="en-US" sz="4800" b="1" dirty="0" smtClean="0">
                <a:solidFill>
                  <a:srgbClr val="00B050"/>
                </a:solidFill>
                <a:latin typeface="Times New Roman" pitchFamily="18" charset="0"/>
                <a:cs typeface="Times New Roman" pitchFamily="18" charset="0"/>
              </a:rPr>
              <a:t> Of </a:t>
            </a:r>
            <a:r>
              <a:rPr lang="en-US" altLang="en-US" sz="4800" b="1" dirty="0" smtClean="0">
                <a:solidFill>
                  <a:srgbClr val="FF0000"/>
                </a:solidFill>
                <a:latin typeface="Times New Roman" pitchFamily="18" charset="0"/>
                <a:cs typeface="Times New Roman" pitchFamily="18" charset="0"/>
              </a:rPr>
              <a:t>Motion</a:t>
            </a:r>
          </a:p>
          <a:p>
            <a:pPr algn="ctr" fontAlgn="auto">
              <a:spcBef>
                <a:spcPts val="0"/>
              </a:spcBef>
              <a:spcAft>
                <a:spcPts val="0"/>
              </a:spcAft>
              <a:defRPr/>
            </a:pPr>
            <a:r>
              <a:rPr lang="en-US" altLang="en-US" sz="4800" b="1" dirty="0" smtClean="0">
                <a:solidFill>
                  <a:schemeClr val="accent3">
                    <a:lumMod val="50000"/>
                  </a:schemeClr>
                </a:solidFill>
                <a:latin typeface="Times New Roman" pitchFamily="18" charset="0"/>
                <a:cs typeface="Times New Roman" pitchFamily="18" charset="0"/>
              </a:rPr>
              <a:t>(ROM)</a:t>
            </a:r>
            <a:endParaRPr lang="en-US" sz="4800" b="1" spc="300" dirty="0">
              <a:ln w="11430" cmpd="sng">
                <a:solidFill>
                  <a:schemeClr val="accent1">
                    <a:tint val="10000"/>
                  </a:schemeClr>
                </a:solidFill>
                <a:prstDash val="solid"/>
                <a:miter lim="800000"/>
              </a:ln>
              <a:solidFill>
                <a:schemeClr val="accent3">
                  <a:lumMod val="50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4114481146"/>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ROM  </a:t>
            </a:r>
          </a:p>
        </p:txBody>
      </p:sp>
      <p:sp>
        <p:nvSpPr>
          <p:cNvPr id="2" name="TextBox 1"/>
          <p:cNvSpPr txBox="1"/>
          <p:nvPr/>
        </p:nvSpPr>
        <p:spPr>
          <a:xfrm>
            <a:off x="533400" y="1524000"/>
            <a:ext cx="7391400" cy="4523105"/>
          </a:xfrm>
          <a:prstGeom prst="rect">
            <a:avLst/>
          </a:prstGeom>
          <a:noFill/>
        </p:spPr>
        <p:txBody>
          <a:bodyPr wrap="square">
            <a:spAutoFit/>
          </a:bodyPr>
          <a:lstStyle/>
          <a:p>
            <a:pPr marL="0" indent="0">
              <a:buFont typeface="Arial" panose="020B0604020202020204" pitchFamily="34" charset="0"/>
              <a:buNone/>
            </a:pPr>
            <a:r>
              <a:rPr lang="en-US" sz="3200" b="1" dirty="0" smtClean="0"/>
              <a:t>Active ROM </a:t>
            </a:r>
          </a:p>
          <a:p>
            <a:pPr marL="514350" indent="-514350">
              <a:buFont typeface="Arial" panose="020B0604020202020204" pitchFamily="34" charset="0"/>
              <a:buChar char="•"/>
            </a:pPr>
            <a:r>
              <a:rPr lang="en-IN" altLang="en-US" sz="3200" dirty="0" smtClean="0"/>
              <a:t>It </a:t>
            </a:r>
            <a:r>
              <a:rPr lang="en-US" sz="3200" dirty="0" smtClean="0"/>
              <a:t>occurs when you use your muscles to help move your body part. This requires no other person or device to help you move. Active ROM is used when you are able to start moving independently after injury or surgery, and little or no protection from further injury is needed.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ROM Exercises</a:t>
            </a:r>
          </a:p>
        </p:txBody>
      </p:sp>
      <p:sp>
        <p:nvSpPr>
          <p:cNvPr id="2" name="TextBox 1"/>
          <p:cNvSpPr txBox="1"/>
          <p:nvPr/>
        </p:nvSpPr>
        <p:spPr>
          <a:xfrm>
            <a:off x="533400" y="1524000"/>
            <a:ext cx="7813040" cy="4030980"/>
          </a:xfrm>
          <a:prstGeom prst="rect">
            <a:avLst/>
          </a:prstGeom>
          <a:noFill/>
        </p:spPr>
        <p:txBody>
          <a:bodyPr wrap="square">
            <a:spAutoFit/>
          </a:bodyPr>
          <a:lstStyle/>
          <a:p>
            <a:pPr marL="457200" indent="-457200">
              <a:buFont typeface="Arial" panose="020B0604020202020204" pitchFamily="34" charset="0"/>
              <a:buChar char="•"/>
            </a:pPr>
            <a:r>
              <a:rPr lang="en-US" sz="3200" dirty="0" smtClean="0"/>
              <a:t>ROM exercises are especially beneficial when a situation such as a stroke or an accident has left you bedridden or wheelchair-bound. </a:t>
            </a:r>
          </a:p>
          <a:p>
            <a:pPr marL="457200" indent="-457200">
              <a:buFont typeface="Arial" panose="020B0604020202020204" pitchFamily="34" charset="0"/>
              <a:buChar char="•"/>
            </a:pPr>
            <a:r>
              <a:rPr lang="en-US" sz="3200" dirty="0" smtClean="0"/>
              <a:t>If you are unable to move, medical professionals will move your muscles and bend your joints for you on a daily basis, working you toward potential recovery.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ROM Exercises</a:t>
            </a:r>
          </a:p>
        </p:txBody>
      </p:sp>
      <p:sp>
        <p:nvSpPr>
          <p:cNvPr id="2" name="TextBox 1"/>
          <p:cNvSpPr txBox="1"/>
          <p:nvPr/>
        </p:nvSpPr>
        <p:spPr>
          <a:xfrm>
            <a:off x="533400" y="1524000"/>
            <a:ext cx="7813040" cy="4030980"/>
          </a:xfrm>
          <a:prstGeom prst="rect">
            <a:avLst/>
          </a:prstGeom>
          <a:noFill/>
        </p:spPr>
        <p:txBody>
          <a:bodyPr wrap="square">
            <a:spAutoFit/>
          </a:bodyPr>
          <a:lstStyle/>
          <a:p>
            <a:pPr marL="457200" indent="-457200">
              <a:buFont typeface="Arial" panose="020B0604020202020204" pitchFamily="34" charset="0"/>
              <a:buChar char="•"/>
            </a:pPr>
            <a:r>
              <a:rPr lang="en-US" sz="3200" dirty="0" smtClean="0"/>
              <a:t>With AROM exercises, you strengthen your muscles when you actively engage them in movement. This is good for your overall health and improves your mobility over time.</a:t>
            </a:r>
          </a:p>
          <a:p>
            <a:pPr marL="457200" indent="-457200">
              <a:buFont typeface="Arial" panose="020B0604020202020204" pitchFamily="34" charset="0"/>
              <a:buChar char="•"/>
            </a:pPr>
            <a:r>
              <a:rPr lang="en-US" sz="3200" dirty="0" smtClean="0"/>
              <a:t>You can improve your active range of motion by holding movements or stretches for at least 30 seconds.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ROM Exercises</a:t>
            </a:r>
          </a:p>
        </p:txBody>
      </p:sp>
      <p:sp>
        <p:nvSpPr>
          <p:cNvPr id="2" name="TextBox 1"/>
          <p:cNvSpPr txBox="1"/>
          <p:nvPr/>
        </p:nvSpPr>
        <p:spPr>
          <a:xfrm>
            <a:off x="533400" y="1524000"/>
            <a:ext cx="7813040" cy="3538220"/>
          </a:xfrm>
          <a:prstGeom prst="rect">
            <a:avLst/>
          </a:prstGeom>
          <a:noFill/>
        </p:spPr>
        <p:txBody>
          <a:bodyPr wrap="square">
            <a:spAutoFit/>
          </a:bodyPr>
          <a:lstStyle/>
          <a:p>
            <a:pPr marL="457200" indent="-457200">
              <a:buFont typeface="Arial" panose="020B0604020202020204" pitchFamily="34" charset="0"/>
              <a:buChar char="•"/>
            </a:pPr>
            <a:r>
              <a:rPr lang="en-US" sz="3200" dirty="0" smtClean="0"/>
              <a:t>Keep in mind that you want to do a variety of range-of-motion exercises that challenge your entire body and not a single muscle group alone.</a:t>
            </a:r>
          </a:p>
          <a:p>
            <a:pPr marL="457200" indent="-457200">
              <a:buFont typeface="Arial" panose="020B0604020202020204" pitchFamily="34" charset="0"/>
              <a:buChar char="•"/>
            </a:pPr>
            <a:r>
              <a:rPr lang="en-US" sz="3200" dirty="0" smtClean="0"/>
              <a:t>As an example of AAROM exercise, if you break your ankle, you must stop moving that part of your body as it heals.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ROM Exercises</a:t>
            </a:r>
          </a:p>
        </p:txBody>
      </p:sp>
      <p:sp>
        <p:nvSpPr>
          <p:cNvPr id="2" name="TextBox 1"/>
          <p:cNvSpPr txBox="1"/>
          <p:nvPr/>
        </p:nvSpPr>
        <p:spPr>
          <a:xfrm>
            <a:off x="533400" y="1524000"/>
            <a:ext cx="7813040" cy="4523105"/>
          </a:xfrm>
          <a:prstGeom prst="rect">
            <a:avLst/>
          </a:prstGeom>
          <a:noFill/>
        </p:spPr>
        <p:txBody>
          <a:bodyPr wrap="square">
            <a:spAutoFit/>
          </a:bodyPr>
          <a:lstStyle/>
          <a:p>
            <a:pPr marL="457200" indent="-457200">
              <a:buFont typeface="Arial" panose="020B0604020202020204" pitchFamily="34" charset="0"/>
              <a:buChar char="•"/>
            </a:pPr>
            <a:r>
              <a:rPr lang="en-US" sz="3200" dirty="0" smtClean="0"/>
              <a:t>Once your ankle heals and is ready to bear weight, you may still find it hard to move. That’s because you’ve lost range of motion due to the lack of use. You may lift your foot up and press it down, but it only goes so far. </a:t>
            </a:r>
          </a:p>
          <a:p>
            <a:pPr marL="457200" indent="-457200">
              <a:buFont typeface="Arial" panose="020B0604020202020204" pitchFamily="34" charset="0"/>
              <a:buChar char="•"/>
            </a:pPr>
            <a:r>
              <a:rPr lang="en-US" sz="3200" dirty="0" smtClean="0"/>
              <a:t>A physical therapist can apply pressure to your foot to move it just a little more than your body allows.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Risks of ROM</a:t>
            </a:r>
          </a:p>
        </p:txBody>
      </p:sp>
      <p:sp>
        <p:nvSpPr>
          <p:cNvPr id="2" name="TextBox 1"/>
          <p:cNvSpPr txBox="1"/>
          <p:nvPr/>
        </p:nvSpPr>
        <p:spPr>
          <a:xfrm>
            <a:off x="533400" y="1524000"/>
            <a:ext cx="7813040" cy="3046095"/>
          </a:xfrm>
          <a:prstGeom prst="rect">
            <a:avLst/>
          </a:prstGeom>
          <a:noFill/>
        </p:spPr>
        <p:txBody>
          <a:bodyPr wrap="square">
            <a:spAutoFit/>
          </a:bodyPr>
          <a:lstStyle/>
          <a:p>
            <a:pPr marL="457200" indent="-457200">
              <a:buFont typeface="Arial" panose="020B0604020202020204" pitchFamily="34" charset="0"/>
              <a:buChar char="•"/>
            </a:pPr>
            <a:r>
              <a:rPr lang="en-US" sz="3200" dirty="0" smtClean="0"/>
              <a:t>Stretching a little beyond your limit is good for increasing your range of motion. But pushing too far may lead to a muscle tear or damage to a joint.‌</a:t>
            </a:r>
          </a:p>
          <a:p>
            <a:pPr marL="457200" indent="-457200">
              <a:buFont typeface="Arial" panose="020B0604020202020204" pitchFamily="34" charset="0"/>
              <a:buChar char="•"/>
            </a:pPr>
            <a:r>
              <a:rPr lang="en-US" sz="3200" dirty="0" smtClean="0"/>
              <a:t>When you’re not in control of a movement, there’s a greater chance of injury.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Risks of ROM</a:t>
            </a:r>
          </a:p>
        </p:txBody>
      </p:sp>
      <p:sp>
        <p:nvSpPr>
          <p:cNvPr id="2" name="TextBox 1"/>
          <p:cNvSpPr txBox="1"/>
          <p:nvPr/>
        </p:nvSpPr>
        <p:spPr>
          <a:xfrm>
            <a:off x="533400" y="1524000"/>
            <a:ext cx="7813040" cy="3538220"/>
          </a:xfrm>
          <a:prstGeom prst="rect">
            <a:avLst/>
          </a:prstGeom>
          <a:noFill/>
        </p:spPr>
        <p:txBody>
          <a:bodyPr wrap="square">
            <a:spAutoFit/>
          </a:bodyPr>
          <a:lstStyle/>
          <a:p>
            <a:pPr marL="457200" indent="-457200">
              <a:buFont typeface="Arial" panose="020B0604020202020204" pitchFamily="34" charset="0"/>
              <a:buChar char="•"/>
            </a:pPr>
            <a:r>
              <a:rPr lang="en-US" sz="3200" dirty="0" smtClean="0"/>
              <a:t>There may be instances of movement where you only use your muscle in a single way. </a:t>
            </a:r>
          </a:p>
          <a:p>
            <a:pPr marL="457200" indent="-457200">
              <a:buFont typeface="Arial" panose="020B0604020202020204" pitchFamily="34" charset="0"/>
              <a:buChar char="•"/>
            </a:pPr>
            <a:r>
              <a:rPr lang="en-US" sz="3200" dirty="0" smtClean="0"/>
              <a:t>If you keep repeating a particular motion without changing up how you use your muscle, you may limit your range of motion.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Risks of ROM</a:t>
            </a:r>
          </a:p>
        </p:txBody>
      </p:sp>
      <p:sp>
        <p:nvSpPr>
          <p:cNvPr id="2" name="TextBox 1"/>
          <p:cNvSpPr txBox="1"/>
          <p:nvPr/>
        </p:nvSpPr>
        <p:spPr>
          <a:xfrm>
            <a:off x="533400" y="1524000"/>
            <a:ext cx="7813040" cy="3538220"/>
          </a:xfrm>
          <a:prstGeom prst="rect">
            <a:avLst/>
          </a:prstGeom>
          <a:noFill/>
        </p:spPr>
        <p:txBody>
          <a:bodyPr wrap="square">
            <a:spAutoFit/>
          </a:bodyPr>
          <a:lstStyle/>
          <a:p>
            <a:pPr marL="457200" indent="-457200">
              <a:buFont typeface="Arial" panose="020B0604020202020204" pitchFamily="34" charset="0"/>
              <a:buChar char="•"/>
            </a:pPr>
            <a:r>
              <a:rPr lang="en-US" sz="3200" dirty="0" smtClean="0"/>
              <a:t>For example, if you work out in a gym and complete a series of exercises that work your biceps, you strengthen those muscles. If you continue to focus on this muscle group without adding in motions that work your triceps, on the back of your arms, you may limit the range of motion in your arms.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1218_Range-of-Motion"/>
          <p:cNvPicPr>
            <a:picLocks noGrp="1" noChangeAspect="1"/>
          </p:cNvPicPr>
          <p:nvPr>
            <p:ph idx="1"/>
          </p:nvPr>
        </p:nvPicPr>
        <p:blipFill>
          <a:blip r:embed="rId2"/>
          <a:stretch>
            <a:fillRect/>
          </a:stretch>
        </p:blipFill>
        <p:spPr>
          <a:xfrm>
            <a:off x="1143000" y="609600"/>
            <a:ext cx="7353300" cy="4790440"/>
          </a:xfrm>
          <a:prstGeom prst="rect">
            <a:avLst/>
          </a:prstGeom>
        </p:spPr>
      </p:pic>
    </p:spTree>
  </p:cSld>
  <p:clrMapOvr>
    <a:masterClrMapping/>
  </p:clrMapOvr>
  <p:transition spd="slow">
    <p:comb/>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10769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Range of motion is the capability of a joint to go through its complete spectrum of movements. It can be passive or active. </a:t>
            </a:r>
          </a:p>
          <a:p>
            <a:pPr marL="514350" indent="-514350">
              <a:buFont typeface="Wingdings" panose="05000000000000000000" pitchFamily="2" charset="2"/>
              <a:buChar char="ü"/>
            </a:pPr>
            <a:r>
              <a:rPr lang="en-US" sz="2800" dirty="0" smtClean="0"/>
              <a:t>Passive range of motion can be defined as what is achieved when an outside force, such as a therapist, causes movement of a joint. It is usually the maximum range of motion.</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19</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How ROM is measured?</a:t>
            </a:r>
          </a:p>
          <a:p>
            <a:pPr lvl="1" eaLnBrk="1" hangingPunct="1">
              <a:buClr>
                <a:srgbClr val="0039A6"/>
              </a:buClr>
            </a:pPr>
            <a:r>
              <a:rPr lang="en-US" altLang="en-US" sz="2600" dirty="0" smtClean="0">
                <a:solidFill>
                  <a:schemeClr val="tx1"/>
                </a:solidFill>
                <a:latin typeface="Times New Roman" panose="02020603050405020304" pitchFamily="18" charset="0"/>
                <a:cs typeface="Times New Roman" panose="02020603050405020304" pitchFamily="18" charset="0"/>
                <a:sym typeface="+mn-ea"/>
              </a:rPr>
              <a:t>Types of ROM</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pPr>
            <a:r>
              <a:rPr lang="en-IN" sz="2600" dirty="0" smtClean="0">
                <a:solidFill>
                  <a:schemeClr val="tx1"/>
                </a:solidFill>
                <a:latin typeface="Times New Roman" panose="02020603050405020304" pitchFamily="18" charset="0"/>
                <a:cs typeface="Times New Roman" panose="02020603050405020304" pitchFamily="18" charset="0"/>
                <a:sym typeface="+mn-ea"/>
              </a:rPr>
              <a:t>ROM Exercises</a:t>
            </a:r>
          </a:p>
          <a:p>
            <a:pPr lvl="1" eaLnBrk="1" hangingPunct="1">
              <a:buClr>
                <a:srgbClr val="0039A6"/>
              </a:buClr>
            </a:pPr>
            <a:r>
              <a:rPr lang="en-IN" sz="2600" dirty="0" smtClean="0">
                <a:solidFill>
                  <a:schemeClr val="tx1"/>
                </a:solidFill>
                <a:latin typeface="Times New Roman" panose="02020603050405020304" pitchFamily="18" charset="0"/>
                <a:cs typeface="Times New Roman" panose="02020603050405020304" pitchFamily="18" charset="0"/>
                <a:sym typeface="+mn-ea"/>
              </a:rPr>
              <a:t>Risks of ROM</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812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1343630764"/>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533400" y="1752600"/>
            <a:ext cx="399288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altLang="en-US" dirty="0" smtClean="0"/>
              <a:t>    </a:t>
            </a:r>
            <a:r>
              <a:rPr dirty="0" smtClean="0"/>
              <a:t>Range of motion (ROM) is a measurement of how far you can move a specific joint or other body part.</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Content Placeholder 1" descr="rom_degrees"/>
          <p:cNvPicPr>
            <a:picLocks noGrp="1" noChangeAspect="1"/>
          </p:cNvPicPr>
          <p:nvPr>
            <p:ph idx="1"/>
          </p:nvPr>
        </p:nvPicPr>
        <p:blipFill>
          <a:blip r:embed="rId3"/>
          <a:stretch>
            <a:fillRect/>
          </a:stretch>
        </p:blipFill>
        <p:spPr>
          <a:xfrm>
            <a:off x="4800600" y="1828800"/>
            <a:ext cx="3622040" cy="3647440"/>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685800" y="16002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dirty="0" smtClean="0"/>
              <a:t>It is usually measured during a physical therapy evaluation or treatment for an injury. Everyone's natural range of motion is different.</a:t>
            </a:r>
          </a:p>
          <a:p>
            <a:r>
              <a:rPr lang="en-US" dirty="0" smtClean="0"/>
              <a:t>Your physical therapist lines up the arms along your body, and then he or she can move your body in specific directions and measure the amount of motion that occurs.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Content Placeholder 1" descr="rangeofmotion"/>
          <p:cNvPicPr>
            <a:picLocks noGrp="1" noChangeAspect="1"/>
          </p:cNvPicPr>
          <p:nvPr>
            <p:ph idx="1"/>
          </p:nvPr>
        </p:nvPicPr>
        <p:blipFill>
          <a:blip r:embed="rId3"/>
          <a:stretch>
            <a:fillRect/>
          </a:stretch>
        </p:blipFill>
        <p:spPr>
          <a:xfrm>
            <a:off x="533400" y="533400"/>
            <a:ext cx="8118475" cy="5300345"/>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How ROM is measured?</a:t>
            </a:r>
          </a:p>
        </p:txBody>
      </p:sp>
      <p:sp>
        <p:nvSpPr>
          <p:cNvPr id="2" name="TextBox 1"/>
          <p:cNvSpPr txBox="1"/>
          <p:nvPr/>
        </p:nvSpPr>
        <p:spPr>
          <a:xfrm>
            <a:off x="609600" y="1600200"/>
            <a:ext cx="7924800" cy="3538220"/>
          </a:xfrm>
          <a:prstGeom prst="rect">
            <a:avLst/>
          </a:prstGeom>
          <a:noFill/>
        </p:spPr>
        <p:txBody>
          <a:bodyPr wrap="square">
            <a:spAutoFit/>
          </a:bodyPr>
          <a:lstStyle/>
          <a:p>
            <a:pPr marL="514350" indent="-514350">
              <a:buFont typeface="Arial" panose="020B0604020202020204" pitchFamily="34" charset="0"/>
              <a:buChar char="•"/>
            </a:pPr>
            <a:r>
              <a:rPr lang="en-US" sz="3200" smtClean="0"/>
              <a:t>Range of motion is measured by your physical therapist using a device called a goniometer. </a:t>
            </a:r>
          </a:p>
          <a:p>
            <a:pPr marL="514350" indent="-514350">
              <a:buFont typeface="Arial" panose="020B0604020202020204" pitchFamily="34" charset="0"/>
              <a:buChar char="•"/>
            </a:pPr>
            <a:r>
              <a:rPr lang="en-US" sz="3200" smtClean="0"/>
              <a:t>A goniometer is a metal or plastic handheld device with two arms. Numbers representing angular distance are on the device, much like a protractor</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How ROM is measured?</a:t>
            </a:r>
          </a:p>
        </p:txBody>
      </p:sp>
      <p:sp>
        <p:nvSpPr>
          <p:cNvPr id="2" name="TextBox 1"/>
          <p:cNvSpPr txBox="1"/>
          <p:nvPr/>
        </p:nvSpPr>
        <p:spPr>
          <a:xfrm>
            <a:off x="609600" y="1600200"/>
            <a:ext cx="7924800" cy="4030980"/>
          </a:xfrm>
          <a:prstGeom prst="rect">
            <a:avLst/>
          </a:prstGeom>
          <a:noFill/>
        </p:spPr>
        <p:txBody>
          <a:bodyPr wrap="square">
            <a:spAutoFit/>
          </a:bodyPr>
          <a:lstStyle/>
          <a:p>
            <a:pPr marL="514350" indent="-514350">
              <a:buFont typeface="Arial" panose="020B0604020202020204" pitchFamily="34" charset="0"/>
              <a:buChar char="•"/>
            </a:pPr>
            <a:r>
              <a:rPr lang="en-US" sz="3200" smtClean="0"/>
              <a:t>Measuring ROM is usually a painless procedure. There are some instances after surgery or injury where measuring the ROM may be painful, but the pain is usually short-lived and only occurs during the measurement.</a:t>
            </a:r>
          </a:p>
          <a:p>
            <a:pPr marL="514350" indent="-514350">
              <a:buFont typeface="Arial" panose="020B0604020202020204" pitchFamily="34" charset="0"/>
              <a:buChar char="•"/>
            </a:pPr>
            <a:r>
              <a:rPr lang="en-US" sz="3200" smtClean="0"/>
              <a:t>They are passive (PROM), active-assistive (AAROM), and active (AROM).</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ROM  </a:t>
            </a:r>
          </a:p>
        </p:txBody>
      </p:sp>
      <p:sp>
        <p:nvSpPr>
          <p:cNvPr id="2" name="TextBox 1"/>
          <p:cNvSpPr txBox="1"/>
          <p:nvPr/>
        </p:nvSpPr>
        <p:spPr>
          <a:xfrm>
            <a:off x="609600" y="1676400"/>
            <a:ext cx="7696200" cy="4246245"/>
          </a:xfrm>
          <a:prstGeom prst="rect">
            <a:avLst/>
          </a:prstGeom>
          <a:noFill/>
        </p:spPr>
        <p:txBody>
          <a:bodyPr wrap="square">
            <a:spAutoFit/>
          </a:bodyPr>
          <a:lstStyle/>
          <a:p>
            <a:pPr marL="0" indent="0">
              <a:buFont typeface="Arial" panose="020B0604020202020204" pitchFamily="34" charset="0"/>
              <a:buNone/>
            </a:pPr>
            <a:r>
              <a:rPr lang="en-US" sz="3000" b="1" dirty="0" smtClean="0"/>
              <a:t>Passive ROM </a:t>
            </a:r>
          </a:p>
          <a:p>
            <a:pPr marL="514350" indent="-514350">
              <a:buFont typeface="Arial" panose="020B0604020202020204" pitchFamily="34" charset="0"/>
              <a:buChar char="•"/>
            </a:pPr>
            <a:r>
              <a:rPr lang="en-IN" altLang="en-US" sz="3000" dirty="0" smtClean="0"/>
              <a:t>It </a:t>
            </a:r>
            <a:r>
              <a:rPr lang="en-US" sz="3000" dirty="0" smtClean="0"/>
              <a:t>occurs around a joint if you are not using your muscles to move. Someone else, like your physical therapist, manually moves your body while you relax. </a:t>
            </a:r>
          </a:p>
          <a:p>
            <a:pPr marL="514350" indent="-514350">
              <a:buFont typeface="Arial" panose="020B0604020202020204" pitchFamily="34" charset="0"/>
              <a:buChar char="•"/>
            </a:pPr>
            <a:r>
              <a:rPr lang="en-US" sz="3000" dirty="0" smtClean="0"/>
              <a:t>A machine may also be used to provide passive ROM. For example, after knee replacement surgery, you may not be able to use your muscles to move the knee.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ROM  </a:t>
            </a:r>
          </a:p>
        </p:txBody>
      </p:sp>
      <p:sp>
        <p:nvSpPr>
          <p:cNvPr id="2" name="TextBox 1"/>
          <p:cNvSpPr txBox="1"/>
          <p:nvPr/>
        </p:nvSpPr>
        <p:spPr>
          <a:xfrm>
            <a:off x="533400" y="1676400"/>
            <a:ext cx="7924800" cy="4276725"/>
          </a:xfrm>
          <a:prstGeom prst="rect">
            <a:avLst/>
          </a:prstGeom>
          <a:noFill/>
        </p:spPr>
        <p:txBody>
          <a:bodyPr wrap="square">
            <a:spAutoFit/>
          </a:bodyPr>
          <a:lstStyle/>
          <a:p>
            <a:pPr marL="0" indent="0">
              <a:buFont typeface="Arial" panose="020B0604020202020204" pitchFamily="34" charset="0"/>
              <a:buNone/>
            </a:pPr>
            <a:r>
              <a:rPr lang="en-US" sz="3200" b="1" smtClean="0"/>
              <a:t>Active-assistive ROM </a:t>
            </a:r>
          </a:p>
          <a:p>
            <a:pPr marL="457200" indent="-457200">
              <a:buFont typeface="Arial" panose="020B0604020202020204" pitchFamily="34" charset="0"/>
              <a:buChar char="•"/>
            </a:pPr>
            <a:r>
              <a:rPr lang="en-IN" altLang="en-US" sz="3000" smtClean="0"/>
              <a:t>It </a:t>
            </a:r>
            <a:r>
              <a:rPr lang="en-US" sz="3000" smtClean="0"/>
              <a:t>occurs when you are able to move your injured body part, but you may require some help to move to ensure further injury or damage does not occur. </a:t>
            </a:r>
          </a:p>
          <a:p>
            <a:pPr marL="457200" indent="-457200">
              <a:buFont typeface="Arial" panose="020B0604020202020204" pitchFamily="34" charset="0"/>
              <a:buChar char="•"/>
            </a:pPr>
            <a:r>
              <a:rPr lang="en-US" sz="3000" smtClean="0"/>
              <a:t>The assistance that helps move your body can come from you or from another person. It may also come from a mechanical device or machine.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953</Words>
  <Application>Microsoft Office PowerPoint</Application>
  <PresentationFormat>On-screen Show (4:3)</PresentationFormat>
  <Paragraphs>251</Paragraphs>
  <Slides>20</Slides>
  <Notes>18</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7_SEPDPO</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902</cp:revision>
  <cp:lastPrinted>2014-09-05T11:57:00Z</cp:lastPrinted>
  <dcterms:created xsi:type="dcterms:W3CDTF">2014-04-08T13:15:00Z</dcterms:created>
  <dcterms:modified xsi:type="dcterms:W3CDTF">2022-11-08T08:13:09Z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B05F66493D484C248FDD84A5278CB709</vt:lpwstr>
  </property>
  <property fmtid="{D5CDD505-2E9C-101B-9397-08002B2CF9AE}" pid="3" name="KSOProductBuildVer">
    <vt:lpwstr>1033-11.2.0.11341</vt:lpwstr>
  </property>
</Properties>
</file>