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5" r:id="rId2"/>
  </p:sldMasterIdLst>
  <p:notesMasterIdLst>
    <p:notesMasterId r:id="rId22"/>
  </p:notesMasterIdLst>
  <p:handoutMasterIdLst>
    <p:handoutMasterId r:id="rId23"/>
  </p:handoutMasterIdLst>
  <p:sldIdLst>
    <p:sldId id="426" r:id="rId3"/>
    <p:sldId id="322" r:id="rId4"/>
    <p:sldId id="324" r:id="rId5"/>
    <p:sldId id="362" r:id="rId6"/>
    <p:sldId id="361" r:id="rId7"/>
    <p:sldId id="325" r:id="rId8"/>
    <p:sldId id="418" r:id="rId9"/>
    <p:sldId id="419" r:id="rId10"/>
    <p:sldId id="420" r:id="rId11"/>
    <p:sldId id="421" r:id="rId12"/>
    <p:sldId id="397" r:id="rId13"/>
    <p:sldId id="422" r:id="rId14"/>
    <p:sldId id="398" r:id="rId15"/>
    <p:sldId id="423" r:id="rId16"/>
    <p:sldId id="425" r:id="rId17"/>
    <p:sldId id="399" r:id="rId18"/>
    <p:sldId id="424" r:id="rId19"/>
    <p:sldId id="351" r:id="rId20"/>
    <p:sldId id="427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9A6"/>
    <a:srgbClr val="006600"/>
    <a:srgbClr val="028432"/>
    <a:srgbClr val="E7E7D8"/>
    <a:srgbClr val="0536C6"/>
    <a:srgbClr val="923739"/>
    <a:srgbClr val="FF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77728" autoAdjust="0"/>
  </p:normalViewPr>
  <p:slideViewPr>
    <p:cSldViewPr>
      <p:cViewPr>
        <p:scale>
          <a:sx n="51" d="100"/>
          <a:sy n="51" d="100"/>
        </p:scale>
        <p:origin x="-1548" y="-460"/>
      </p:cViewPr>
      <p:guideLst>
        <p:guide orient="horz" pos="2136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notesViewPr>
    <p:cSldViewPr>
      <p:cViewPr>
        <p:scale>
          <a:sx n="120" d="100"/>
          <a:sy n="120" d="100"/>
        </p:scale>
        <p:origin x="-1542" y="72"/>
      </p:cViewPr>
      <p:guideLst>
        <p:guide orient="horz" pos="2895"/>
        <p:guide pos="22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1.xml"/><Relationship Id="rId1" Type="http://schemas.openxmlformats.org/officeDocument/2006/relationships/slide" Target="slides/slide6.xml"/><Relationship Id="rId5" Type="http://schemas.openxmlformats.org/officeDocument/2006/relationships/slide" Target="slides/slide18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99AABF-9665-440D-90EB-75FD43261E79}" type="datetimeFigureOut">
              <a:rPr lang="en-US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D26005-350B-4663-8083-A0ECEF69C9D7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4507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6A58F-D608-4BEA-9705-1B2C4FF196D8}" type="datetimeFigureOut">
              <a:rPr lang="en-US"/>
              <a:t>11/8/2022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C3C041-5338-46DC-B5C2-45D7FFBDD6E7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314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2EDED-AAB0-413F-9A10-EE6D060E32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10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11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12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13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14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16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17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18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2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3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4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5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6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7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8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9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5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spcBef>
                <a:spcPct val="50000"/>
              </a:spcBef>
              <a:buSzPct val="100000"/>
              <a:buFont typeface="Wingdings 2" panose="05020102010507070707" pitchFamily="18" charset="2"/>
              <a:buNone/>
              <a:defRPr/>
            </a:pPr>
            <a:endParaRPr lang="en-US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00" y="514363"/>
            <a:ext cx="8345487" cy="258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>
                <a:solidFill>
                  <a:srgbClr val="000000"/>
                </a:solidFill>
              </a:defRPr>
            </a:lvl1pPr>
            <a:lvl2pPr marL="742950" indent="-285750"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EDE2762-D309-4A1B-90D4-EE2DB97D9608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6995B87-722D-46BC-9CC9-1ED5024E22B0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BE984D-2DD5-4668-BAF8-1C9AC1A13DBC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86D207D-9E64-417F-AA84-D9CB1A523B53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346C8A6-4EAA-425C-AD65-FB7185D13849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86004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4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F2DA97D-831A-48CD-A7A1-23EF5E790589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0" y="1295400"/>
            <a:ext cx="84074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 i="0" u="none">
                <a:solidFill>
                  <a:schemeClr val="bg2"/>
                </a:solidFill>
                <a:latin typeface="+mn-lt"/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i="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i="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60" y="351025"/>
            <a:ext cx="8920105" cy="1469155"/>
          </a:xfrm>
        </p:spPr>
        <p:txBody>
          <a:bodyPr anchor="b"/>
          <a:lstStyle>
            <a:lvl1pPr algn="ctr">
              <a:defRPr sz="6000" baseline="0">
                <a:latin typeface="Avenir Black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75410"/>
            <a:ext cx="6858000" cy="823849"/>
          </a:xfrm>
        </p:spPr>
        <p:txBody>
          <a:bodyPr/>
          <a:lstStyle>
            <a:lvl1pPr marL="0" indent="0" algn="ctr">
              <a:buNone/>
              <a:defRPr sz="2400" i="1" baseline="0">
                <a:latin typeface="Avenir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57" y="3599243"/>
            <a:ext cx="4635707" cy="2571936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156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05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542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32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0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14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21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22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73" y="230188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4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3729"/>
            <a:ext cx="4537062" cy="54854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2"/>
                </a:solidFill>
                <a:latin typeface="Avenir Book" charset="0"/>
              </a:defRPr>
            </a:lvl1pPr>
          </a:lstStyle>
          <a:p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18" y="198103"/>
            <a:ext cx="781265" cy="1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61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4213AF-26F6-41FA-8D85-E2C5388D6E58}" type="datetimeFigureOut">
              <a:rPr lang="en-US" smtClean="0"/>
              <a:t>11/8/2022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86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4213AF-26F6-41FA-8D85-E2C5388D6E58}" type="datetimeFigureOut">
              <a:rPr lang="en-US" smtClean="0"/>
              <a:t>11/8/2022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2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ransition spd="slow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05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04" r:id="rId18"/>
    <p:sldLayoutId id="2147483706" r:id="rId19"/>
  </p:sldLayoutIdLst>
  <p:transition spd="slow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Book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Book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Book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Book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Book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7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47192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19942" y="76200"/>
            <a:ext cx="7024836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Verdana" pitchFamily="34" charset="0"/>
                <a:cs typeface="+mn-cs"/>
              </a:rPr>
              <a:t>StudyMafia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Verdana" pitchFamily="34" charset="0"/>
                <a:cs typeface="+mn-cs"/>
              </a:rPr>
              <a:t>.Org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" y="5464314"/>
            <a:ext cx="91440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                Submitted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To:	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               Submitted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 eaLnBrk="0" hangingPunct="0"/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                Studymafia.org                                         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Studymafia.org               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140807"/>
            <a:ext cx="670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Poverty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434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Poverty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2" y="1524004"/>
            <a:ext cx="78428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As such, governments often instate social welfare programs to help lift families out of poverty. Some countries have stronger welfare states (social safety nets) than others.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The U.S., for instance, tends to be much more individualistic and shuns welfare programs. European countries, in comparison, have a much broader range of welfare programs and support for the impoverished.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10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 and Children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3"/>
            <a:ext cx="7696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impact of poverty on children is substantial.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Children who grow up in poverty typically suffer from severe and frequent health problems; infants born into poverty have an increased chance of low birth weight, which can lead to physical and mental disabilities.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11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 and Children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In some impoverished countries, poverty-stricken infants are nine times more likely to die in their first month compared to babies born in high-income countries.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 Those who live may have hearing and vision problems.</a:t>
            </a:r>
            <a:r>
              <a:rPr lang="en-IN" altLang="en-US" sz="3200" dirty="0" smtClean="0"/>
              <a:t> </a:t>
            </a:r>
            <a:r>
              <a:rPr lang="en-US" sz="3200" dirty="0" smtClean="0"/>
              <a:t>Children in poverty tend to miss more school due to sickness and endure more stress at home.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7924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Access to good schools, healthcare, electricity, safe water, and other critical services remains elusive for many and is often determined by socioeconomic status, gender, ethnicity, and geography.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For those able to move out of poverty, progress is often temporary. 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Poverty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US" alt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822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Installing wells that provide access to clean drinking water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Educating farmers on how to produce more food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Constructing shelter for the poor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Building schools to educate disadvantaged communities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Providing enhanced access to better healthcare services by building medical clinics and hospitals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14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uses-of-povert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79245"/>
            <a:ext cx="7879080" cy="367855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Poverty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2" y="1524001"/>
            <a:ext cx="806259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answer to this question is complicated and nuanced. If it were easy or obvious, poverty would no longer be such a big issue.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Social welfare programs and private philanthropy are ways to provide for those in poverty, along with access to essentials like clean water, good food, and adequate healthcare. 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16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Poverty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2" y="1524001"/>
            <a:ext cx="80625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However, more is needed. Programs that encourage impoverished individuals to obtain skills, jobs, and education are also important as a longer-term cure.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17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6096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76401"/>
            <a:ext cx="7924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This might seem like a no-brainer: Without a job or a livelihood, people will face poverty.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Dwindling access to productive land (often due to conflict, overpopulation, or climate change) and overexploitation of resources like fish or minerals puts increasing pressure on many traditional livelihoods.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3716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18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943600" cy="2514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/>
            <a:r>
              <a:rPr lang="en-US" sz="5400" b="1" dirty="0">
                <a:solidFill>
                  <a:srgbClr val="FF0000"/>
                </a:solidFill>
              </a:rPr>
              <a:t>Thanks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StudyMafia</a:t>
            </a:r>
            <a:r>
              <a:rPr lang="en-US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.org</a:t>
            </a:r>
            <a:endParaRPr lang="en-US" sz="5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5167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1447801" y="304800"/>
            <a:ext cx="60947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Contents</a:t>
            </a: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533400" y="1600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0039A6"/>
              </a:buClr>
            </a:pPr>
            <a:r>
              <a:rPr lang="en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lvl="1" eaLnBrk="1" hangingPunct="1">
              <a:buClr>
                <a:srgbClr val="0039A6"/>
              </a:buClr>
            </a:pPr>
            <a:r>
              <a:rPr lang="en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buClr>
                <a:srgbClr val="0039A6"/>
              </a:buClr>
            </a:pPr>
            <a:r>
              <a:rPr lang="en-IN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Understanding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Poverty</a:t>
            </a:r>
            <a:r>
              <a:rPr lang="en-US" altLang="en-US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lvl="1" eaLnBrk="1" hangingPunct="1">
              <a:buClr>
                <a:srgbClr val="0039A6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 and Children</a:t>
            </a:r>
          </a:p>
          <a:p>
            <a:pPr lvl="1" eaLnBrk="1" hangingPunct="1">
              <a:buClr>
                <a:srgbClr val="0039A6"/>
              </a:buClr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Causes of Poverty</a:t>
            </a:r>
          </a:p>
          <a:p>
            <a:pPr lvl="1" eaLnBrk="1" hangingPunct="1">
              <a:buClr>
                <a:srgbClr val="0039A6"/>
              </a:buClr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Solution of Poverty</a:t>
            </a:r>
          </a:p>
          <a:p>
            <a:pPr lvl="1" eaLnBrk="1" hangingPunct="1">
              <a:buClr>
                <a:srgbClr val="0039A6"/>
              </a:buClr>
            </a:pPr>
            <a:r>
              <a:rPr lang="en-IN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</a:t>
            </a:r>
            <a:endParaRPr lang="en-IN" alt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  <a:buNone/>
            </a:pPr>
            <a:endParaRPr lang="en-US" alt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rgbClr val="0039A6"/>
              </a:buClr>
              <a:buNone/>
            </a:pPr>
            <a:endParaRPr lang="en-I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rgbClr val="0039A6"/>
              </a:buClr>
              <a:buNone/>
            </a:pPr>
            <a:endParaRPr lang="en-I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7" y="638179"/>
            <a:ext cx="474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455645" y="1603311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IN" sz="2800" dirty="0" smtClean="0"/>
              <a:t>    </a:t>
            </a:r>
            <a:r>
              <a:rPr sz="2800" dirty="0" smtClean="0"/>
              <a:t>Poverty is a state or condition in which a person or community lacks the financial resources and essentials for a minimum standard of living.</a:t>
            </a: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629400" y="5791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Content Placeholder 1" descr="fy20_health-and-povert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1" y="3352800"/>
            <a:ext cx="6372860" cy="269621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7" y="638179"/>
            <a:ext cx="474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685800" y="16002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dirty="0" smtClean="0"/>
              <a:t>Poverty means that the income level from employment is so low that basic human needs can't be met. Poverty-stricken people and families might go without proper housing, clean water, healthy food, and medical attention</a:t>
            </a:r>
          </a:p>
          <a:p>
            <a:r>
              <a:rPr lang="en-US" sz="2800" dirty="0" smtClean="0"/>
              <a:t>Each nation may have its own criteria for determining the poverty line and counting how many of its people are living in poverty.</a:t>
            </a: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629400" y="5791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4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5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pic>
        <p:nvPicPr>
          <p:cNvPr id="2" name="Content Placeholder 1" descr="Culture-of-Poverty-vs-Prosperit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742" y="838204"/>
            <a:ext cx="7207885" cy="452564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Poverty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7924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Poverty is a state or condition in which a person or community lacks the financial resources and essentials for a minimum standard of living.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Poverty-stricken people and families might go without proper housing, clean water, healthy food, and medical attention.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6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Poverty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2" y="1676400"/>
            <a:ext cx="73539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Poverty refers to a lack of wealth or income such that individuals and households do not have the means to subsist or acquire the basic necessities for a flourishing life.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This means being so poor as to struggle to obtain food, clothing, shelter, and medicines.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7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Poverty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2" y="1676404"/>
            <a:ext cx="7353935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Poverty is both an individual concern as well as a broader social problem.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The U.S. poverty income threshold for a family of four is $26,500 per year.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Welfare programs are used by governments to help alleviate poverty.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8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Poverty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2" y="1676401"/>
            <a:ext cx="78708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smtClean="0"/>
              <a:t>Poverty is both an individual concern as well as a broader social problem. On the individual or household level, not being able to make ends meet can lead to a range of physical and mental issues.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smtClean="0"/>
              <a:t>At the societal level, high poverty rates can be a damper on economic growth and be associated with problems like crime, unemployment, urban decay, lack of education, and poor health.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9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2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EPDPO">
  <a:themeElements>
    <a:clrScheme name="OSELS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9E302D"/>
      </a:accent2>
      <a:accent3>
        <a:srgbClr val="5B8F22"/>
      </a:accent3>
      <a:accent4>
        <a:srgbClr val="532E60"/>
      </a:accent4>
      <a:accent5>
        <a:srgbClr val="FDC82F"/>
      </a:accent5>
      <a:accent6>
        <a:srgbClr val="0CC6DE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CCFF"/>
        </a:solidFill>
        <a:ln w="9525">
          <a:miter lim="800000"/>
        </a:ln>
      </a:spPr>
      <a:bodyPr wrap="none" rtlCol="0" anchor="ctr">
        <a:flatTx/>
      </a:bodyPr>
      <a:lstStyle>
        <a:defPPr algn="ctr">
          <a:defRPr sz="1200" b="1" dirty="0">
            <a:solidFill>
              <a:schemeClr val="bg1"/>
            </a:solidFill>
            <a:latin typeface="Tahoma" panose="020B0604030504040204" pitchFamily="34" charset="0"/>
          </a:defRPr>
        </a:defPPr>
      </a:lstStyle>
    </a:spDef>
    <a:lnDef>
      <a:spPr>
        <a:ln w="22225">
          <a:solidFill>
            <a:srgbClr val="0A0A0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DF2DC616-055D-C148-8491-6EEE7298D043}" vid="{90293F54-ADC4-814A-BB47-D078D8F1D2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839</Words>
  <Application>Microsoft Office PowerPoint</Application>
  <PresentationFormat>On-screen Show (4:3)</PresentationFormat>
  <Paragraphs>240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7_SEPDPO</vt:lpstr>
      <vt:lpstr>Theme12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 StudyMafia.org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 PANDITA</dc:creator>
  <cp:lastModifiedBy>CRP</cp:lastModifiedBy>
  <cp:revision>902</cp:revision>
  <cp:lastPrinted>2014-09-05T11:57:00Z</cp:lastPrinted>
  <dcterms:created xsi:type="dcterms:W3CDTF">2014-04-08T13:15:00Z</dcterms:created>
  <dcterms:modified xsi:type="dcterms:W3CDTF">2022-11-08T13:16:01Z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40ED4468D0B9409A9FD1693FDFB265C0</vt:lpwstr>
  </property>
  <property fmtid="{D5CDD505-2E9C-101B-9397-08002B2CF9AE}" pid="3" name="KSOProductBuildVer">
    <vt:lpwstr>1033-11.2.0.11341</vt:lpwstr>
  </property>
</Properties>
</file>