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421" r:id="rId3"/>
    <p:sldId id="322" r:id="rId4"/>
    <p:sldId id="324" r:id="rId5"/>
    <p:sldId id="362" r:id="rId6"/>
    <p:sldId id="361" r:id="rId7"/>
    <p:sldId id="325" r:id="rId8"/>
    <p:sldId id="397" r:id="rId9"/>
    <p:sldId id="398" r:id="rId10"/>
    <p:sldId id="399" r:id="rId11"/>
    <p:sldId id="407" r:id="rId12"/>
    <p:sldId id="410" r:id="rId13"/>
    <p:sldId id="400" r:id="rId14"/>
    <p:sldId id="418" r:id="rId15"/>
    <p:sldId id="411" r:id="rId16"/>
    <p:sldId id="420" r:id="rId17"/>
    <p:sldId id="419" r:id="rId18"/>
    <p:sldId id="351" r:id="rId19"/>
    <p:sldId id="422"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9.xml"/><Relationship Id="rId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973018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262963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11/8/2022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9"/>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11/8/2022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2">
                    <a:lumMod val="50000"/>
                  </a:schemeClr>
                </a:solidFill>
                <a:latin typeface="Verdana" pitchFamily="34" charset="0"/>
                <a:cs typeface="+mn-cs"/>
              </a:rPr>
              <a:t>.Org</a:t>
            </a:r>
            <a:endParaRPr lang="en-US" sz="2800" b="1" dirty="0">
              <a:solidFill>
                <a:schemeClr val="accent2">
                  <a:lumMod val="50000"/>
                </a:schemeClr>
              </a:solidFill>
              <a:latin typeface="Tahoma" pitchFamily="34" charset="0"/>
              <a:cs typeface="+mn-cs"/>
            </a:endParaRPr>
          </a:p>
        </p:txBody>
      </p:sp>
      <p:sp>
        <p:nvSpPr>
          <p:cNvPr id="16389" name="Text Box 9"/>
          <p:cNvSpPr txBox="1">
            <a:spLocks noChangeArrowheads="1"/>
          </p:cNvSpPr>
          <p:nvPr/>
        </p:nvSpPr>
        <p:spPr bwMode="auto">
          <a:xfrm>
            <a:off x="1" y="5464314"/>
            <a:ext cx="9144000" cy="738664"/>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100" b="1" dirty="0" smtClean="0">
                <a:latin typeface="Times New Roman" pitchFamily="18" charset="0"/>
                <a:cs typeface="Times New Roman" pitchFamily="18" charset="0"/>
              </a:rPr>
              <a:t>                  Submitted </a:t>
            </a:r>
            <a:r>
              <a:rPr lang="en-US" sz="2100" b="1" dirty="0">
                <a:latin typeface="Times New Roman" pitchFamily="18" charset="0"/>
                <a:cs typeface="Times New Roman" pitchFamily="18" charset="0"/>
              </a:rPr>
              <a:t>To:	 </a:t>
            </a:r>
            <a:r>
              <a:rPr lang="en-US" sz="2100" b="1" dirty="0" smtClean="0">
                <a:latin typeface="Times New Roman" pitchFamily="18" charset="0"/>
                <a:cs typeface="Times New Roman" pitchFamily="18" charset="0"/>
              </a:rPr>
              <a:t>             </a:t>
            </a:r>
            <a:r>
              <a:rPr lang="en-US" sz="2100" b="1" dirty="0">
                <a:latin typeface="Times New Roman" pitchFamily="18" charset="0"/>
                <a:cs typeface="Times New Roman" pitchFamily="18" charset="0"/>
              </a:rPr>
              <a:t> </a:t>
            </a:r>
            <a:r>
              <a:rPr lang="en-US" sz="2100" b="1" dirty="0" smtClean="0">
                <a:latin typeface="Times New Roman" pitchFamily="18" charset="0"/>
                <a:cs typeface="Times New Roman" pitchFamily="18" charset="0"/>
              </a:rPr>
              <a:t>                 Submitted </a:t>
            </a:r>
            <a:r>
              <a:rPr lang="en-US" sz="2100" b="1" dirty="0">
                <a:latin typeface="Times New Roman" pitchFamily="18" charset="0"/>
                <a:cs typeface="Times New Roman" pitchFamily="18" charset="0"/>
              </a:rPr>
              <a:t>By:</a:t>
            </a:r>
          </a:p>
          <a:p>
            <a:pPr eaLnBrk="0" hangingPunct="0"/>
            <a:r>
              <a:rPr lang="en-US" sz="2100" b="1" dirty="0" smtClean="0">
                <a:latin typeface="Times New Roman" pitchFamily="18" charset="0"/>
                <a:cs typeface="Times New Roman" pitchFamily="18" charset="0"/>
              </a:rPr>
              <a:t>                  Studymafia.org                                          </a:t>
            </a:r>
            <a:r>
              <a:rPr lang="en-US" sz="2100" b="1" dirty="0" smtClean="0">
                <a:latin typeface="Times New Roman" pitchFamily="18" charset="0"/>
                <a:cs typeface="Times New Roman" pitchFamily="18" charset="0"/>
              </a:rPr>
              <a:t> Studymafia.org               </a:t>
            </a:r>
            <a:endParaRPr lang="en-US" sz="2100" b="1" dirty="0">
              <a:latin typeface="Times New Roman" pitchFamily="18" charset="0"/>
              <a:cs typeface="Times New Roman" pitchFamily="18" charset="0"/>
            </a:endParaRPr>
          </a:p>
        </p:txBody>
      </p:sp>
      <p:sp>
        <p:nvSpPr>
          <p:cNvPr id="8" name="Rectangle 7"/>
          <p:cNvSpPr/>
          <p:nvPr/>
        </p:nvSpPr>
        <p:spPr>
          <a:xfrm>
            <a:off x="1219200" y="2140803"/>
            <a:ext cx="6705600" cy="830997"/>
          </a:xfrm>
          <a:prstGeom prst="rect">
            <a:avLst/>
          </a:prstGeom>
          <a:noFill/>
        </p:spPr>
        <p:txBody>
          <a:bodyPr wrap="square">
            <a:spAutoFit/>
          </a:bodyPr>
          <a:lstStyle/>
          <a:p>
            <a:pPr algn="ctr" fontAlgn="auto">
              <a:spcBef>
                <a:spcPts val="0"/>
              </a:spcBef>
              <a:spcAft>
                <a:spcPts val="0"/>
              </a:spcAft>
              <a:defRPr/>
            </a:pPr>
            <a:r>
              <a:rPr lang="en-US" altLang="en-US" sz="4800" b="1" dirty="0" smtClean="0">
                <a:solidFill>
                  <a:srgbClr val="FF0000"/>
                </a:solidFill>
                <a:latin typeface="Times New Roman" pitchFamily="18" charset="0"/>
                <a:cs typeface="Times New Roman" pitchFamily="18" charset="0"/>
              </a:rPr>
              <a:t>Postnatal</a:t>
            </a:r>
            <a:r>
              <a:rPr lang="en-US" altLang="en-US" sz="4800" b="1" dirty="0" smtClean="0">
                <a:solidFill>
                  <a:srgbClr val="7030A0"/>
                </a:solidFill>
                <a:latin typeface="Times New Roman" pitchFamily="18" charset="0"/>
                <a:cs typeface="Times New Roman" pitchFamily="18" charset="0"/>
              </a:rPr>
              <a:t> Diet</a:t>
            </a:r>
            <a:endParaRPr lang="en-US" sz="48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82043408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  </a:t>
            </a:r>
          </a:p>
        </p:txBody>
      </p:sp>
      <p:sp>
        <p:nvSpPr>
          <p:cNvPr id="2" name="TextBox 1"/>
          <p:cNvSpPr txBox="1"/>
          <p:nvPr/>
        </p:nvSpPr>
        <p:spPr>
          <a:xfrm>
            <a:off x="533400" y="1524000"/>
            <a:ext cx="7391400" cy="3046095"/>
          </a:xfrm>
          <a:prstGeom prst="rect">
            <a:avLst/>
          </a:prstGeom>
          <a:noFill/>
        </p:spPr>
        <p:txBody>
          <a:bodyPr wrap="square">
            <a:spAutoFit/>
          </a:bodyPr>
          <a:lstStyle/>
          <a:p>
            <a:pPr marL="0" indent="0">
              <a:buNone/>
            </a:pPr>
            <a:r>
              <a:rPr lang="en-US" sz="3200" b="1" dirty="0" smtClean="0"/>
              <a:t>Take prenatal vitamins</a:t>
            </a:r>
            <a:r>
              <a:rPr lang="en-IN" altLang="en-US" sz="3200" b="1" dirty="0" smtClean="0"/>
              <a:t>:</a:t>
            </a:r>
          </a:p>
          <a:p>
            <a:pPr marL="0" indent="0">
              <a:buNone/>
            </a:pPr>
            <a:r>
              <a:rPr lang="en-US" sz="3200" dirty="0" smtClean="0"/>
              <a:t> If you are breastfeeding, it is a good idea to continue to take your prenatal vitamins. Your doctor can prescribe these pills so that your health insurance will cover a portion of the cost.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  </a:t>
            </a:r>
          </a:p>
        </p:txBody>
      </p:sp>
      <p:sp>
        <p:nvSpPr>
          <p:cNvPr id="2" name="TextBox 1"/>
          <p:cNvSpPr txBox="1"/>
          <p:nvPr/>
        </p:nvSpPr>
        <p:spPr>
          <a:xfrm>
            <a:off x="533400" y="1524000"/>
            <a:ext cx="7391400" cy="2553335"/>
          </a:xfrm>
          <a:prstGeom prst="rect">
            <a:avLst/>
          </a:prstGeom>
          <a:noFill/>
        </p:spPr>
        <p:txBody>
          <a:bodyPr wrap="square">
            <a:spAutoFit/>
          </a:bodyPr>
          <a:lstStyle/>
          <a:p>
            <a:pPr marL="0" indent="0">
              <a:buNone/>
            </a:pPr>
            <a:r>
              <a:rPr lang="en-US" sz="3200" b="1" dirty="0" smtClean="0">
                <a:sym typeface="+mn-ea"/>
              </a:rPr>
              <a:t>Limit junk foods</a:t>
            </a:r>
            <a:r>
              <a:rPr lang="en-IN" altLang="en-US" sz="3200" b="1" dirty="0" smtClean="0">
                <a:sym typeface="+mn-ea"/>
              </a:rPr>
              <a:t>:</a:t>
            </a:r>
            <a:endParaRPr lang="en-IN" altLang="en-US" sz="3200" b="1" dirty="0" smtClean="0"/>
          </a:p>
          <a:p>
            <a:pPr marL="0" indent="0">
              <a:buNone/>
            </a:pPr>
            <a:r>
              <a:rPr lang="en-US" sz="3200" dirty="0" smtClean="0">
                <a:sym typeface="+mn-ea"/>
              </a:rPr>
              <a:t>Soda pop, cookies, donuts, potato chips and french fries are okay sometimes, but don’t let them take the place of healthy foods!</a:t>
            </a:r>
            <a:endParaRPr lang="en-US" sz="3000" dirty="0"/>
          </a:p>
        </p:txBody>
      </p:sp>
      <p:sp>
        <p:nvSpPr>
          <p:cNvPr id="22533" name="Slide Number Placeholder 1"/>
          <p:cNvSpPr txBox="1"/>
          <p:nvPr/>
        </p:nvSpPr>
        <p:spPr bwMode="auto">
          <a:xfrm>
            <a:off x="6518275"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90500" y="6096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effectLst/>
                <a:latin typeface="Times New Roman" panose="02020603050405020304" pitchFamily="18" charset="0"/>
                <a:cs typeface="Times New Roman" panose="02020603050405020304" pitchFamily="18" charset="0"/>
              </a:rPr>
              <a:t>Avoid These Food During Postnatal</a:t>
            </a:r>
          </a:p>
        </p:txBody>
      </p:sp>
      <p:sp>
        <p:nvSpPr>
          <p:cNvPr id="2" name="TextBox 1"/>
          <p:cNvSpPr txBox="1"/>
          <p:nvPr/>
        </p:nvSpPr>
        <p:spPr>
          <a:xfrm>
            <a:off x="746125" y="1716405"/>
            <a:ext cx="7651750" cy="3322955"/>
          </a:xfrm>
          <a:prstGeom prst="rect">
            <a:avLst/>
          </a:prstGeom>
          <a:noFill/>
        </p:spPr>
        <p:txBody>
          <a:bodyPr wrap="square">
            <a:spAutoFit/>
          </a:bodyPr>
          <a:lstStyle/>
          <a:p>
            <a:pPr marL="514350" indent="-514350">
              <a:buFont typeface="Arial" panose="020B0604020202020204" pitchFamily="34" charset="0"/>
              <a:buChar char="•"/>
            </a:pPr>
            <a:r>
              <a:rPr lang="en-US" sz="3000" b="1" smtClean="0"/>
              <a:t>Alcohol</a:t>
            </a:r>
            <a:r>
              <a:rPr lang="en-US" sz="3000" smtClean="0"/>
              <a:t>: </a:t>
            </a:r>
          </a:p>
          <a:p>
            <a:pPr marL="0" indent="0">
              <a:buFont typeface="Arial" panose="020B0604020202020204" pitchFamily="34" charset="0"/>
              <a:buNone/>
            </a:pPr>
            <a:r>
              <a:rPr lang="en-US" sz="3000" smtClean="0"/>
              <a:t>Wine, wine coolers, beer, drinks like hard lemonade and other malt liquor beverages, shots and mixed drinks contain alcohol that passes to your baby through your breastmilk and can harm your baby’s brain and body development.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90500" y="6096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effectLst/>
                <a:latin typeface="Times New Roman" panose="02020603050405020304" pitchFamily="18" charset="0"/>
                <a:cs typeface="Times New Roman" panose="02020603050405020304" pitchFamily="18" charset="0"/>
              </a:rPr>
              <a:t>Avoid These Food During Postnatal</a:t>
            </a:r>
          </a:p>
        </p:txBody>
      </p:sp>
      <p:sp>
        <p:nvSpPr>
          <p:cNvPr id="2" name="TextBox 1"/>
          <p:cNvSpPr txBox="1"/>
          <p:nvPr/>
        </p:nvSpPr>
        <p:spPr>
          <a:xfrm>
            <a:off x="609600" y="1752600"/>
            <a:ext cx="7707630" cy="2399665"/>
          </a:xfrm>
          <a:prstGeom prst="rect">
            <a:avLst/>
          </a:prstGeom>
          <a:noFill/>
        </p:spPr>
        <p:txBody>
          <a:bodyPr wrap="square">
            <a:spAutoFit/>
          </a:bodyPr>
          <a:lstStyle/>
          <a:p>
            <a:pPr marL="514350" indent="-514350">
              <a:buFont typeface="Arial" panose="020B0604020202020204" pitchFamily="34" charset="0"/>
              <a:buChar char="•"/>
            </a:pPr>
            <a:r>
              <a:rPr lang="en-US" sz="3000" b="1" smtClean="0"/>
              <a:t>Caffeine: </a:t>
            </a:r>
          </a:p>
          <a:p>
            <a:pPr marL="0" indent="0">
              <a:buFont typeface="Arial" panose="020B0604020202020204" pitchFamily="34" charset="0"/>
              <a:buNone/>
            </a:pPr>
            <a:r>
              <a:rPr lang="en-US" sz="3000" smtClean="0"/>
              <a:t>Caffeine is a stimulant that passes through breast milk to the baby and may affect growth. Caffeine is found in tea, coffee, chocolate, many soft drinks and over-the-counter medicines.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effectLst/>
                <a:latin typeface="Times New Roman" panose="02020603050405020304" pitchFamily="18" charset="0"/>
                <a:cs typeface="Times New Roman" panose="02020603050405020304" pitchFamily="18" charset="0"/>
                <a:sym typeface="+mn-ea"/>
              </a:rPr>
              <a:t>Exercises During Postnatal</a:t>
            </a:r>
            <a:endParaRPr lang="en-IN"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524000"/>
            <a:ext cx="8229600" cy="4399915"/>
          </a:xfrm>
          <a:prstGeom prst="rect">
            <a:avLst/>
          </a:prstGeom>
          <a:noFill/>
        </p:spPr>
        <p:txBody>
          <a:bodyPr wrap="square">
            <a:spAutoFit/>
          </a:bodyPr>
          <a:lstStyle/>
          <a:p>
            <a:pPr marL="514350" indent="-514350">
              <a:buFont typeface="Arial" panose="020B0604020202020204" pitchFamily="34" charset="0"/>
              <a:buChar char="•"/>
            </a:pPr>
            <a:r>
              <a:rPr lang="en-US" sz="2800" dirty="0" smtClean="0"/>
              <a:t>Walking is a great way to exercise because it puts very little stress on your body. Your baby will probably enjoy being walked in a stroller too. Try walking briskly for 20-30 minutes every day or at least 3 times per week. </a:t>
            </a:r>
          </a:p>
          <a:p>
            <a:pPr marL="514350" indent="-514350">
              <a:buFont typeface="Arial" panose="020B0604020202020204" pitchFamily="34" charset="0"/>
              <a:buChar char="•"/>
            </a:pPr>
            <a:r>
              <a:rPr lang="en-US" sz="2800" dirty="0" smtClean="0"/>
              <a:t>Meet with a friend or other new moms to go walking. It’s good to get out of the house and connect with friends or other new mothers. You will enjoy the chance to talk about your baby or to just be with other adults!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15</a:t>
            </a:fld>
            <a:endParaRPr kumimoji="0" lang="en-US" sz="1000" b="0">
              <a:solidFill>
                <a:schemeClr val="tx1"/>
              </a:solidFill>
            </a:endParaRPr>
          </a:p>
        </p:txBody>
      </p:sp>
      <p:pic>
        <p:nvPicPr>
          <p:cNvPr id="4" name="Content Placeholder 3" descr="Postpartum-Period-Core-Exercises_v2_1536_width-min"/>
          <p:cNvPicPr>
            <a:picLocks noGrp="1" noChangeAspect="1"/>
          </p:cNvPicPr>
          <p:nvPr>
            <p:ph idx="1"/>
          </p:nvPr>
        </p:nvPicPr>
        <p:blipFill>
          <a:blip r:embed="rId2"/>
          <a:stretch>
            <a:fillRect/>
          </a:stretch>
        </p:blipFill>
        <p:spPr>
          <a:xfrm>
            <a:off x="914400" y="701675"/>
            <a:ext cx="6690995" cy="5424805"/>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16</a:t>
            </a:fld>
            <a:endParaRPr kumimoji="0" lang="en-US" sz="1000" b="0">
              <a:solidFill>
                <a:schemeClr val="tx1"/>
              </a:solidFill>
            </a:endParaRPr>
          </a:p>
        </p:txBody>
      </p:sp>
      <p:pic>
        <p:nvPicPr>
          <p:cNvPr id="4" name="Content Placeholder 3" descr="488050-postpartum-diet-plan"/>
          <p:cNvPicPr>
            <a:picLocks noGrp="1" noChangeAspect="1"/>
          </p:cNvPicPr>
          <p:nvPr>
            <p:ph idx="1"/>
          </p:nvPr>
        </p:nvPicPr>
        <p:blipFill>
          <a:blip r:embed="rId2"/>
          <a:srcRect b="6616"/>
          <a:stretch>
            <a:fillRect/>
          </a:stretch>
        </p:blipFill>
        <p:spPr>
          <a:xfrm>
            <a:off x="1853565" y="436880"/>
            <a:ext cx="5262245" cy="6211570"/>
          </a:xfrm>
          <a:prstGeom prst="rect">
            <a:avLst/>
          </a:prstGeom>
        </p:spPr>
      </p:pic>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right postpartum diet helps you bring those hormones back on track, provides your body with the essential nutrients required to recover post childbirth, and also boosts your baby's health if you choose to breastfeed!</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2">
                    <a:lumMod val="50000"/>
                  </a:schemeClr>
                </a:solidFill>
              </a:rPr>
              <a:t>.org</a:t>
            </a:r>
            <a:endParaRPr lang="en-US" sz="5400" b="1" dirty="0">
              <a:solidFill>
                <a:schemeClr val="accent2">
                  <a:lumMod val="50000"/>
                </a:schemeClr>
              </a:solidFill>
            </a:endParaRPr>
          </a:p>
        </p:txBody>
      </p:sp>
    </p:spTree>
    <p:extLst>
      <p:ext uri="{BB962C8B-B14F-4D97-AF65-F5344CB8AC3E}">
        <p14:creationId xmlns:p14="http://schemas.microsoft.com/office/powerpoint/2010/main" val="204565167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524000" y="5334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Tips of Postnatal Diet</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effectLst/>
                <a:latin typeface="Times New Roman" panose="02020603050405020304" pitchFamily="18" charset="0"/>
                <a:cs typeface="Times New Roman" panose="02020603050405020304" pitchFamily="18" charset="0"/>
                <a:sym typeface="+mn-ea"/>
              </a:rPr>
              <a:t>Avoid These Food During Postnatal</a:t>
            </a:r>
          </a:p>
          <a:p>
            <a:pPr lvl="1" eaLnBrk="1" hangingPunct="1">
              <a:buClr>
                <a:srgbClr val="0039A6"/>
              </a:buClr>
            </a:pPr>
            <a:r>
              <a:rPr lang="en-IN" sz="2600" dirty="0" smtClean="0">
                <a:solidFill>
                  <a:schemeClr val="tx1"/>
                </a:solidFill>
                <a:effectLst/>
                <a:latin typeface="Times New Roman" panose="02020603050405020304" pitchFamily="18" charset="0"/>
                <a:cs typeface="Times New Roman" panose="02020603050405020304" pitchFamily="18" charset="0"/>
                <a:sym typeface="+mn-ea"/>
              </a:rPr>
              <a:t>Exercises During Postnatal</a:t>
            </a:r>
            <a:endParaRPr lang="en-IN" sz="2600" dirty="0" smtClean="0">
              <a:solidFill>
                <a:schemeClr val="tx1"/>
              </a:solidFill>
              <a:effectLst/>
              <a:latin typeface="Times New Roman" panose="02020603050405020304" pitchFamily="18" charset="0"/>
              <a:cs typeface="Times New Roman" panose="02020603050405020304" pitchFamily="18" charset="0"/>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91541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dirty="0" smtClean="0"/>
              <a:t>     </a:t>
            </a:r>
            <a:r>
              <a:rPr sz="3000" dirty="0" smtClean="0"/>
              <a:t>It’s no secret that the food we eat fuels our daily activities — an especially important point when those daily activities include caring for a newborn and breastfeeding.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5" name="Picture 4" descr="postpartun-diet1"/>
          <p:cNvPicPr>
            <a:picLocks noChangeAspect="1"/>
          </p:cNvPicPr>
          <p:nvPr/>
        </p:nvPicPr>
        <p:blipFill>
          <a:blip r:embed="rId3"/>
          <a:srcRect l="15833" t="-3134" r="46667" b="24794"/>
          <a:stretch>
            <a:fillRect/>
          </a:stretch>
        </p:blipFill>
        <p:spPr>
          <a:xfrm>
            <a:off x="4895850" y="1600200"/>
            <a:ext cx="3867150" cy="454787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But for many new mamas, the desire to lose the baby weight may take precedence over nourishing their body with the right foods to support recovery, milk production, rest, and all the other tasks required to get through the day.</a:t>
            </a:r>
          </a:p>
          <a:p>
            <a:r>
              <a:rPr lang="en-US" sz="2800" dirty="0" smtClean="0"/>
              <a:t>Significantly reducing overall carbohydrate intake — the go-to weight loss strategy for many women — is not your best bet postpartum. Carbohydrates are necessary for new moms — not just for breast milk production, but also for mental health, hormone regulation and more.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1"/>
          <p:cNvPicPr>
            <a:picLocks noGrp="1" noChangeAspect="1"/>
          </p:cNvPicPr>
          <p:nvPr>
            <p:ph idx="1"/>
          </p:nvPr>
        </p:nvPicPr>
        <p:blipFill>
          <a:blip r:embed="rId3"/>
          <a:srcRect t="2339"/>
          <a:stretch>
            <a:fillRect/>
          </a:stretch>
        </p:blipFill>
        <p:spPr>
          <a:xfrm>
            <a:off x="1219200" y="2209800"/>
            <a:ext cx="7111365" cy="355092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  </a:t>
            </a:r>
          </a:p>
        </p:txBody>
      </p:sp>
      <p:sp>
        <p:nvSpPr>
          <p:cNvPr id="2" name="TextBox 1"/>
          <p:cNvSpPr txBox="1"/>
          <p:nvPr/>
        </p:nvSpPr>
        <p:spPr>
          <a:xfrm>
            <a:off x="609600" y="1600200"/>
            <a:ext cx="7924800" cy="4030980"/>
          </a:xfrm>
          <a:prstGeom prst="rect">
            <a:avLst/>
          </a:prstGeom>
          <a:noFill/>
        </p:spPr>
        <p:txBody>
          <a:bodyPr wrap="square">
            <a:spAutoFit/>
          </a:bodyPr>
          <a:lstStyle/>
          <a:p>
            <a:pPr marL="0" indent="0">
              <a:buNone/>
            </a:pPr>
            <a:r>
              <a:rPr lang="en-US" sz="3200" b="1" smtClean="0"/>
              <a:t>Eat a variety of foods</a:t>
            </a:r>
            <a:r>
              <a:rPr lang="en-IN" altLang="en-US" sz="3200" b="1" smtClean="0"/>
              <a:t>: </a:t>
            </a:r>
            <a:r>
              <a:rPr lang="en-US" sz="3200" smtClean="0"/>
              <a:t> Try to eat a balanced diet of fruit, vegetables, grains, protein foods and diary each day. </a:t>
            </a:r>
          </a:p>
          <a:p>
            <a:pPr marL="0" indent="0">
              <a:buNone/>
            </a:pPr>
            <a:endParaRPr lang="en-US" sz="3200" smtClean="0"/>
          </a:p>
          <a:p>
            <a:pPr marL="0" indent="0">
              <a:buNone/>
            </a:pPr>
            <a:r>
              <a:rPr lang="en-US" sz="3200" b="1" smtClean="0"/>
              <a:t>Drink plenty of liquids</a:t>
            </a:r>
            <a:r>
              <a:rPr lang="en-IN" altLang="en-US" sz="3200" b="1" smtClean="0"/>
              <a:t>:</a:t>
            </a:r>
            <a:r>
              <a:rPr lang="en-US" sz="3200" smtClean="0"/>
              <a:t> Your body needs lot of fluid (about 6-10 glasses a day) especially if you are breastfeeding your baby. Drink mostly water, milk, and fruit juice.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  </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Eat foods that have protein such as milk, cheese, yogurt, meat, fish and beans</a:t>
            </a:r>
            <a:r>
              <a:rPr lang="en-IN" altLang="en-US" sz="3200" b="1" dirty="0" smtClean="0"/>
              <a:t>: </a:t>
            </a:r>
          </a:p>
          <a:p>
            <a:pPr marL="0" indent="0">
              <a:buFont typeface="Arial" panose="020B0604020202020204" pitchFamily="34" charset="0"/>
              <a:buNone/>
            </a:pPr>
            <a:r>
              <a:rPr lang="en-US" sz="3200" dirty="0" smtClean="0"/>
              <a:t>Protein rich foods are important to help you recover from childbirth and keep your body strong. If you are under 18, or were underweight prior to pregnancy, you need to eat more protein.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a:t>
            </a:r>
          </a:p>
        </p:txBody>
      </p:sp>
      <p:sp>
        <p:nvSpPr>
          <p:cNvPr id="2" name="TextBox 1"/>
          <p:cNvSpPr txBox="1"/>
          <p:nvPr/>
        </p:nvSpPr>
        <p:spPr>
          <a:xfrm>
            <a:off x="533400" y="1676400"/>
            <a:ext cx="7924800" cy="4030980"/>
          </a:xfrm>
          <a:prstGeom prst="rect">
            <a:avLst/>
          </a:prstGeom>
          <a:noFill/>
        </p:spPr>
        <p:txBody>
          <a:bodyPr wrap="square">
            <a:spAutoFit/>
          </a:bodyPr>
          <a:lstStyle/>
          <a:p>
            <a:pPr marL="0" indent="0">
              <a:buNone/>
            </a:pPr>
            <a:r>
              <a:rPr lang="en-US" sz="3200" b="1" smtClean="0"/>
              <a:t>Eat your fruits and vegetables</a:t>
            </a:r>
            <a:r>
              <a:rPr lang="en-IN" altLang="en-US" sz="3200" b="1" smtClean="0"/>
              <a:t>:</a:t>
            </a:r>
          </a:p>
          <a:p>
            <a:pPr marL="0" indent="0">
              <a:buNone/>
            </a:pPr>
            <a:r>
              <a:rPr lang="en-US" sz="3200" smtClean="0"/>
              <a:t>Try to make half your plate fruits and vegetables. Fruits and vegetables have vitamins and minerals that keep you healthy. They also have fiber, which helps prevent constipation. Make sure to wash fruits and vegetables under running cold water before eating them.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Tips of Postnatal Diet  </a:t>
            </a:r>
          </a:p>
        </p:txBody>
      </p:sp>
      <p:sp>
        <p:nvSpPr>
          <p:cNvPr id="2" name="TextBox 1"/>
          <p:cNvSpPr txBox="1"/>
          <p:nvPr/>
        </p:nvSpPr>
        <p:spPr>
          <a:xfrm>
            <a:off x="533400" y="1524000"/>
            <a:ext cx="7391400" cy="4030980"/>
          </a:xfrm>
          <a:prstGeom prst="rect">
            <a:avLst/>
          </a:prstGeom>
          <a:noFill/>
        </p:spPr>
        <p:txBody>
          <a:bodyPr wrap="square">
            <a:spAutoFit/>
          </a:bodyPr>
          <a:lstStyle/>
          <a:p>
            <a:pPr marL="0" indent="0">
              <a:buNone/>
            </a:pPr>
            <a:r>
              <a:rPr lang="en-US" sz="3200" b="1" dirty="0" smtClean="0"/>
              <a:t>Lose weight safely</a:t>
            </a:r>
            <a:r>
              <a:rPr lang="en-IN" altLang="en-US" sz="3200" b="1" dirty="0" smtClean="0"/>
              <a:t>:</a:t>
            </a:r>
          </a:p>
          <a:p>
            <a:pPr marL="0" indent="0">
              <a:buNone/>
            </a:pPr>
            <a:r>
              <a:rPr lang="en-US" sz="3200" dirty="0" smtClean="0"/>
              <a:t> Talk to your doctor about safely losing weight after your baby is born. Losing weight too quickly can affect your breast milk supply. Do not take diet pills. They contain harmful drugs that can be passed to your baby through breast milk.</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770</Words>
  <Application>Microsoft Office PowerPoint</Application>
  <PresentationFormat>On-screen Show (4:3)</PresentationFormat>
  <Paragraphs>207</Paragraphs>
  <Slides>18</Slides>
  <Notes>15</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2022-11-09T15:29:47Z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69D3B07F532D49E194A8BCB7DBEB6F33</vt:lpwstr>
  </property>
  <property fmtid="{D5CDD505-2E9C-101B-9397-08002B2CF9AE}" pid="3" name="KSOProductBuildVer">
    <vt:lpwstr>1033-11.2.0.11341</vt:lpwstr>
  </property>
</Properties>
</file>