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2" r:id="rId1"/>
    <p:sldMasterId id="2147486055" r:id="rId2"/>
  </p:sldMasterIdLst>
  <p:notesMasterIdLst>
    <p:notesMasterId r:id="rId23"/>
  </p:notesMasterIdLst>
  <p:handoutMasterIdLst>
    <p:handoutMasterId r:id="rId24"/>
  </p:handoutMasterIdLst>
  <p:sldIdLst>
    <p:sldId id="412" r:id="rId3"/>
    <p:sldId id="322" r:id="rId4"/>
    <p:sldId id="324" r:id="rId5"/>
    <p:sldId id="362" r:id="rId6"/>
    <p:sldId id="361" r:id="rId7"/>
    <p:sldId id="325" r:id="rId8"/>
    <p:sldId id="407" r:id="rId9"/>
    <p:sldId id="397" r:id="rId10"/>
    <p:sldId id="383" r:id="rId11"/>
    <p:sldId id="401" r:id="rId12"/>
    <p:sldId id="408" r:id="rId13"/>
    <p:sldId id="385" r:id="rId14"/>
    <p:sldId id="402" r:id="rId15"/>
    <p:sldId id="386" r:id="rId16"/>
    <p:sldId id="403" r:id="rId17"/>
    <p:sldId id="405" r:id="rId18"/>
    <p:sldId id="406" r:id="rId19"/>
    <p:sldId id="351" r:id="rId20"/>
    <p:sldId id="409" r:id="rId21"/>
    <p:sldId id="413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3" autoAdjust="0"/>
    <p:restoredTop sz="77728" autoAdjust="0"/>
  </p:normalViewPr>
  <p:slideViewPr>
    <p:cSldViewPr>
      <p:cViewPr>
        <p:scale>
          <a:sx n="51" d="100"/>
          <a:sy n="51" d="100"/>
        </p:scale>
        <p:origin x="-1652" y="-4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12" Type="http://schemas.openxmlformats.org/officeDocument/2006/relationships/slide" Target="slides/slide18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5" Type="http://schemas.openxmlformats.org/officeDocument/2006/relationships/slide" Target="slides/slide10.xml"/><Relationship Id="rId10" Type="http://schemas.openxmlformats.org/officeDocument/2006/relationships/slide" Target="slides/slide15.xml"/><Relationship Id="rId4" Type="http://schemas.openxmlformats.org/officeDocument/2006/relationships/slide" Target="slides/slide9.xml"/><Relationship Id="rId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553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pPr>
                <a:defRPr/>
              </a:pPr>
              <a:t>11/1/2022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2976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1594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27206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33863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387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15176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351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09513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30817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80711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5779532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175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6513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8867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09262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1363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9556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3994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5253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793" r:id="rId1"/>
    <p:sldLayoutId id="2147485794" r:id="rId2"/>
    <p:sldLayoutId id="2147485795" r:id="rId3"/>
    <p:sldLayoutId id="2147485796" r:id="rId4"/>
    <p:sldLayoutId id="2147485797" r:id="rId5"/>
    <p:sldLayoutId id="2147485798" r:id="rId6"/>
    <p:sldLayoutId id="2147485799" r:id="rId7"/>
    <p:sldLayoutId id="2147485800" r:id="rId8"/>
    <p:sldLayoutId id="2147485801" r:id="rId9"/>
    <p:sldLayoutId id="2147485809" r:id="rId10"/>
    <p:sldLayoutId id="2147485810" r:id="rId11"/>
    <p:sldLayoutId id="2147485811" r:id="rId12"/>
    <p:sldLayoutId id="2147485812" r:id="rId13"/>
    <p:sldLayoutId id="2147485813" r:id="rId14"/>
    <p:sldLayoutId id="2147485814" r:id="rId15"/>
    <p:sldLayoutId id="2147485802" r:id="rId16"/>
    <p:sldLayoutId id="2147485815" r:id="rId17"/>
    <p:sldLayoutId id="2147485803" r:id="rId18"/>
    <p:sldLayoutId id="2147485829" r:id="rId19"/>
    <p:sldLayoutId id="2147485830" r:id="rId20"/>
    <p:sldLayoutId id="2147485831" r:id="rId21"/>
    <p:sldLayoutId id="2147485832" r:id="rId22"/>
    <p:sldLayoutId id="2147485833" r:id="rId23"/>
    <p:sldLayoutId id="2147485834" r:id="rId24"/>
    <p:sldLayoutId id="2147485835" r:id="rId25"/>
    <p:sldLayoutId id="2147485836" r:id="rId26"/>
    <p:sldLayoutId id="2147485837" r:id="rId27"/>
    <p:sldLayoutId id="2147485838" r:id="rId28"/>
    <p:sldLayoutId id="2147485839" r:id="rId29"/>
    <p:sldLayoutId id="2147485840" r:id="rId30"/>
    <p:sldLayoutId id="2147485841" r:id="rId31"/>
    <p:sldLayoutId id="2147485842" r:id="rId32"/>
    <p:sldLayoutId id="2147485843" r:id="rId33"/>
    <p:sldLayoutId id="2147485844" r:id="rId34"/>
    <p:sldLayoutId id="2147485845" r:id="rId35"/>
    <p:sldLayoutId id="2147486029" r:id="rId36"/>
    <p:sldLayoutId id="2147486030" r:id="rId37"/>
    <p:sldLayoutId id="2147486031" r:id="rId38"/>
    <p:sldLayoutId id="2147486032" r:id="rId39"/>
    <p:sldLayoutId id="2147486033" r:id="rId40"/>
    <p:sldLayoutId id="2147486034" r:id="rId41"/>
    <p:sldLayoutId id="2147486035" r:id="rId4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11/1/2022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56" r:id="rId1"/>
    <p:sldLayoutId id="2147486057" r:id="rId2"/>
    <p:sldLayoutId id="2147486058" r:id="rId3"/>
    <p:sldLayoutId id="2147486059" r:id="rId4"/>
    <p:sldLayoutId id="2147486060" r:id="rId5"/>
    <p:sldLayoutId id="2147486061" r:id="rId6"/>
    <p:sldLayoutId id="2147486062" r:id="rId7"/>
    <p:sldLayoutId id="2147486063" r:id="rId8"/>
    <p:sldLayoutId id="2147486064" r:id="rId9"/>
    <p:sldLayoutId id="2147486065" r:id="rId10"/>
    <p:sldLayoutId id="2147486066" r:id="rId11"/>
    <p:sldLayoutId id="2147486067" r:id="rId12"/>
    <p:sldLayoutId id="2147486068" r:id="rId13"/>
    <p:sldLayoutId id="2147486069" r:id="rId14"/>
    <p:sldLayoutId id="2147486070" r:id="rId15"/>
    <p:sldLayoutId id="2147486071" r:id="rId16"/>
    <p:sldLayoutId id="2147486072" r:id="rId17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533400" y="5616714"/>
            <a:ext cx="100479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                        Submitted </a:t>
            </a:r>
            <a:r>
              <a:rPr lang="en-US" sz="2000" b="1" dirty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		  </a:t>
            </a:r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Submitted </a:t>
            </a:r>
            <a:r>
              <a:rPr lang="en-US" sz="2000" b="1" dirty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                        Studymafia.org                                             Studymafia.org               </a:t>
            </a:r>
            <a:endParaRPr lang="en-US" sz="2000" b="1" dirty="0">
              <a:solidFill>
                <a:schemeClr val="accent4">
                  <a:lumMod val="2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93224" y="2133600"/>
            <a:ext cx="543264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Peripheral </a:t>
            </a:r>
            <a:r>
              <a:rPr lang="en-US" altLang="en-US" sz="4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Vascular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Disease(PVD)</a:t>
            </a:r>
            <a:endParaRPr lang="en-US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631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Risk-Factors of PVD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have high blood pressure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have kidney disease on </a:t>
            </a:r>
            <a:r>
              <a:rPr lang="en-US" sz="2800" dirty="0" err="1" smtClean="0"/>
              <a:t>hemodialysis</a:t>
            </a:r>
            <a:endParaRPr lang="en-US" sz="2800" dirty="0" smtClean="0"/>
          </a:p>
          <a:p>
            <a:r>
              <a:rPr lang="en-US" sz="2800" b="1" dirty="0" smtClean="0"/>
              <a:t>Lifestyle choices that can increase your risk of developing PVD include: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Not engaging in physical exercise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Poor eating habits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Smoking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Drug use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Complication of PVD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smtClean="0"/>
              <a:t>Complications of PVD can include: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Tissue death, which can lead to limb amputation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Impotence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Pale skin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Pain at rest and with movement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Severe pain that restricts mobility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Wounds that don’t heal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Diagnosis of PVD  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8161018" cy="32584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Diagnosis of PVD  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 descr="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87095"/>
            <a:ext cx="8915400" cy="34469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Treatment of PVD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1" y="1676400"/>
            <a:ext cx="76962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The two main goals of PVD treatment is to stop the disease from progressing and to help you manage your pain and symptoms so you can remain active.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First-line treatment typically involves lifestyle modifications. Your doctor will suggest a regular exercise program that includes walking, a balanced diet, and losing weight.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Treatment of PVD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1" y="1676400"/>
            <a:ext cx="76962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err="1" smtClean="0"/>
              <a:t>Cilostazol</a:t>
            </a:r>
            <a:r>
              <a:rPr lang="en-US" sz="3200" dirty="0" smtClean="0"/>
              <a:t> or </a:t>
            </a:r>
            <a:r>
              <a:rPr lang="en-US" sz="3200" dirty="0" err="1" smtClean="0"/>
              <a:t>pentoxifylline</a:t>
            </a:r>
            <a:r>
              <a:rPr lang="en-US" sz="3200" dirty="0" smtClean="0"/>
              <a:t> to increase blood flow and relieve symptoms of </a:t>
            </a:r>
            <a:r>
              <a:rPr lang="en-US" sz="3200" dirty="0" err="1" smtClean="0"/>
              <a:t>claudication</a:t>
            </a:r>
            <a:endParaRPr lang="en-US" sz="32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err="1" smtClean="0"/>
              <a:t>Clopidogrel</a:t>
            </a:r>
            <a:r>
              <a:rPr lang="en-US" sz="3200" dirty="0" smtClean="0"/>
              <a:t> or daily aspirin to reduce blood clotting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err="1" smtClean="0"/>
              <a:t>Atorvastatin</a:t>
            </a:r>
            <a:r>
              <a:rPr lang="en-US" sz="3200" dirty="0" smtClean="0"/>
              <a:t>, </a:t>
            </a:r>
            <a:r>
              <a:rPr lang="en-US" sz="3200" dirty="0" err="1" smtClean="0"/>
              <a:t>simvastatin</a:t>
            </a:r>
            <a:r>
              <a:rPr lang="en-US" sz="3200" dirty="0" smtClean="0"/>
              <a:t>, or other </a:t>
            </a:r>
            <a:r>
              <a:rPr lang="en-US" sz="3200" dirty="0" err="1" smtClean="0"/>
              <a:t>statins</a:t>
            </a:r>
            <a:r>
              <a:rPr lang="en-US" sz="3200" dirty="0" smtClean="0"/>
              <a:t> to lower high cholesterol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Treatment of PVD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1" y="1676400"/>
            <a:ext cx="7696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Significant artery blockages may require surgery like angioplasty or vascular surgery. Angioplasty is when your doctor inserts a catheter or long tube into your artery. A balloon on the tip of the catheter inflates and opens up the artery. </a:t>
            </a:r>
            <a:endParaRPr lang="en-US" sz="3000" dirty="0" smtClean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D-page.png"/>
          <p:cNvPicPr>
            <a:picLocks noChangeAspect="1"/>
          </p:cNvPicPr>
          <p:nvPr/>
        </p:nvPicPr>
        <p:blipFill>
          <a:blip r:embed="rId2"/>
          <a:srcRect t="14444"/>
          <a:stretch>
            <a:fillRect/>
          </a:stretch>
        </p:blipFill>
        <p:spPr>
          <a:xfrm>
            <a:off x="26096" y="1752600"/>
            <a:ext cx="9144000" cy="366712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If diagnosed early, many cases of PVD will respond to lifestyle treatments. One way to measure improvement is to measure how far you can walk without pain.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With effective treatment, you should be able to gradually increase the distance.</a:t>
            </a:r>
          </a:p>
          <a:p>
            <a:pPr marL="514350" indent="-514350"/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58240"/>
            <a:ext cx="8183880" cy="105156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590800"/>
            <a:ext cx="8183880" cy="4187952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Google.com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Wikipedia.org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Studymafia.org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14358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9800" y="725269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Contents</a:t>
            </a:r>
            <a:endParaRPr lang="en-US" alt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Symptoms of PVD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Types of PVD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Causes of PVD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Risk-Factors of PVD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Complications of PVD   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Diagnosis of PVD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Treatment of PVD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057400"/>
            <a:ext cx="5943600" cy="2514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4347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455645" y="1603311"/>
            <a:ext cx="426875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2800" dirty="0" smtClean="0"/>
              <a:t>     Peripheral vascular disease (PVD) is a blood circulation disorder that causes the blood vessels outside of your heart and brain to narrow, block, or spasm. This can happen in your arteries or veins.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 descr="pvd-270x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828800"/>
            <a:ext cx="3429000" cy="3810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725269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alt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685800" y="16002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000" dirty="0" smtClean="0"/>
              <a:t>In PVD, blood vessels become narrowed and blood flow decreases. This can be due to arteriosclerosis, or “hardening of the arteries,” or it can be caused by blood vessel spasms</a:t>
            </a:r>
          </a:p>
          <a:p>
            <a:r>
              <a:rPr lang="en-US" sz="3000" dirty="0" smtClean="0"/>
              <a:t>As plaque growth progresses, clots may develop and completely block the artery. This can lead to organ damage and loss of fingers, toes, or limbs, if left untreated.</a:t>
            </a: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7620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Symptoms of </a:t>
            </a: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P\VD  </a:t>
            </a:r>
            <a:endParaRPr lang="en-US" alt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5240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57400"/>
            <a:ext cx="7620000" cy="35863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Types of PVD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b="1" dirty="0" smtClean="0"/>
              <a:t>Functional PVD </a:t>
            </a:r>
            <a:r>
              <a:rPr lang="en-US" sz="3000" dirty="0" smtClean="0"/>
              <a:t>means there’s no physical damage to your blood vessels’ structure. Instead, your vessels widen and narrow in response other factors like brain signals and temperature changes.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b="1" dirty="0" smtClean="0"/>
              <a:t>Organic PVD </a:t>
            </a:r>
            <a:r>
              <a:rPr lang="en-US" sz="3000" dirty="0" smtClean="0"/>
              <a:t>involves changes in blood vessel structure like inflammation, plaques, and tissue damage.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Causes of PVD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/>
            <a:r>
              <a:rPr lang="en-US" sz="3000" dirty="0" smtClean="0"/>
              <a:t>The most common causes of functional PVD are: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Emotional stress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Cold temperatures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Operating vibrating machinery or tools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Drugs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Causes of PVD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/>
            <a:r>
              <a:rPr lang="en-US" sz="3200" dirty="0" smtClean="0"/>
              <a:t>The primary causes of organic PVD are: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Smoking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High blood pressure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Diabetes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High cholesterol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Risk-Factors of PVD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smtClean="0"/>
              <a:t>You’re at higher risk for PVD if you: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Are over age 50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Are overweight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Have abnormal cholesterol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Have a history of </a:t>
            </a:r>
            <a:r>
              <a:rPr lang="en-US" sz="2800" dirty="0" err="1" smtClean="0"/>
              <a:t>cerebrovascular</a:t>
            </a:r>
            <a:r>
              <a:rPr lang="en-US" sz="2800" dirty="0" smtClean="0"/>
              <a:t> disease or stroke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Have heart disease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Have diabetes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/>
              <a:t>Have a family history of high cholesterol, high blood pressure, or PVD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  <a:headEnd/>
          <a:tailEnd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19595</TotalTime>
  <Words>467</Words>
  <Application>Microsoft Office PowerPoint</Application>
  <PresentationFormat>On-screen Show (4:3)</PresentationFormat>
  <Paragraphs>263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7_SEPDPO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900</cp:revision>
  <cp:lastPrinted>2014-09-05T11:57:32Z</cp:lastPrinted>
  <dcterms:created xsi:type="dcterms:W3CDTF">2014-04-08T13:15:54Z</dcterms:created>
  <dcterms:modified xsi:type="dcterms:W3CDTF">2022-11-02T09:43:57Z</dcterms:modified>
</cp:coreProperties>
</file>