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74" r:id="rId2"/>
  </p:sldMasterIdLst>
  <p:notesMasterIdLst>
    <p:notesMasterId r:id="rId21"/>
  </p:notesMasterIdLst>
  <p:handoutMasterIdLst>
    <p:handoutMasterId r:id="rId22"/>
  </p:handoutMasterIdLst>
  <p:sldIdLst>
    <p:sldId id="393" r:id="rId3"/>
    <p:sldId id="322" r:id="rId4"/>
    <p:sldId id="324" r:id="rId5"/>
    <p:sldId id="362" r:id="rId6"/>
    <p:sldId id="361" r:id="rId7"/>
    <p:sldId id="383" r:id="rId8"/>
    <p:sldId id="372" r:id="rId9"/>
    <p:sldId id="381" r:id="rId10"/>
    <p:sldId id="389" r:id="rId11"/>
    <p:sldId id="388" r:id="rId12"/>
    <p:sldId id="377" r:id="rId13"/>
    <p:sldId id="387" r:id="rId14"/>
    <p:sldId id="378" r:id="rId15"/>
    <p:sldId id="382" r:id="rId16"/>
    <p:sldId id="375" r:id="rId17"/>
    <p:sldId id="351" r:id="rId18"/>
    <p:sldId id="391" r:id="rId19"/>
    <p:sldId id="394"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77728" autoAdjust="0"/>
  </p:normalViewPr>
  <p:slideViewPr>
    <p:cSldViewPr>
      <p:cViewPr>
        <p:scale>
          <a:sx n="51" d="100"/>
          <a:sy n="51" d="100"/>
        </p:scale>
        <p:origin x="-1652"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8.xml"/><Relationship Id="rId7" Type="http://schemas.openxmlformats.org/officeDocument/2006/relationships/slide" Target="slides/slide13.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9.xml"/><Relationship Id="rId9"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11/5/2022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11/5/2022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11/5/2022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11/5/2022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11/5/2022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11/5/2022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11/5/2022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11/5/2022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11/5/2022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11/5/2022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11/5/2022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11/5/2022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11/5/2022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11/5/2022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11/5/2022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4AB02A5-4FE5-49D9-9E24-09F23B90C450}" type="datetimeFigureOut">
              <a:rPr lang="en-US" smtClean="0"/>
              <a:pPr/>
              <a:t>11/5/2022</a:t>
            </a:fld>
            <a:endParaRPr lang="en-US"/>
          </a:p>
        </p:txBody>
      </p:sp>
      <p:sp>
        <p:nvSpPr>
          <p:cNvPr id="16" name="Slide Number Placeholder 15"/>
          <p:cNvSpPr>
            <a:spLocks noGrp="1"/>
          </p:cNvSpPr>
          <p:nvPr>
            <p:ph type="sldNum" sz="quarter" idx="11"/>
          </p:nvPr>
        </p:nvSpPr>
        <p:spPr/>
        <p:txBody>
          <a:bodyPr/>
          <a:lstStyle/>
          <a:p>
            <a:fld id="{6294C92D-0306-4E69-9CD3-20855E849650}" type="slidenum">
              <a:rPr kumimoji="0" lang="en-US" smtClean="0"/>
              <a:pPr/>
              <a:t>‹#›</a:t>
            </a:fld>
            <a:endParaRPr kumimoji="0" lang="en-US"/>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defRPr/>
            </a:pPr>
            <a:endParaRPr lang="en-US"/>
          </a:p>
        </p:txBody>
      </p:sp>
      <p:sp>
        <p:nvSpPr>
          <p:cNvPr id="15" name="Slide Number Placeholder 14"/>
          <p:cNvSpPr>
            <a:spLocks noGrp="1"/>
          </p:cNvSpPr>
          <p:nvPr>
            <p:ph type="sldNum" sz="quarter" idx="15"/>
          </p:nvPr>
        </p:nvSpPr>
        <p:spPr/>
        <p:txBody>
          <a:bodyPr/>
          <a:lstStyle>
            <a:lvl1pPr algn="ctr">
              <a:defRPr/>
            </a:lvl1pPr>
          </a:lstStyle>
          <a:p>
            <a:pPr>
              <a:defRPr/>
            </a:pPr>
            <a:fld id="{9EDE2762-D309-4A1B-90D4-EE2DB97D9608}" type="slidenum">
              <a:rPr lang="en-US" altLang="en-US" smtClean="0"/>
              <a:pPr>
                <a:defRPr/>
              </a:pPr>
              <a:t>‹#›</a:t>
            </a:fld>
            <a:endParaRPr lang="en-US" altLang="en-US" dirty="0"/>
          </a:p>
        </p:txBody>
      </p:sp>
      <p:sp>
        <p:nvSpPr>
          <p:cNvPr id="16" name="Footer Placeholder 15"/>
          <p:cNvSpPr>
            <a:spLocks noGrp="1"/>
          </p:cNvSpPr>
          <p:nvPr>
            <p:ph type="ftr" sz="quarter" idx="16"/>
          </p:nvPr>
        </p:nvSpPr>
        <p:spPr/>
        <p:txBody>
          <a:bodyPr/>
          <a:lstStyle/>
          <a:p>
            <a:pPr>
              <a:defRPr/>
            </a:pP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4AB02A5-4FE5-49D9-9E24-09F23B90C450}" type="datetimeFigureOut">
              <a:rPr lang="en-US" smtClean="0"/>
              <a:pPr/>
              <a:t>11/5/2022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AB02A5-4FE5-49D9-9E24-09F23B90C450}" type="datetimeFigureOut">
              <a:rPr lang="en-US" smtClean="0"/>
              <a:pPr/>
              <a:t>11/5/2022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pPr>
                <a:defRPr/>
              </a:pPr>
              <a:t>‹#›</a:t>
            </a:fld>
            <a:endParaRPr lang="en-US" altLang="en-US" dirty="0"/>
          </a:p>
        </p:txBody>
      </p:sp>
      <p:sp>
        <p:nvSpPr>
          <p:cNvPr id="8" name="Footer Placeholder 7"/>
          <p:cNvSpPr>
            <a:spLocks noGrp="1"/>
          </p:cNvSpPr>
          <p:nvPr>
            <p:ph type="ftr" sz="quarter" idx="11"/>
          </p:nvPr>
        </p:nvSpPr>
        <p:spPr/>
        <p:txBody>
          <a:bodyPr/>
          <a:lstStyle/>
          <a:p>
            <a:pPr>
              <a:defRPr/>
            </a:pPr>
            <a:endParaRPr lang="en-US"/>
          </a:p>
        </p:txBody>
      </p:sp>
      <p:sp>
        <p:nvSpPr>
          <p:cNvPr id="7" name="Date Placeholder 6"/>
          <p:cNvSpPr>
            <a:spLocks noGrp="1"/>
          </p:cNvSpPr>
          <p:nvPr>
            <p:ph type="dt" sz="half" idx="10"/>
          </p:nvPr>
        </p:nvSpPr>
        <p:spPr/>
        <p:txBody>
          <a:bodyPr/>
          <a:lstStyle/>
          <a:p>
            <a:pPr>
              <a:defRPr/>
            </a:pPr>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pPr>
                <a:defRPr/>
              </a:pPr>
              <a:t>‹#›</a:t>
            </a:fld>
            <a:endParaRPr lang="en-US" alt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4AB02A5-4FE5-49D9-9E24-09F23B90C450}" type="datetimeFigureOut">
              <a:rPr lang="en-US" smtClean="0"/>
              <a:pPr/>
              <a:t>11/5/2022</a:t>
            </a:fld>
            <a:endParaRPr lang="en-US"/>
          </a:p>
        </p:txBody>
      </p:sp>
      <p:sp>
        <p:nvSpPr>
          <p:cNvPr id="9" name="Slide Number Placeholder 8"/>
          <p:cNvSpPr>
            <a:spLocks noGrp="1"/>
          </p:cNvSpPr>
          <p:nvPr>
            <p:ph type="sldNum" sz="quarter" idx="15"/>
          </p:nvPr>
        </p:nvSpPr>
        <p:spPr/>
        <p:txBody>
          <a:bodyPr/>
          <a:lstStyle/>
          <a:p>
            <a:fld id="{6294C92D-0306-4E69-9CD3-20855E849650}" type="slidenum">
              <a:rPr kumimoji="0" lang="en-US" smtClean="0"/>
              <a:pPr/>
              <a:t>‹#›</a:t>
            </a:fld>
            <a:endParaRPr kumimoji="0" lang="en-US"/>
          </a:p>
        </p:txBody>
      </p:sp>
      <p:sp>
        <p:nvSpPr>
          <p:cNvPr id="10" name="Footer Placeholder 9"/>
          <p:cNvSpPr>
            <a:spLocks noGrp="1"/>
          </p:cNvSpPr>
          <p:nvPr>
            <p:ph type="ftr" sz="quarter" idx="16"/>
          </p:nvPr>
        </p:nvSpPr>
        <p:spPr/>
        <p:txBody>
          <a:bodyPr/>
          <a:lstStyle/>
          <a:p>
            <a:endParaRPr kumimoji="0" lang="en-US"/>
          </a:p>
        </p:txBody>
      </p:sp>
    </p:spTree>
  </p:cSld>
  <p:clrMapOvr>
    <a:masterClrMapping/>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4AB02A5-4FE5-49D9-9E24-09F23B90C450}" type="datetimeFigureOut">
              <a:rPr lang="en-US" smtClean="0"/>
              <a:pPr/>
              <a:t>11/5/2022</a:t>
            </a:fld>
            <a:endParaRPr lang="en-US"/>
          </a:p>
        </p:txBody>
      </p:sp>
      <p:sp>
        <p:nvSpPr>
          <p:cNvPr id="9" name="Slide Number Placeholder 8"/>
          <p:cNvSpPr>
            <a:spLocks noGrp="1"/>
          </p:cNvSpPr>
          <p:nvPr>
            <p:ph type="sldNum" sz="quarter" idx="11"/>
          </p:nvPr>
        </p:nvSpPr>
        <p:spPr/>
        <p:txBody>
          <a:bodyPr/>
          <a:lstStyle/>
          <a:p>
            <a:fld id="{6294C92D-0306-4E69-9CD3-20855E849650}" type="slidenum">
              <a:rPr kumimoji="0" lang="en-US" smtClean="0"/>
              <a:pPr/>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AB02A5-4FE5-49D9-9E24-09F23B90C450}" type="datetimeFigureOut">
              <a:rPr lang="en-US" smtClean="0"/>
              <a:pPr/>
              <a:t>11/5/2022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AB02A5-4FE5-49D9-9E24-09F23B90C450}" type="datetimeFigureOut">
              <a:rPr lang="en-US" smtClean="0"/>
              <a:pPr/>
              <a:t>11/5/2022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theme" Target="../theme/theme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 id="2147486029" r:id="rId36"/>
    <p:sldLayoutId id="2147486030" r:id="rId37"/>
    <p:sldLayoutId id="2147486031" r:id="rId38"/>
    <p:sldLayoutId id="2147486032" r:id="rId39"/>
    <p:sldLayoutId id="2147486033" r:id="rId40"/>
    <p:sldLayoutId id="2147486034" r:id="rId41"/>
    <p:sldLayoutId id="2147486035" r:id="rId42"/>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41ABA4E-CD72-497B-97AA-7213B3980F60}" type="datetimeFigureOut">
              <a:rPr lang="en-US" smtClean="0"/>
              <a:pPr/>
              <a:t>11/5/2022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a:t>‹#›</a:t>
            </a:fld>
            <a:endParaRPr kumimoji="0"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6075" r:id="rId1"/>
    <p:sldLayoutId id="2147486076" r:id="rId2"/>
    <p:sldLayoutId id="2147486077" r:id="rId3"/>
    <p:sldLayoutId id="2147486078" r:id="rId4"/>
    <p:sldLayoutId id="2147486079" r:id="rId5"/>
    <p:sldLayoutId id="2147486080" r:id="rId6"/>
    <p:sldLayoutId id="2147486081" r:id="rId7"/>
    <p:sldLayoutId id="2147486082" r:id="rId8"/>
    <p:sldLayoutId id="2147486083" r:id="rId9"/>
    <p:sldLayoutId id="2147486084" r:id="rId10"/>
    <p:sldLayoutId id="2147486085" r:id="rId11"/>
    <p:sldLayoutId id="2147486086" r:id="rId12"/>
    <p:sldLayoutId id="2147486087" r:id="rId13"/>
    <p:sldLayoutId id="2147486088" r:id="rId14"/>
    <p:sldLayoutId id="2147486089" r:id="rId15"/>
    <p:sldLayoutId id="2147486090" r:id="rId16"/>
    <p:sldLayoutId id="2147486091" r:id="rId17"/>
    <p:sldLayoutId id="2147486092" r:id="rId18"/>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9.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159140" y="5638800"/>
            <a:ext cx="9061060"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solidFill>
                  <a:schemeClr val="tx2"/>
                </a:solidFill>
                <a:latin typeface="+mn-lt"/>
                <a:cs typeface="Times New Roman" pitchFamily="18" charset="0"/>
              </a:rPr>
              <a:t>                       Submitted </a:t>
            </a:r>
            <a:r>
              <a:rPr lang="en-US" sz="2000" b="1" dirty="0">
                <a:solidFill>
                  <a:schemeClr val="tx2"/>
                </a:solidFill>
                <a:latin typeface="+mn-lt"/>
                <a:cs typeface="Times New Roman" pitchFamily="18" charset="0"/>
              </a:rPr>
              <a:t>To:	 </a:t>
            </a:r>
            <a:r>
              <a:rPr lang="en-US" sz="2000" b="1" dirty="0" smtClean="0">
                <a:solidFill>
                  <a:schemeClr val="tx2"/>
                </a:solidFill>
                <a:latin typeface="+mn-lt"/>
                <a:cs typeface="Times New Roman" pitchFamily="18" charset="0"/>
              </a:rPr>
              <a:t>             </a:t>
            </a:r>
            <a:r>
              <a:rPr lang="en-US" sz="2000" b="1" dirty="0">
                <a:solidFill>
                  <a:schemeClr val="tx2"/>
                </a:solidFill>
                <a:latin typeface="+mn-lt"/>
                <a:cs typeface="Times New Roman" pitchFamily="18" charset="0"/>
              </a:rPr>
              <a:t> </a:t>
            </a:r>
            <a:r>
              <a:rPr lang="en-US" sz="2000" b="1" dirty="0" smtClean="0">
                <a:solidFill>
                  <a:schemeClr val="tx2"/>
                </a:solidFill>
                <a:latin typeface="+mn-lt"/>
                <a:cs typeface="Times New Roman" pitchFamily="18" charset="0"/>
              </a:rPr>
              <a:t>                 </a:t>
            </a:r>
            <a:r>
              <a:rPr lang="en-US" sz="2000" b="1" dirty="0" smtClean="0">
                <a:solidFill>
                  <a:schemeClr val="tx2"/>
                </a:solidFill>
                <a:latin typeface="+mn-lt"/>
                <a:cs typeface="Times New Roman" pitchFamily="18" charset="0"/>
              </a:rPr>
              <a:t>Submitted </a:t>
            </a:r>
            <a:r>
              <a:rPr lang="en-US" sz="2000" b="1" dirty="0">
                <a:solidFill>
                  <a:schemeClr val="tx2"/>
                </a:solidFill>
                <a:latin typeface="+mn-lt"/>
                <a:cs typeface="Times New Roman" pitchFamily="18" charset="0"/>
              </a:rPr>
              <a:t>By:</a:t>
            </a:r>
          </a:p>
          <a:p>
            <a:pPr eaLnBrk="0" hangingPunct="0"/>
            <a:r>
              <a:rPr lang="en-US" sz="2000" b="1" dirty="0" smtClean="0">
                <a:solidFill>
                  <a:schemeClr val="tx2"/>
                </a:solidFill>
                <a:latin typeface="+mn-lt"/>
                <a:cs typeface="Times New Roman" pitchFamily="18" charset="0"/>
              </a:rPr>
              <a:t>                       Studymafia.org                                        Studymafia.org               </a:t>
            </a:r>
            <a:endParaRPr lang="en-US" sz="2000" b="1" dirty="0">
              <a:solidFill>
                <a:schemeClr val="tx2"/>
              </a:solidFill>
              <a:latin typeface="+mn-lt"/>
              <a:cs typeface="Times New Roman" pitchFamily="18" charset="0"/>
            </a:endParaRPr>
          </a:p>
        </p:txBody>
      </p:sp>
      <p:sp>
        <p:nvSpPr>
          <p:cNvPr id="8" name="Rectangle 7"/>
          <p:cNvSpPr/>
          <p:nvPr/>
        </p:nvSpPr>
        <p:spPr>
          <a:xfrm>
            <a:off x="1600200" y="2556808"/>
            <a:ext cx="6113084" cy="1938992"/>
          </a:xfrm>
          <a:prstGeom prst="rect">
            <a:avLst/>
          </a:prstGeom>
          <a:noFill/>
        </p:spPr>
        <p:txBody>
          <a:bodyPr wrap="none">
            <a:spAutoFit/>
          </a:bodyPr>
          <a:lstStyle/>
          <a:p>
            <a:pPr algn="ctr" fontAlgn="auto">
              <a:spcBef>
                <a:spcPts val="0"/>
              </a:spcBef>
              <a:spcAft>
                <a:spcPts val="0"/>
              </a:spcAft>
              <a:defRPr/>
            </a:pPr>
            <a:r>
              <a:rPr lang="en-US" altLang="en-US" sz="6000" b="1" dirty="0">
                <a:solidFill>
                  <a:srgbClr val="FFC000"/>
                </a:solidFill>
                <a:latin typeface="Times New Roman" pitchFamily="18" charset="0"/>
                <a:cs typeface="Times New Roman" pitchFamily="18" charset="0"/>
              </a:rPr>
              <a:t>Polycystic Ovary</a:t>
            </a:r>
            <a:r>
              <a:rPr lang="en-US" altLang="en-US" sz="6000" b="1" dirty="0">
                <a:solidFill>
                  <a:schemeClr val="accent4">
                    <a:lumMod val="75000"/>
                  </a:schemeClr>
                </a:solidFill>
                <a:latin typeface="Times New Roman" pitchFamily="18" charset="0"/>
                <a:cs typeface="Times New Roman" pitchFamily="18" charset="0"/>
              </a:rPr>
              <a:t/>
            </a:r>
            <a:br>
              <a:rPr lang="en-US" altLang="en-US" sz="6000" b="1" dirty="0">
                <a:solidFill>
                  <a:schemeClr val="accent4">
                    <a:lumMod val="75000"/>
                  </a:schemeClr>
                </a:solidFill>
                <a:latin typeface="Times New Roman" pitchFamily="18" charset="0"/>
                <a:cs typeface="Times New Roman" pitchFamily="18" charset="0"/>
              </a:rPr>
            </a:br>
            <a:r>
              <a:rPr lang="en-US" altLang="en-US" sz="6000" b="1" dirty="0">
                <a:solidFill>
                  <a:schemeClr val="tx2"/>
                </a:solidFill>
                <a:latin typeface="Times New Roman" pitchFamily="18" charset="0"/>
                <a:cs typeface="Times New Roman" pitchFamily="18" charset="0"/>
              </a:rPr>
              <a:t>Syndrome(PCOS)</a:t>
            </a:r>
            <a:endParaRPr lang="en-US" sz="6000" b="1" spc="300" dirty="0">
              <a:ln w="11430" cmpd="sng">
                <a:solidFill>
                  <a:schemeClr val="accent1">
                    <a:tint val="10000"/>
                  </a:schemeClr>
                </a:solidFill>
                <a:prstDash val="solid"/>
                <a:miter lim="800000"/>
              </a:ln>
              <a:solidFill>
                <a:schemeClr val="tx2"/>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17374626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86D207D-9E64-417F-AA84-D9CB1A523B53}" type="slidenum">
              <a:rPr lang="en-US" altLang="en-US" smtClean="0"/>
              <a:pPr>
                <a:defRPr/>
              </a:pPr>
              <a:t>10</a:t>
            </a:fld>
            <a:endParaRPr lang="en-US" altLang="en-US" dirty="0"/>
          </a:p>
        </p:txBody>
      </p:sp>
      <p:pic>
        <p:nvPicPr>
          <p:cNvPr id="4" name="Picture 3" descr="how-to-get-pregnant-with-pcos-1960193-96f3aa31f8fd4a1ab0bb397a4b0c0a4f.png"/>
          <p:cNvPicPr>
            <a:picLocks noChangeAspect="1"/>
          </p:cNvPicPr>
          <p:nvPr/>
        </p:nvPicPr>
        <p:blipFill>
          <a:blip r:embed="rId2"/>
          <a:srcRect b="6667"/>
          <a:stretch>
            <a:fillRect/>
          </a:stretch>
        </p:blipFill>
        <p:spPr>
          <a:xfrm>
            <a:off x="1143" y="0"/>
            <a:ext cx="9141714" cy="6858000"/>
          </a:xfrm>
          <a:prstGeom prst="rect">
            <a:avLst/>
          </a:prstGeo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Diagnosis of PCOS  </a:t>
            </a: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p:txBody>
      </p:sp>
      <p:sp>
        <p:nvSpPr>
          <p:cNvPr id="2" name="TextBox 1"/>
          <p:cNvSpPr txBox="1"/>
          <p:nvPr/>
        </p:nvSpPr>
        <p:spPr>
          <a:xfrm>
            <a:off x="457200" y="1676400"/>
            <a:ext cx="8077200" cy="4031873"/>
          </a:xfrm>
          <a:prstGeom prst="rect">
            <a:avLst/>
          </a:prstGeom>
          <a:noFill/>
        </p:spPr>
        <p:txBody>
          <a:bodyPr wrap="square">
            <a:spAutoFit/>
          </a:bodyPr>
          <a:lstStyle/>
          <a:p>
            <a:pPr marL="514350" indent="-514350">
              <a:buFont typeface="Arial" pitchFamily="34" charset="0"/>
              <a:buChar char="•"/>
            </a:pPr>
            <a:r>
              <a:rPr lang="en-US" sz="3200" b="1" dirty="0" smtClean="0"/>
              <a:t>A pelvic exam.</a:t>
            </a:r>
            <a:r>
              <a:rPr lang="en-US" sz="3200" dirty="0" smtClean="0"/>
              <a:t> The doctor visually and manually inspects your reproductive organs for masses, growths or other abnormalities.</a:t>
            </a:r>
          </a:p>
          <a:p>
            <a:pPr marL="514350" indent="-514350">
              <a:buFont typeface="Arial" pitchFamily="34" charset="0"/>
              <a:buChar char="•"/>
            </a:pPr>
            <a:r>
              <a:rPr lang="en-US" sz="3200" b="1" dirty="0" smtClean="0"/>
              <a:t>Blood tests.</a:t>
            </a:r>
            <a:r>
              <a:rPr lang="en-US" sz="3200" dirty="0" smtClean="0"/>
              <a:t> Your blood may be analyzed to measure hormone levels. This testing can exclude possible causes of menstrual abnormalities or androgen excess that mimics PCOS</a:t>
            </a: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Diagnosis of PCOS  </a:t>
            </a: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p:txBody>
      </p:sp>
      <p:sp>
        <p:nvSpPr>
          <p:cNvPr id="2" name="TextBox 1"/>
          <p:cNvSpPr txBox="1"/>
          <p:nvPr/>
        </p:nvSpPr>
        <p:spPr>
          <a:xfrm>
            <a:off x="457200" y="1676400"/>
            <a:ext cx="8229600" cy="4893647"/>
          </a:xfrm>
          <a:prstGeom prst="rect">
            <a:avLst/>
          </a:prstGeom>
          <a:noFill/>
        </p:spPr>
        <p:txBody>
          <a:bodyPr wrap="square">
            <a:spAutoFit/>
          </a:bodyPr>
          <a:lstStyle/>
          <a:p>
            <a:pPr marL="514350" indent="-514350">
              <a:buFont typeface="Arial" pitchFamily="34" charset="0"/>
              <a:buChar char="•"/>
            </a:pPr>
            <a:r>
              <a:rPr lang="en-US" sz="3200" b="1" dirty="0" smtClean="0"/>
              <a:t>An ultrasound.</a:t>
            </a:r>
            <a:r>
              <a:rPr lang="en-US" sz="3200" dirty="0" smtClean="0"/>
              <a:t> Your doctor checks the appearance of your ovaries and the thickness of the lining of your uterus. A </a:t>
            </a:r>
            <a:r>
              <a:rPr lang="en-US" sz="3200" dirty="0" err="1" smtClean="0"/>
              <a:t>wandlike</a:t>
            </a:r>
            <a:r>
              <a:rPr lang="en-US" sz="3200" dirty="0" smtClean="0"/>
              <a:t> device (transducer) is placed in your vagina (</a:t>
            </a:r>
            <a:r>
              <a:rPr lang="en-US" sz="3200" dirty="0" err="1" smtClean="0"/>
              <a:t>transvaginal</a:t>
            </a:r>
            <a:r>
              <a:rPr lang="en-US" sz="3200" dirty="0" smtClean="0"/>
              <a:t> ultrasound). </a:t>
            </a:r>
          </a:p>
          <a:p>
            <a:pPr marL="514350" indent="-514350">
              <a:buFont typeface="Arial" pitchFamily="34" charset="0"/>
              <a:buChar char="•"/>
            </a:pPr>
            <a:r>
              <a:rPr lang="en-US" sz="3000" dirty="0" smtClean="0"/>
              <a:t>Periodic checks of blood pressure, glucose tolerance, and cholesterol and triglyceride levels</a:t>
            </a:r>
          </a:p>
          <a:p>
            <a:pPr marL="514350" indent="-514350">
              <a:buFont typeface="Arial" pitchFamily="34" charset="0"/>
              <a:buChar char="•"/>
            </a:pPr>
            <a:r>
              <a:rPr lang="en-US" sz="3000" dirty="0" smtClean="0"/>
              <a:t>Screening for depression and anxiety</a:t>
            </a:r>
          </a:p>
          <a:p>
            <a:pPr marL="514350" indent="-514350">
              <a:buFont typeface="Arial" pitchFamily="34" charset="0"/>
              <a:buChar char="•"/>
            </a:pPr>
            <a:r>
              <a:rPr lang="en-US" sz="3000" dirty="0" smtClean="0"/>
              <a:t>Screening for obstructive sleep apnea</a:t>
            </a:r>
          </a:p>
          <a:p>
            <a:pPr marL="514350" indent="-514350">
              <a:buFont typeface="Arial" pitchFamily="34" charset="0"/>
              <a:buChar char="•"/>
            </a:pPr>
            <a:endParaRPr lang="en-US" sz="3200" dirty="0"/>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602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Treatment of PCOS  </a:t>
            </a: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p:txBody>
      </p:sp>
      <p:sp>
        <p:nvSpPr>
          <p:cNvPr id="2" name="TextBox 1"/>
          <p:cNvSpPr txBox="1"/>
          <p:nvPr/>
        </p:nvSpPr>
        <p:spPr>
          <a:xfrm>
            <a:off x="457200" y="1841242"/>
            <a:ext cx="8153400" cy="3539430"/>
          </a:xfrm>
          <a:prstGeom prst="rect">
            <a:avLst/>
          </a:prstGeom>
          <a:noFill/>
        </p:spPr>
        <p:txBody>
          <a:bodyPr wrap="square">
            <a:spAutoFit/>
          </a:bodyPr>
          <a:lstStyle/>
          <a:p>
            <a:r>
              <a:rPr lang="en-US" sz="3200" b="1" dirty="0" smtClean="0"/>
              <a:t>Lifestyle changes</a:t>
            </a:r>
          </a:p>
          <a:p>
            <a:r>
              <a:rPr lang="en-US" sz="3200" dirty="0" smtClean="0"/>
              <a:t>Your doctor may recommend weight loss through a low-calorie diet combined with moderate exercise activities. Even a modest reduction in your weight — for example, losing 5 percent of your body weight — might improve your condition. </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602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Treatment of PCOS  </a:t>
            </a: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p:txBody>
      </p:sp>
      <p:sp>
        <p:nvSpPr>
          <p:cNvPr id="2" name="TextBox 1"/>
          <p:cNvSpPr txBox="1"/>
          <p:nvPr/>
        </p:nvSpPr>
        <p:spPr>
          <a:xfrm>
            <a:off x="457200" y="1676399"/>
            <a:ext cx="8305800" cy="4708981"/>
          </a:xfrm>
          <a:prstGeom prst="rect">
            <a:avLst/>
          </a:prstGeom>
          <a:noFill/>
        </p:spPr>
        <p:txBody>
          <a:bodyPr wrap="square">
            <a:spAutoFit/>
          </a:bodyPr>
          <a:lstStyle/>
          <a:p>
            <a:pPr marL="514350" indent="-514350">
              <a:buFont typeface="Arial" pitchFamily="34" charset="0"/>
              <a:buChar char="•"/>
            </a:pPr>
            <a:r>
              <a:rPr lang="en-US" sz="3000" b="1" dirty="0" err="1" smtClean="0"/>
              <a:t>Clomiphene</a:t>
            </a:r>
            <a:r>
              <a:rPr lang="en-US" sz="3000" b="1" dirty="0" smtClean="0"/>
              <a:t>.</a:t>
            </a:r>
            <a:r>
              <a:rPr lang="en-US" sz="3000" dirty="0" smtClean="0"/>
              <a:t> This oral anti-estrogen medication is taken during the first part of your menstrual cycle.</a:t>
            </a:r>
          </a:p>
          <a:p>
            <a:pPr marL="514350" indent="-514350">
              <a:buFont typeface="Arial" pitchFamily="34" charset="0"/>
              <a:buChar char="•"/>
            </a:pPr>
            <a:r>
              <a:rPr lang="en-US" sz="3000" b="1" dirty="0" err="1" smtClean="0"/>
              <a:t>Letrozole</a:t>
            </a:r>
            <a:r>
              <a:rPr lang="en-US" sz="3000" b="1" dirty="0" smtClean="0"/>
              <a:t> (</a:t>
            </a:r>
            <a:r>
              <a:rPr lang="en-US" sz="3000" b="1" dirty="0" err="1" smtClean="0"/>
              <a:t>Femara</a:t>
            </a:r>
            <a:r>
              <a:rPr lang="en-US" sz="3000" b="1" dirty="0" smtClean="0"/>
              <a:t>).</a:t>
            </a:r>
            <a:r>
              <a:rPr lang="en-US" sz="3000" dirty="0" smtClean="0"/>
              <a:t> This breast cancer treatment can work to stimulate the ovaries.</a:t>
            </a:r>
          </a:p>
          <a:p>
            <a:pPr marL="514350" indent="-514350">
              <a:buFont typeface="Arial" pitchFamily="34" charset="0"/>
              <a:buChar char="•"/>
            </a:pPr>
            <a:r>
              <a:rPr lang="en-US" sz="3000" b="1" dirty="0" err="1" smtClean="0"/>
              <a:t>Metformin</a:t>
            </a:r>
            <a:r>
              <a:rPr lang="en-US" sz="3000" b="1" dirty="0" smtClean="0"/>
              <a:t>.</a:t>
            </a:r>
            <a:r>
              <a:rPr lang="en-US" sz="3000" dirty="0" smtClean="0"/>
              <a:t> This oral medication for type 2 diabetes improves insulin resistance and lowers insulin levels. </a:t>
            </a:r>
          </a:p>
          <a:p>
            <a:pPr marL="514350" indent="-514350">
              <a:buFont typeface="Arial" pitchFamily="34" charset="0"/>
              <a:buChar char="•"/>
            </a:pPr>
            <a:r>
              <a:rPr lang="en-US" sz="3000" b="1" dirty="0" err="1" smtClean="0"/>
              <a:t>Gonadotropins</a:t>
            </a:r>
            <a:r>
              <a:rPr lang="en-US" sz="3000" b="1" dirty="0" smtClean="0"/>
              <a:t>.</a:t>
            </a:r>
            <a:r>
              <a:rPr lang="en-US" sz="3000" dirty="0" smtClean="0"/>
              <a:t> These hormone medications are given by injection.</a:t>
            </a:r>
            <a:endParaRPr lang="en-US" sz="30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86D207D-9E64-417F-AA84-D9CB1A523B53}" type="slidenum">
              <a:rPr lang="en-US" altLang="en-US" smtClean="0"/>
              <a:pPr>
                <a:defRPr/>
              </a:pPr>
              <a:t>15</a:t>
            </a:fld>
            <a:endParaRPr lang="en-US" altLang="en-US" dirty="0"/>
          </a:p>
        </p:txBody>
      </p:sp>
      <p:pic>
        <p:nvPicPr>
          <p:cNvPr id="5" name="Picture 4" descr="food-759.jpg"/>
          <p:cNvPicPr>
            <a:picLocks noChangeAspect="1"/>
          </p:cNvPicPr>
          <p:nvPr/>
        </p:nvPicPr>
        <p:blipFill>
          <a:blip r:embed="rId2"/>
          <a:stretch>
            <a:fillRect/>
          </a:stretch>
        </p:blipFill>
        <p:spPr>
          <a:xfrm>
            <a:off x="457200" y="1219200"/>
            <a:ext cx="8323438" cy="462175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FFFF00"/>
                </a:solidFill>
                <a:latin typeface="Times New Roman" pitchFamily="18" charset="0"/>
                <a:cs typeface="Times New Roman" pitchFamily="18" charset="0"/>
              </a:rPr>
              <a:t>Conclusion</a:t>
            </a:r>
          </a:p>
        </p:txBody>
      </p:sp>
      <p:sp>
        <p:nvSpPr>
          <p:cNvPr id="2" name="TextBox 1"/>
          <p:cNvSpPr txBox="1"/>
          <p:nvPr/>
        </p:nvSpPr>
        <p:spPr>
          <a:xfrm>
            <a:off x="533400" y="1676400"/>
            <a:ext cx="7924800" cy="3046988"/>
          </a:xfrm>
          <a:prstGeom prst="rect">
            <a:avLst/>
          </a:prstGeom>
          <a:noFill/>
        </p:spPr>
        <p:txBody>
          <a:bodyPr wrap="square">
            <a:spAutoFit/>
          </a:bodyPr>
          <a:lstStyle/>
          <a:p>
            <a:pPr marL="514350" indent="-514350">
              <a:buFont typeface="Wingdings" pitchFamily="2" charset="2"/>
              <a:buChar char="ü"/>
            </a:pPr>
            <a:r>
              <a:rPr lang="en-US" sz="3200" dirty="0" smtClean="0"/>
              <a:t>Polycystic ovary syndrome (PCOS) is </a:t>
            </a:r>
            <a:r>
              <a:rPr lang="en-US" sz="3200" b="1" dirty="0" smtClean="0"/>
              <a:t>a hormonal disorder common among women of reproductive age</a:t>
            </a:r>
            <a:r>
              <a:rPr lang="en-US" sz="3200" dirty="0" smtClean="0"/>
              <a:t>. </a:t>
            </a:r>
          </a:p>
          <a:p>
            <a:pPr marL="514350" indent="-514350">
              <a:buFont typeface="Wingdings" pitchFamily="2" charset="2"/>
              <a:buChar char="ü"/>
            </a:pPr>
            <a:r>
              <a:rPr lang="en-US" sz="3200" dirty="0" smtClean="0"/>
              <a:t>Women with PCOS may have infrequent or prolonged menstrual periods or excess male hormone (androgen) levels. </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58240"/>
            <a:ext cx="8183880" cy="677108"/>
          </a:xfrm>
        </p:spPr>
        <p:txBody>
          <a:bodyPr>
            <a:noAutofit/>
          </a:bodyPr>
          <a:lstStyle/>
          <a:p>
            <a:r>
              <a:rPr lang="en-US" sz="4800" dirty="0">
                <a:solidFill>
                  <a:srgbClr val="FFC000"/>
                </a:solidFill>
              </a:rPr>
              <a:t>References</a:t>
            </a:r>
          </a:p>
        </p:txBody>
      </p:sp>
      <p:sp>
        <p:nvSpPr>
          <p:cNvPr id="3" name="Content Placeholder 2"/>
          <p:cNvSpPr>
            <a:spLocks noGrp="1"/>
          </p:cNvSpPr>
          <p:nvPr>
            <p:ph sz="quarter" idx="1"/>
          </p:nvPr>
        </p:nvSpPr>
        <p:spPr>
          <a:xfrm>
            <a:off x="152400" y="2132856"/>
            <a:ext cx="8183880" cy="1477328"/>
          </a:xfrm>
        </p:spPr>
        <p:txBody>
          <a:bodyPr>
            <a:noAutofit/>
          </a:bodyPr>
          <a:lstStyle/>
          <a:p>
            <a:pPr marL="800100" lvl="1" indent="-342900">
              <a:buFont typeface="Arial" pitchFamily="34" charset="0"/>
              <a:buChar char="•"/>
            </a:pPr>
            <a:r>
              <a:rPr lang="en-US" sz="2800" dirty="0" smtClean="0"/>
              <a:t>Google.com</a:t>
            </a:r>
          </a:p>
          <a:p>
            <a:pPr marL="800100" lvl="1" indent="-342900">
              <a:buFont typeface="Arial" pitchFamily="34" charset="0"/>
              <a:buChar char="•"/>
            </a:pPr>
            <a:r>
              <a:rPr lang="en-US" sz="2800" dirty="0" smtClean="0"/>
              <a:t>Wikipedia.org</a:t>
            </a:r>
          </a:p>
          <a:p>
            <a:pPr marL="800100" lvl="1" indent="-342900">
              <a:buFont typeface="Arial" pitchFamily="34" charset="0"/>
              <a:buChar char="•"/>
            </a:pPr>
            <a:r>
              <a:rPr lang="en-US" sz="2800" dirty="0" smtClean="0"/>
              <a:t>Studymafia.org</a:t>
            </a:r>
          </a:p>
          <a:p>
            <a:pPr marL="800100" lvl="1" indent="-342900">
              <a:buFont typeface="Arial" pitchFamily="34" charset="0"/>
              <a:buChar char="•"/>
            </a:pPr>
            <a:r>
              <a:rPr lang="en-US" sz="2800" dirty="0" smtClean="0"/>
              <a:t>Slidespanda.com</a:t>
            </a:r>
          </a:p>
        </p:txBody>
      </p:sp>
    </p:spTree>
    <p:extLst>
      <p:ext uri="{BB962C8B-B14F-4D97-AF65-F5344CB8AC3E}">
        <p14:creationId xmlns:p14="http://schemas.microsoft.com/office/powerpoint/2010/main" val="1845958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solidFill>
            <a:schemeClr val="tx1"/>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bg1">
                    <a:lumMod val="75000"/>
                    <a:lumOff val="25000"/>
                  </a:schemeClr>
                </a:solidFill>
              </a:rPr>
              <a:t>.org</a:t>
            </a:r>
            <a:endParaRPr lang="en-US" sz="5400" b="1" dirty="0">
              <a:solidFill>
                <a:schemeClr val="bg1">
                  <a:lumMod val="75000"/>
                  <a:lumOff val="25000"/>
                </a:schemeClr>
              </a:solidFill>
            </a:endParaRPr>
          </a:p>
        </p:txBody>
      </p:sp>
    </p:spTree>
    <p:extLst>
      <p:ext uri="{BB962C8B-B14F-4D97-AF65-F5344CB8AC3E}">
        <p14:creationId xmlns:p14="http://schemas.microsoft.com/office/powerpoint/2010/main" val="2044666623"/>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FFFF00"/>
                </a:solidFill>
                <a:latin typeface="Times New Roman" pitchFamily="18" charset="0"/>
                <a:cs typeface="Times New Roman" pitchFamily="18" charset="0"/>
              </a:rPr>
              <a:t>Table Contents</a:t>
            </a:r>
            <a:endParaRPr lang="en-US" altLang="en-US" sz="3600" b="1" dirty="0">
              <a:solidFill>
                <a:srgbClr val="FFFF00"/>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Symptoms of PCOS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Causes of PCOS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Complications of PCOS  </a:t>
            </a:r>
          </a:p>
          <a:p>
            <a:pPr lvl="1" eaLnBrk="1" hangingPunct="1">
              <a:buClr>
                <a:srgbClr val="0039A6"/>
              </a:buClr>
              <a:buFont typeface="Arial" charset="0"/>
              <a:buChar char="•"/>
            </a:pPr>
            <a:r>
              <a:rPr lang="en-US" altLang="en-US" sz="2600" smtClean="0">
                <a:latin typeface="Times New Roman" pitchFamily="18" charset="0"/>
                <a:cs typeface="Times New Roman" pitchFamily="18" charset="0"/>
              </a:rPr>
              <a:t>Diagnosis of </a:t>
            </a:r>
            <a:r>
              <a:rPr lang="en-US" altLang="en-US" sz="2600" dirty="0" smtClean="0">
                <a:latin typeface="Times New Roman" pitchFamily="18" charset="0"/>
                <a:cs typeface="Times New Roman" pitchFamily="18" charset="0"/>
              </a:rPr>
              <a:t>PCOS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Treatment of PCOS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FFFF00"/>
                </a:solidFill>
                <a:latin typeface="Times New Roman" pitchFamily="18" charset="0"/>
                <a:cs typeface="Times New Roman" pitchFamily="18" charset="0"/>
              </a:rPr>
              <a:t>Definition</a:t>
            </a:r>
            <a:endParaRPr lang="en-US" altLang="en-US" sz="3600" b="1" dirty="0">
              <a:solidFill>
                <a:srgbClr val="FFFF00"/>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600200"/>
            <a:ext cx="8153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dirty="0" smtClean="0"/>
              <a:t>   Polycystic ovary syndrome (PCOS) is a hormonal disorder common among women of reproductive age.</a:t>
            </a:r>
            <a:endParaRPr lang="en-US"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9" name="Picture 8" descr="1200px-Polycystic_Ovaries.jpg"/>
          <p:cNvPicPr>
            <a:picLocks noChangeAspect="1"/>
          </p:cNvPicPr>
          <p:nvPr/>
        </p:nvPicPr>
        <p:blipFill>
          <a:blip r:embed="rId3"/>
          <a:stretch>
            <a:fillRect/>
          </a:stretch>
        </p:blipFill>
        <p:spPr>
          <a:xfrm>
            <a:off x="1524000" y="3352800"/>
            <a:ext cx="6477000" cy="312420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FFFF00"/>
                </a:solidFill>
                <a:latin typeface="Times New Roman" pitchFamily="18" charset="0"/>
                <a:cs typeface="Times New Roman" pitchFamily="18" charset="0"/>
              </a:rPr>
              <a:t>Introduction</a:t>
            </a:r>
            <a:endParaRPr lang="en-US" altLang="en-US" sz="3600" b="1" dirty="0">
              <a:solidFill>
                <a:srgbClr val="FFFF00"/>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752600"/>
            <a:ext cx="8229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Women with PCOS may have infrequent or prolonged menstrual periods or excess male hormone (androgen) levels. The ovaries may develop numerous small collections of fluid (follicles) and fail to regularly release eggs.</a:t>
            </a:r>
          </a:p>
          <a:p>
            <a:r>
              <a:rPr lang="en-US" sz="2800" dirty="0" smtClean="0"/>
              <a:t>The exact cause of PCOS is unknown. Early diagnosis and treatment along with weight loss may reduce the risk of long-term complications such as type 2 diabetes and heart disease.</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7620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Symptoms of PCOS  </a:t>
            </a: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8" name="Picture 7" descr="pcos-info.jpg"/>
          <p:cNvPicPr>
            <a:picLocks noChangeAspect="1"/>
          </p:cNvPicPr>
          <p:nvPr/>
        </p:nvPicPr>
        <p:blipFill>
          <a:blip r:embed="rId3"/>
          <a:stretch>
            <a:fillRect/>
          </a:stretch>
        </p:blipFill>
        <p:spPr>
          <a:xfrm>
            <a:off x="1355559" y="1676400"/>
            <a:ext cx="6340641" cy="502920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Causes of PCOS  </a:t>
            </a:r>
          </a:p>
        </p:txBody>
      </p:sp>
      <p:sp>
        <p:nvSpPr>
          <p:cNvPr id="2" name="TextBox 1"/>
          <p:cNvSpPr txBox="1"/>
          <p:nvPr/>
        </p:nvSpPr>
        <p:spPr>
          <a:xfrm>
            <a:off x="457200" y="1676400"/>
            <a:ext cx="8270875" cy="4524315"/>
          </a:xfrm>
          <a:prstGeom prst="rect">
            <a:avLst/>
          </a:prstGeom>
          <a:noFill/>
        </p:spPr>
        <p:txBody>
          <a:bodyPr wrap="square">
            <a:spAutoFit/>
          </a:bodyPr>
          <a:lstStyle/>
          <a:p>
            <a:pPr marL="514350" indent="-514350">
              <a:buFont typeface="Arial" pitchFamily="34" charset="0"/>
              <a:buChar char="•"/>
            </a:pPr>
            <a:r>
              <a:rPr lang="en-US" sz="3200" b="1" dirty="0" smtClean="0"/>
              <a:t>Excess insulin.</a:t>
            </a:r>
            <a:r>
              <a:rPr lang="en-US" sz="3200" dirty="0" smtClean="0"/>
              <a:t> Insulin is the hormone produced in the pancreas that allows cells to use sugar, your body's primary energy supply. If your cells become resistant to the action of insulin, then your blood sugar levels can rise and your body might produce more insulin. </a:t>
            </a:r>
          </a:p>
          <a:p>
            <a:pPr marL="514350" indent="-514350">
              <a:buFont typeface="Arial" pitchFamily="34" charset="0"/>
              <a:buChar char="•"/>
            </a:pPr>
            <a:r>
              <a:rPr lang="en-US" sz="3200" b="1" dirty="0" smtClean="0"/>
              <a:t>Heredity.</a:t>
            </a:r>
            <a:r>
              <a:rPr lang="en-US" sz="3200" dirty="0" smtClean="0"/>
              <a:t> Research suggests that certain genes might be linked to PCOS.</a:t>
            </a:r>
          </a:p>
          <a:p>
            <a:pPr marL="514350" indent="-514350">
              <a:buFont typeface="Arial" pitchFamily="34" charset="0"/>
              <a:buChar char="•"/>
            </a:pP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014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Causes of PCOS  </a:t>
            </a:r>
          </a:p>
        </p:txBody>
      </p:sp>
      <p:sp>
        <p:nvSpPr>
          <p:cNvPr id="2" name="TextBox 1"/>
          <p:cNvSpPr txBox="1"/>
          <p:nvPr/>
        </p:nvSpPr>
        <p:spPr>
          <a:xfrm>
            <a:off x="533400" y="1676400"/>
            <a:ext cx="8153400" cy="4031873"/>
          </a:xfrm>
          <a:prstGeom prst="rect">
            <a:avLst/>
          </a:prstGeom>
          <a:noFill/>
        </p:spPr>
        <p:txBody>
          <a:bodyPr wrap="square">
            <a:spAutoFit/>
          </a:bodyPr>
          <a:lstStyle/>
          <a:p>
            <a:pPr marL="514350" indent="-514350">
              <a:buFont typeface="Arial" pitchFamily="34" charset="0"/>
              <a:buChar char="•"/>
            </a:pPr>
            <a:r>
              <a:rPr lang="en-US" sz="3200" b="1" dirty="0" smtClean="0"/>
              <a:t>Low-grade inflammation.</a:t>
            </a:r>
            <a:r>
              <a:rPr lang="en-US" sz="3200" dirty="0" smtClean="0"/>
              <a:t> This term is used to describe white blood cells' production of substances to fight infection. Research has shown that women with PCOS have a type of low-grade inflammation</a:t>
            </a:r>
          </a:p>
          <a:p>
            <a:pPr marL="514350" indent="-514350">
              <a:buFont typeface="Arial" pitchFamily="34" charset="0"/>
              <a:buChar char="•"/>
            </a:pPr>
            <a:r>
              <a:rPr lang="en-US" sz="3200" b="1" dirty="0" smtClean="0"/>
              <a:t>Excess androgen.</a:t>
            </a:r>
            <a:r>
              <a:rPr lang="en-US" sz="3200" dirty="0" smtClean="0"/>
              <a:t> The ovaries produce abnormally high levels of androgen, resulting in </a:t>
            </a:r>
            <a:r>
              <a:rPr lang="en-US" sz="3200" dirty="0" err="1" smtClean="0"/>
              <a:t>hirsutism</a:t>
            </a:r>
            <a:r>
              <a:rPr lang="en-US" sz="3200" dirty="0" smtClean="0"/>
              <a:t> and acne.</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FF00"/>
                </a:solidFill>
              </a:rPr>
              <a:t>Complications</a:t>
            </a:r>
            <a:r>
              <a:rPr lang="en-US" sz="3600" dirty="0" smtClean="0">
                <a:solidFill>
                  <a:srgbClr val="FFFF00"/>
                </a:solidFill>
              </a:rPr>
              <a:t> </a:t>
            </a:r>
            <a:r>
              <a:rPr lang="en-US" altLang="en-US" sz="3600" b="1" dirty="0" smtClean="0">
                <a:solidFill>
                  <a:srgbClr val="FFFF00"/>
                </a:solidFill>
                <a:latin typeface="Times New Roman" pitchFamily="18" charset="0"/>
                <a:cs typeface="Times New Roman" pitchFamily="18" charset="0"/>
              </a:rPr>
              <a:t>of PCOS  </a:t>
            </a: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p:txBody>
      </p:sp>
      <p:sp>
        <p:nvSpPr>
          <p:cNvPr id="2" name="TextBox 1"/>
          <p:cNvSpPr txBox="1"/>
          <p:nvPr/>
        </p:nvSpPr>
        <p:spPr>
          <a:xfrm>
            <a:off x="457200" y="1676400"/>
            <a:ext cx="8153400" cy="5170646"/>
          </a:xfrm>
          <a:prstGeom prst="rect">
            <a:avLst/>
          </a:prstGeom>
          <a:noFill/>
        </p:spPr>
        <p:txBody>
          <a:bodyPr wrap="square">
            <a:spAutoFit/>
          </a:bodyPr>
          <a:lstStyle/>
          <a:p>
            <a:r>
              <a:rPr lang="en-US" sz="3000" b="1" dirty="0" smtClean="0"/>
              <a:t>Complications of PCOS can include:</a:t>
            </a:r>
            <a:endParaRPr lang="en-US" sz="3000" dirty="0" smtClean="0"/>
          </a:p>
          <a:p>
            <a:pPr marL="514350" indent="-514350">
              <a:buFont typeface="Wingdings" pitchFamily="2" charset="2"/>
              <a:buChar char="ü"/>
            </a:pPr>
            <a:r>
              <a:rPr lang="en-US" sz="3000" dirty="0" smtClean="0"/>
              <a:t>Infertility</a:t>
            </a:r>
          </a:p>
          <a:p>
            <a:pPr marL="514350" indent="-514350">
              <a:buFont typeface="Wingdings" pitchFamily="2" charset="2"/>
              <a:buChar char="ü"/>
            </a:pPr>
            <a:r>
              <a:rPr lang="en-US" sz="3000" dirty="0" smtClean="0"/>
              <a:t>Gestational diabetes or pregnancy-induced high blood pressure</a:t>
            </a:r>
          </a:p>
          <a:p>
            <a:pPr marL="514350" indent="-514350">
              <a:buFont typeface="Wingdings" pitchFamily="2" charset="2"/>
              <a:buChar char="ü"/>
            </a:pPr>
            <a:r>
              <a:rPr lang="en-US" sz="3000" dirty="0" smtClean="0"/>
              <a:t>Miscarriage or premature birth</a:t>
            </a:r>
          </a:p>
          <a:p>
            <a:pPr marL="514350" indent="-514350">
              <a:buFont typeface="Wingdings" pitchFamily="2" charset="2"/>
              <a:buChar char="ü"/>
            </a:pPr>
            <a:r>
              <a:rPr lang="en-US" sz="3000" dirty="0" smtClean="0"/>
              <a:t>Nonalcoholic </a:t>
            </a:r>
            <a:r>
              <a:rPr lang="en-US" sz="3000" dirty="0" err="1" smtClean="0"/>
              <a:t>steatohepatitis</a:t>
            </a:r>
            <a:r>
              <a:rPr lang="en-US" sz="3000" dirty="0" smtClean="0"/>
              <a:t> — a severe liver inflammation caused by fat accumulation in the liver</a:t>
            </a:r>
          </a:p>
          <a:p>
            <a:pPr marL="514350" indent="-514350">
              <a:buFont typeface="Wingdings" pitchFamily="2" charset="2"/>
              <a:buChar char="ü"/>
            </a:pPr>
            <a:r>
              <a:rPr lang="en-US" sz="3000" dirty="0" smtClean="0"/>
              <a:t>Cancer of the uterine lining (endometrial cancer)</a:t>
            </a:r>
          </a:p>
          <a:p>
            <a:pPr marL="514350" indent="-514350">
              <a:buFont typeface="Wingdings" pitchFamily="2" charset="2"/>
              <a:buChar char="ü"/>
            </a:pPr>
            <a:endParaRPr lang="en-US" sz="30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FF00"/>
                </a:solidFill>
              </a:rPr>
              <a:t>Complications</a:t>
            </a:r>
            <a:r>
              <a:rPr lang="en-US" sz="3600" dirty="0" smtClean="0">
                <a:solidFill>
                  <a:srgbClr val="FFFF00"/>
                </a:solidFill>
              </a:rPr>
              <a:t> </a:t>
            </a:r>
            <a:r>
              <a:rPr lang="en-US" altLang="en-US" sz="3600" b="1" dirty="0" smtClean="0">
                <a:solidFill>
                  <a:srgbClr val="FFFF00"/>
                </a:solidFill>
                <a:latin typeface="Times New Roman" pitchFamily="18" charset="0"/>
                <a:cs typeface="Times New Roman" pitchFamily="18" charset="0"/>
              </a:rPr>
              <a:t>of PCOS  </a:t>
            </a: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p:txBody>
      </p:sp>
      <p:sp>
        <p:nvSpPr>
          <p:cNvPr id="2" name="TextBox 1"/>
          <p:cNvSpPr txBox="1"/>
          <p:nvPr/>
        </p:nvSpPr>
        <p:spPr>
          <a:xfrm>
            <a:off x="457200" y="1676400"/>
            <a:ext cx="8153400" cy="4247317"/>
          </a:xfrm>
          <a:prstGeom prst="rect">
            <a:avLst/>
          </a:prstGeom>
          <a:noFill/>
        </p:spPr>
        <p:txBody>
          <a:bodyPr wrap="square">
            <a:spAutoFit/>
          </a:bodyPr>
          <a:lstStyle/>
          <a:p>
            <a:pPr marL="514350" indent="-514350">
              <a:buFont typeface="Wingdings" pitchFamily="2" charset="2"/>
              <a:buChar char="ü"/>
            </a:pPr>
            <a:r>
              <a:rPr lang="en-US" sz="3000" dirty="0" smtClean="0"/>
              <a:t>Metabolic syndrome — a cluster of conditions including high blood pressure, high blood sugar, and abnormal cholesterol or triglyceride levels that significantly increase your risk of cardiovascular disease</a:t>
            </a:r>
          </a:p>
          <a:p>
            <a:pPr marL="514350" indent="-514350">
              <a:buFont typeface="Wingdings" pitchFamily="2" charset="2"/>
              <a:buChar char="ü"/>
            </a:pPr>
            <a:r>
              <a:rPr lang="en-US" sz="3000" dirty="0" smtClean="0"/>
              <a:t>Type 2 diabetes or </a:t>
            </a:r>
            <a:r>
              <a:rPr lang="en-US" sz="3000" dirty="0" err="1" smtClean="0"/>
              <a:t>prediabetes</a:t>
            </a:r>
            <a:endParaRPr lang="en-US" sz="3000" dirty="0" smtClean="0"/>
          </a:p>
          <a:p>
            <a:pPr marL="514350" indent="-514350">
              <a:buFont typeface="Wingdings" pitchFamily="2" charset="2"/>
              <a:buChar char="ü"/>
            </a:pPr>
            <a:r>
              <a:rPr lang="en-US" sz="3000" dirty="0" smtClean="0"/>
              <a:t>Sleep apnea</a:t>
            </a:r>
          </a:p>
          <a:p>
            <a:pPr marL="514350" indent="-514350">
              <a:buFont typeface="Wingdings" pitchFamily="2" charset="2"/>
              <a:buChar char="ü"/>
            </a:pPr>
            <a:r>
              <a:rPr lang="en-US" sz="3000" dirty="0" smtClean="0"/>
              <a:t>Depression, anxiety and eating disorders</a:t>
            </a:r>
          </a:p>
          <a:p>
            <a:pPr marL="514350" indent="-514350">
              <a:buFont typeface="Wingdings" pitchFamily="2" charset="2"/>
              <a:buChar char="ü"/>
            </a:pPr>
            <a:r>
              <a:rPr lang="en-US" sz="3000" dirty="0" smtClean="0"/>
              <a:t>Abnormal uterine bleeding</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Paper">
  <a:themeElements>
    <a:clrScheme name="Custom 7">
      <a:dk1>
        <a:sysClr val="windowText" lastClr="000000"/>
      </a:dk1>
      <a:lt1>
        <a:srgbClr val="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17998</TotalTime>
  <Words>267</Words>
  <Application>Microsoft Office PowerPoint</Application>
  <PresentationFormat>On-screen Show (4:3)</PresentationFormat>
  <Paragraphs>210</Paragraphs>
  <Slides>18</Slides>
  <Notes>14</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7_SEPDPO</vt: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887</cp:revision>
  <cp:lastPrinted>2014-09-05T11:57:32Z</cp:lastPrinted>
  <dcterms:created xsi:type="dcterms:W3CDTF">2014-04-08T13:15:54Z</dcterms:created>
  <dcterms:modified xsi:type="dcterms:W3CDTF">2022-11-05T05:00:47Z</dcterms:modified>
</cp:coreProperties>
</file>