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1"/>
  </p:notesMasterIdLst>
  <p:handoutMasterIdLst>
    <p:handoutMasterId r:id="rId22"/>
  </p:handoutMasterIdLst>
  <p:sldIdLst>
    <p:sldId id="425" r:id="rId3"/>
    <p:sldId id="322" r:id="rId4"/>
    <p:sldId id="324" r:id="rId5"/>
    <p:sldId id="362" r:id="rId6"/>
    <p:sldId id="361" r:id="rId7"/>
    <p:sldId id="325" r:id="rId8"/>
    <p:sldId id="418" r:id="rId9"/>
    <p:sldId id="419" r:id="rId10"/>
    <p:sldId id="397" r:id="rId11"/>
    <p:sldId id="398" r:id="rId12"/>
    <p:sldId id="420" r:id="rId13"/>
    <p:sldId id="421" r:id="rId14"/>
    <p:sldId id="424" r:id="rId15"/>
    <p:sldId id="399" r:id="rId16"/>
    <p:sldId id="422" r:id="rId17"/>
    <p:sldId id="423" r:id="rId18"/>
    <p:sldId id="351" r:id="rId19"/>
    <p:sldId id="426" r:id="rId2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77728" autoAdjust="0"/>
  </p:normalViewPr>
  <p:slideViewPr>
    <p:cSldViewPr>
      <p:cViewPr>
        <p:scale>
          <a:sx n="51" d="100"/>
          <a:sy n="51" d="100"/>
        </p:scale>
        <p:origin x="-1548" y="-460"/>
      </p:cViewPr>
      <p:guideLst>
        <p:guide orient="horz" pos="2112"/>
        <p:guide pos="2917"/>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62"/>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slide" Target="slides/slide9.xml"/><Relationship Id="rId1" Type="http://schemas.openxmlformats.org/officeDocument/2006/relationships/slide" Target="slides/slide6.xml"/><Relationship Id="rId5" Type="http://schemas.openxmlformats.org/officeDocument/2006/relationships/slide" Target="slides/slide17.xml"/><Relationship Id="rId4"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11/19/2022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230920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11/19/2022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31062744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179388" y="692150"/>
            <a:ext cx="8913812" cy="6110288"/>
          </a:xfrm>
          <a:prstGeom prst="rect">
            <a:avLst/>
          </a:prstGeom>
          <a:noFill/>
          <a:ln w="9525">
            <a:noFill/>
          </a:ln>
        </p:spPr>
      </p:pic>
      <p:sp>
        <p:nvSpPr>
          <p:cNvPr id="10" name="Rectangle 7"/>
          <p:cNvSpPr>
            <a:spLocks noChangeArrowheads="1"/>
          </p:cNvSpPr>
          <p:nvPr/>
        </p:nvSpPr>
        <p:spPr bwMode="auto">
          <a:xfrm>
            <a:off x="1588" y="549275"/>
            <a:ext cx="9144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Grp="1" noChangeArrowheads="1"/>
          </p:cNvSpPr>
          <p:nvPr>
            <p:ph type="subTitle" idx="1"/>
          </p:nvPr>
        </p:nvSpPr>
        <p:spPr>
          <a:xfrm>
            <a:off x="1908175" y="2492375"/>
            <a:ext cx="5545138" cy="1222375"/>
          </a:xfrm>
        </p:spPr>
        <p:txBody>
          <a:bodyPr anchor="ctr"/>
          <a:lstStyle>
            <a:lvl1pPr marL="0" indent="0" algn="ctr">
              <a:buFontTx/>
              <a:buNone/>
              <a:defRPr/>
            </a:lvl1pPr>
          </a:lstStyle>
          <a:p>
            <a:pPr lvl="0"/>
            <a:r>
              <a:rPr lang="en-US" altLang="zh-CN" noProof="0" smtClean="0"/>
              <a:t>Click to edit Master subtitle style</a:t>
            </a:r>
          </a:p>
        </p:txBody>
      </p:sp>
      <p:sp>
        <p:nvSpPr>
          <p:cNvPr id="2056" name="Rectangle 8"/>
          <p:cNvSpPr>
            <a:spLocks noGrp="1" noChangeArrowheads="1"/>
          </p:cNvSpPr>
          <p:nvPr>
            <p:ph type="ctrTitle"/>
          </p:nvPr>
        </p:nvSpPr>
        <p:spPr>
          <a:xfrm>
            <a:off x="755650" y="620713"/>
            <a:ext cx="7772400" cy="1470025"/>
          </a:xfrm>
        </p:spPr>
        <p:txBody>
          <a:bodyPr/>
          <a:lstStyle>
            <a:lvl1pPr>
              <a:defRPr sz="3600"/>
            </a:lvl1pPr>
          </a:lstStyle>
          <a:p>
            <a:pPr lvl="0"/>
            <a:r>
              <a:rPr lang="en-US" altLang="zh-CN" noProof="0" smtClean="0"/>
              <a:t>Click to edit Master title style</a:t>
            </a:r>
          </a:p>
        </p:txBody>
      </p:sp>
      <p:sp>
        <p:nvSpPr>
          <p:cNvPr id="11" name="Rectangle 4"/>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11/19/2022</a:t>
            </a:fld>
            <a:endParaRPr lang="en-US" dirty="0">
              <a:solidFill>
                <a:srgbClr val="FFFFFF"/>
              </a:solidFill>
            </a:endParaRPr>
          </a:p>
        </p:txBody>
      </p:sp>
      <p:sp>
        <p:nvSpPr>
          <p:cNvPr id="12" name="Rectangle 5"/>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3" name="Rectangle 6"/>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11/19/2022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11/19/2022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11/19/2022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11/19/2022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11/19/2022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11/19/2022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26" Type="http://schemas.openxmlformats.org/officeDocument/2006/relationships/slideLayout" Target="../slideLayouts/slideLayout68.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slideLayout" Target="../slideLayouts/slideLayout67.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29" Type="http://schemas.openxmlformats.org/officeDocument/2006/relationships/image" Target="../media/image2.jpe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slideLayout" Target="../slideLayouts/slideLayout66.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28" Type="http://schemas.openxmlformats.org/officeDocument/2006/relationships/theme" Target="../theme/theme2.xml"/><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 Id="rId27"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588" y="333375"/>
            <a:ext cx="9144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29"/>
          <a:srcRect t="1094" r="8122" b="13318"/>
          <a:stretch>
            <a:fillRect/>
          </a:stretch>
        </p:blipFill>
        <p:spPr>
          <a:xfrm>
            <a:off x="5797550" y="4438650"/>
            <a:ext cx="3340100" cy="2333625"/>
          </a:xfrm>
          <a:prstGeom prst="rect">
            <a:avLst/>
          </a:prstGeom>
          <a:noFill/>
          <a:ln w="9525">
            <a:noFill/>
          </a:ln>
        </p:spPr>
      </p:pic>
      <p:sp>
        <p:nvSpPr>
          <p:cNvPr id="1028" name="Rectangle 4"/>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zh-CN" dirty="0"/>
              <a:t>Click to edit Master title style</a:t>
            </a:r>
          </a:p>
        </p:txBody>
      </p:sp>
      <p:sp>
        <p:nvSpPr>
          <p:cNvPr id="1029" name="Rectangle 5"/>
          <p:cNvSpPr>
            <a:spLocks noGrp="1"/>
          </p:cNvSpPr>
          <p:nvPr>
            <p:ph type="body" idx="1"/>
          </p:nvPr>
        </p:nvSpPr>
        <p:spPr>
          <a:xfrm>
            <a:off x="457200" y="1600200"/>
            <a:ext cx="8229600" cy="4525963"/>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30" name="Rectangle 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11/19/2022</a:t>
            </a:fld>
            <a:endParaRPr lang="en-US" sz="1000" dirty="0">
              <a:solidFill>
                <a:schemeClr val="tx1"/>
              </a:solidFill>
            </a:endParaRPr>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2" name="Rectangle 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dk1" tx1="lt1" bg2="dk2"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 id="2147483718" r:id="rId27"/>
  </p:sldLayoutIdLst>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0.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4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1.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44.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4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4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76200" y="5535336"/>
            <a:ext cx="9061060" cy="707886"/>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latin typeface="+mn-lt"/>
                <a:cs typeface="Times New Roman" pitchFamily="18" charset="0"/>
              </a:rPr>
              <a:t>                       Submitted </a:t>
            </a:r>
            <a:r>
              <a:rPr lang="en-US" sz="2000" b="1" dirty="0">
                <a:latin typeface="+mn-lt"/>
                <a:cs typeface="Times New Roman" pitchFamily="18" charset="0"/>
              </a:rPr>
              <a:t>To:	 </a:t>
            </a:r>
            <a:r>
              <a:rPr lang="en-US" sz="2000" b="1" dirty="0" smtClean="0">
                <a:latin typeface="+mn-lt"/>
                <a:cs typeface="Times New Roman" pitchFamily="18" charset="0"/>
              </a:rPr>
              <a:t>             </a:t>
            </a:r>
            <a:r>
              <a:rPr lang="en-US" sz="2000" b="1" dirty="0">
                <a:latin typeface="+mn-lt"/>
                <a:cs typeface="Times New Roman" pitchFamily="18" charset="0"/>
              </a:rPr>
              <a:t> </a:t>
            </a:r>
            <a:r>
              <a:rPr lang="en-US" sz="2000" b="1" dirty="0" smtClean="0">
                <a:latin typeface="+mn-lt"/>
                <a:cs typeface="Times New Roman" pitchFamily="18" charset="0"/>
              </a:rPr>
              <a:t>                     </a:t>
            </a:r>
            <a:r>
              <a:rPr lang="en-US" sz="2000" b="1" dirty="0" smtClean="0">
                <a:latin typeface="+mn-lt"/>
                <a:cs typeface="Times New Roman" pitchFamily="18" charset="0"/>
              </a:rPr>
              <a:t>Submitted </a:t>
            </a:r>
            <a:r>
              <a:rPr lang="en-US" sz="2000" b="1" dirty="0">
                <a:latin typeface="+mn-lt"/>
                <a:cs typeface="Times New Roman" pitchFamily="18" charset="0"/>
              </a:rPr>
              <a:t>By:</a:t>
            </a:r>
          </a:p>
          <a:p>
            <a:pPr eaLnBrk="0" hangingPunct="0"/>
            <a:r>
              <a:rPr lang="en-US" sz="2000" b="1" dirty="0" smtClean="0">
                <a:latin typeface="+mn-lt"/>
                <a:cs typeface="Times New Roman" pitchFamily="18" charset="0"/>
              </a:rPr>
              <a:t>                       Studymafia.org                                       </a:t>
            </a:r>
            <a:r>
              <a:rPr lang="en-US" sz="2000" b="1" dirty="0" smtClean="0">
                <a:latin typeface="+mn-lt"/>
                <a:cs typeface="Times New Roman" pitchFamily="18" charset="0"/>
              </a:rPr>
              <a:t>Studymafia.org               </a:t>
            </a:r>
            <a:endParaRPr lang="en-US" sz="2000" b="1" dirty="0">
              <a:latin typeface="+mn-lt"/>
              <a:cs typeface="Times New Roman" pitchFamily="18" charset="0"/>
            </a:endParaRPr>
          </a:p>
        </p:txBody>
      </p:sp>
      <p:sp>
        <p:nvSpPr>
          <p:cNvPr id="8" name="Rectangle 7"/>
          <p:cNvSpPr/>
          <p:nvPr/>
        </p:nvSpPr>
        <p:spPr>
          <a:xfrm>
            <a:off x="2885296" y="2413337"/>
            <a:ext cx="3757760" cy="1107996"/>
          </a:xfrm>
          <a:prstGeom prst="rect">
            <a:avLst/>
          </a:prstGeom>
          <a:noFill/>
        </p:spPr>
        <p:txBody>
          <a:bodyPr wrap="none">
            <a:spAutoFit/>
          </a:bodyPr>
          <a:lstStyle/>
          <a:p>
            <a:pPr algn="ctr" fontAlgn="auto">
              <a:spcBef>
                <a:spcPts val="0"/>
              </a:spcBef>
              <a:spcAft>
                <a:spcPts val="0"/>
              </a:spcAft>
              <a:defRPr/>
            </a:pPr>
            <a:r>
              <a:rPr lang="en-US" altLang="en-US" sz="6600" b="1" dirty="0" smtClean="0">
                <a:solidFill>
                  <a:srgbClr val="FFFF00"/>
                </a:solidFill>
                <a:latin typeface="Times New Roman" pitchFamily="18" charset="0"/>
                <a:cs typeface="Times New Roman" pitchFamily="18" charset="0"/>
              </a:rPr>
              <a:t>Oncogene</a:t>
            </a:r>
            <a:endParaRPr lang="en-US" sz="6600" b="1" spc="300" dirty="0">
              <a:ln w="11430" cmpd="sng">
                <a:solidFill>
                  <a:schemeClr val="accent1">
                    <a:tint val="10000"/>
                  </a:schemeClr>
                </a:solidFill>
                <a:prstDash val="solid"/>
                <a:miter lim="800000"/>
              </a:ln>
              <a:solidFill>
                <a:srgbClr val="FFFF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084568976"/>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FF0000"/>
                </a:solidFill>
                <a:latin typeface="Times New Roman" panose="02020603050405020304" pitchFamily="18" charset="0"/>
                <a:cs typeface="Times New Roman" panose="02020603050405020304" pitchFamily="18" charset="0"/>
              </a:rPr>
              <a:t>Proto-oncogene</a:t>
            </a:r>
          </a:p>
        </p:txBody>
      </p:sp>
      <p:sp>
        <p:nvSpPr>
          <p:cNvPr id="2" name="TextBox 1"/>
          <p:cNvSpPr txBox="1"/>
          <p:nvPr/>
        </p:nvSpPr>
        <p:spPr>
          <a:xfrm>
            <a:off x="609600" y="1525270"/>
            <a:ext cx="7648575" cy="4707890"/>
          </a:xfrm>
          <a:prstGeom prst="rect">
            <a:avLst/>
          </a:prstGeom>
          <a:noFill/>
        </p:spPr>
        <p:txBody>
          <a:bodyPr wrap="square">
            <a:spAutoFit/>
          </a:bodyPr>
          <a:lstStyle/>
          <a:p>
            <a:pPr marL="514350" indent="-514350">
              <a:buFont typeface="Arial" panose="020B0604020202020204" pitchFamily="34" charset="0"/>
              <a:buChar char="•"/>
            </a:pPr>
            <a:r>
              <a:rPr lang="en-US" sz="3000" smtClean="0"/>
              <a:t>A proto-oncogene is a normal gene that could become an oncogene due to mutations or increased expression. </a:t>
            </a:r>
          </a:p>
          <a:p>
            <a:pPr marL="514350" indent="-514350">
              <a:buFont typeface="Arial" panose="020B0604020202020204" pitchFamily="34" charset="0"/>
              <a:buChar char="•"/>
            </a:pPr>
            <a:r>
              <a:rPr lang="en-US" sz="3000" smtClean="0"/>
              <a:t>Proto-oncogenes code for proteins that help to regulate the cell growth and differentiation.</a:t>
            </a:r>
          </a:p>
          <a:p>
            <a:pPr marL="514350" indent="-514350">
              <a:buFont typeface="Arial" panose="020B0604020202020204" pitchFamily="34" charset="0"/>
              <a:buChar char="•"/>
            </a:pPr>
            <a:r>
              <a:rPr lang="en-US" sz="3000" smtClean="0"/>
              <a:t>Proto-oncogenes are often involved in signal transduction and execution of mitogenic signals, usually through their protein products.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FF0000"/>
                </a:solidFill>
                <a:latin typeface="Times New Roman" panose="02020603050405020304" pitchFamily="18" charset="0"/>
                <a:cs typeface="Times New Roman" panose="02020603050405020304" pitchFamily="18" charset="0"/>
              </a:rPr>
              <a:t>Proto-oncogene</a:t>
            </a:r>
          </a:p>
        </p:txBody>
      </p:sp>
      <p:sp>
        <p:nvSpPr>
          <p:cNvPr id="2" name="TextBox 1"/>
          <p:cNvSpPr txBox="1"/>
          <p:nvPr/>
        </p:nvSpPr>
        <p:spPr>
          <a:xfrm>
            <a:off x="609600" y="1525270"/>
            <a:ext cx="7648575" cy="4246245"/>
          </a:xfrm>
          <a:prstGeom prst="rect">
            <a:avLst/>
          </a:prstGeom>
          <a:noFill/>
        </p:spPr>
        <p:txBody>
          <a:bodyPr wrap="square">
            <a:spAutoFit/>
          </a:bodyPr>
          <a:lstStyle/>
          <a:p>
            <a:pPr marL="514350" indent="-514350">
              <a:buFont typeface="Arial" panose="020B0604020202020204" pitchFamily="34" charset="0"/>
              <a:buChar char="•"/>
            </a:pPr>
            <a:r>
              <a:rPr lang="en-US" sz="3000" smtClean="0"/>
              <a:t>Upon acquiring an activating mutation, a proto-oncogene becomes a tumor-inducing agent, an oncogene.</a:t>
            </a:r>
          </a:p>
          <a:p>
            <a:pPr marL="514350" indent="-514350">
              <a:buFont typeface="Arial" panose="020B0604020202020204" pitchFamily="34" charset="0"/>
              <a:buChar char="•"/>
            </a:pPr>
            <a:r>
              <a:rPr lang="en-US" sz="3000" smtClean="0"/>
              <a:t>Examples of proto-oncogenes include RAS, WNT, MYC, ERK, and TRK. The MYC gene is implicated in Burkitt's lymphoma, which starts when a chromosomal translocation moves an enhancer sequence within the vicinity of the MYC gene.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FF0000"/>
                </a:solidFill>
                <a:latin typeface="Times New Roman" panose="02020603050405020304" pitchFamily="18" charset="0"/>
                <a:cs typeface="Times New Roman" panose="02020603050405020304" pitchFamily="18" charset="0"/>
              </a:rPr>
              <a:t>Proto-oncogene</a:t>
            </a:r>
          </a:p>
        </p:txBody>
      </p:sp>
      <p:sp>
        <p:nvSpPr>
          <p:cNvPr id="2" name="TextBox 1"/>
          <p:cNvSpPr txBox="1"/>
          <p:nvPr/>
        </p:nvSpPr>
        <p:spPr>
          <a:xfrm>
            <a:off x="914400" y="1525270"/>
            <a:ext cx="7648575" cy="4399915"/>
          </a:xfrm>
          <a:prstGeom prst="rect">
            <a:avLst/>
          </a:prstGeom>
          <a:noFill/>
        </p:spPr>
        <p:txBody>
          <a:bodyPr wrap="square">
            <a:spAutoFit/>
          </a:bodyPr>
          <a:lstStyle/>
          <a:p>
            <a:pPr marL="514350" indent="-514350">
              <a:buFont typeface="Arial" panose="020B0604020202020204" pitchFamily="34" charset="0"/>
              <a:buChar char="•"/>
            </a:pPr>
            <a:r>
              <a:rPr lang="en-US" sz="2800" smtClean="0"/>
              <a:t>The MYC gene codes for widely used transcription factors. When the enhancer sequence is wrongly placed, these transcription factors are produced at much higher rates. </a:t>
            </a:r>
          </a:p>
          <a:p>
            <a:pPr marL="514350" indent="-514350">
              <a:buFont typeface="Arial" panose="020B0604020202020204" pitchFamily="34" charset="0"/>
              <a:buChar char="•"/>
            </a:pPr>
            <a:r>
              <a:rPr lang="en-US" sz="2800" smtClean="0"/>
              <a:t>Another example of an oncogene is the Bcr-Abl gene found on the Philadelphia chromosome, a piece of genetic material seen in Chronic Myelogenous Leukemia caused by the translocation of pieces from chromosomes 9 and 22.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0000"/>
                </a:solidFill>
                <a:latin typeface="Times New Roman" panose="02020603050405020304" pitchFamily="18" charset="0"/>
                <a:cs typeface="Times New Roman" panose="02020603050405020304" pitchFamily="18" charset="0"/>
              </a:rPr>
              <a:t>Factors Affecting </a:t>
            </a:r>
            <a:r>
              <a:rPr lang="en-US" altLang="en-US" sz="3600" b="1" dirty="0" smtClean="0">
                <a:solidFill>
                  <a:srgbClr val="FF0000"/>
                </a:solidFill>
                <a:latin typeface="Times New Roman" panose="02020603050405020304" pitchFamily="18" charset="0"/>
                <a:cs typeface="Times New Roman" panose="02020603050405020304" pitchFamily="18" charset="0"/>
              </a:rPr>
              <a:t>Proto-oncogene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3" name="Content Placeholder 2" descr="3"/>
          <p:cNvPicPr>
            <a:picLocks noGrp="1" noChangeAspect="1"/>
          </p:cNvPicPr>
          <p:nvPr>
            <p:ph idx="1"/>
          </p:nvPr>
        </p:nvPicPr>
        <p:blipFill>
          <a:blip r:embed="rId3"/>
          <a:stretch>
            <a:fillRect/>
          </a:stretch>
        </p:blipFill>
        <p:spPr>
          <a:xfrm>
            <a:off x="906780" y="1609725"/>
            <a:ext cx="7679055" cy="4721225"/>
          </a:xfrm>
          <a:prstGeom prst="rect">
            <a:avLst/>
          </a:prstGeom>
        </p:spPr>
      </p:pic>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FF0000"/>
                </a:solidFill>
                <a:latin typeface="Times New Roman" panose="02020603050405020304" pitchFamily="18" charset="0"/>
                <a:cs typeface="Times New Roman" panose="02020603050405020304" pitchFamily="18" charset="0"/>
              </a:rPr>
              <a:t>Classification</a:t>
            </a:r>
            <a:r>
              <a:rPr lang="en-IN"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smtClean="0">
                <a:solidFill>
                  <a:srgbClr val="FF0000"/>
                </a:solidFill>
                <a:latin typeface="Times New Roman" panose="02020603050405020304" pitchFamily="18" charset="0"/>
                <a:cs typeface="Times New Roman" panose="02020603050405020304" pitchFamily="18" charset="0"/>
              </a:rPr>
              <a:t>of Oncogene   </a:t>
            </a:r>
          </a:p>
        </p:txBody>
      </p:sp>
      <p:sp>
        <p:nvSpPr>
          <p:cNvPr id="2" name="TextBox 1"/>
          <p:cNvSpPr txBox="1"/>
          <p:nvPr/>
        </p:nvSpPr>
        <p:spPr>
          <a:xfrm>
            <a:off x="533400" y="1524000"/>
            <a:ext cx="7391400" cy="4030980"/>
          </a:xfrm>
          <a:prstGeom prst="rect">
            <a:avLst/>
          </a:prstGeom>
          <a:noFill/>
        </p:spPr>
        <p:txBody>
          <a:bodyPr wrap="square">
            <a:spAutoFit/>
          </a:bodyPr>
          <a:lstStyle/>
          <a:p>
            <a:pPr marL="514350" indent="-514350">
              <a:buFont typeface="Arial" panose="020B0604020202020204" pitchFamily="34" charset="0"/>
              <a:buChar char="•"/>
            </a:pPr>
            <a:r>
              <a:rPr lang="en-US" sz="3200" dirty="0" smtClean="0"/>
              <a:t>There are several systems for classifying oncogenes,but there is not yet a widely accepted standard. </a:t>
            </a:r>
          </a:p>
          <a:p>
            <a:pPr marL="514350" indent="-514350">
              <a:buFont typeface="Arial" panose="020B0604020202020204" pitchFamily="34" charset="0"/>
              <a:buChar char="•"/>
            </a:pPr>
            <a:r>
              <a:rPr lang="en-US" sz="3200" dirty="0" smtClean="0"/>
              <a:t>They are sometimes grouped both spatially (moving from outside the cell inwards) and chronologically (parallelling the "normal" process of signal transduction).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FF0000"/>
                </a:solidFill>
                <a:latin typeface="Times New Roman" panose="02020603050405020304" pitchFamily="18" charset="0"/>
                <a:cs typeface="Times New Roman" panose="02020603050405020304" pitchFamily="18" charset="0"/>
              </a:rPr>
              <a:t>Classification</a:t>
            </a:r>
            <a:r>
              <a:rPr lang="en-IN"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smtClean="0">
                <a:solidFill>
                  <a:srgbClr val="FF0000"/>
                </a:solidFill>
                <a:latin typeface="Times New Roman" panose="02020603050405020304" pitchFamily="18" charset="0"/>
                <a:cs typeface="Times New Roman" panose="02020603050405020304" pitchFamily="18" charset="0"/>
              </a:rPr>
              <a:t>of Oncogene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3" name="Content Placeholder 2" descr="1"/>
          <p:cNvPicPr>
            <a:picLocks noGrp="1" noChangeAspect="1"/>
          </p:cNvPicPr>
          <p:nvPr>
            <p:ph idx="1"/>
          </p:nvPr>
        </p:nvPicPr>
        <p:blipFill>
          <a:blip r:embed="rId3"/>
          <a:stretch>
            <a:fillRect/>
          </a:stretch>
        </p:blipFill>
        <p:spPr>
          <a:xfrm>
            <a:off x="533400" y="2133600"/>
            <a:ext cx="8566150" cy="2942590"/>
          </a:xfrm>
          <a:prstGeom prst="rect">
            <a:avLst/>
          </a:prstGeom>
        </p:spPr>
      </p:pic>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rgbClr val="FF0000"/>
                </a:solidFill>
                <a:latin typeface="Times New Roman" panose="02020603050405020304" pitchFamily="18" charset="0"/>
                <a:cs typeface="Times New Roman" panose="02020603050405020304" pitchFamily="18" charset="0"/>
              </a:rPr>
              <a:t>Classification</a:t>
            </a:r>
            <a:r>
              <a:rPr lang="en-IN" altLang="en-US" sz="3600" b="1" dirty="0" smtClean="0">
                <a:solidFill>
                  <a:srgbClr val="FF0000"/>
                </a:solidFill>
                <a:latin typeface="Times New Roman" panose="02020603050405020304" pitchFamily="18" charset="0"/>
                <a:cs typeface="Times New Roman" panose="02020603050405020304" pitchFamily="18" charset="0"/>
              </a:rPr>
              <a:t> </a:t>
            </a:r>
            <a:r>
              <a:rPr lang="en-US" altLang="en-US" sz="3600" b="1" dirty="0" smtClean="0">
                <a:solidFill>
                  <a:srgbClr val="FF0000"/>
                </a:solidFill>
                <a:latin typeface="Times New Roman" panose="02020603050405020304" pitchFamily="18" charset="0"/>
                <a:cs typeface="Times New Roman" panose="02020603050405020304" pitchFamily="18" charset="0"/>
              </a:rPr>
              <a:t>of Oncogene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4" name="Content Placeholder 3" descr="2"/>
          <p:cNvPicPr>
            <a:picLocks noGrp="1" noChangeAspect="1"/>
          </p:cNvPicPr>
          <p:nvPr>
            <p:ph idx="1"/>
          </p:nvPr>
        </p:nvPicPr>
        <p:blipFill>
          <a:blip r:embed="rId3"/>
          <a:stretch>
            <a:fillRect/>
          </a:stretch>
        </p:blipFill>
        <p:spPr>
          <a:xfrm>
            <a:off x="457200" y="1879600"/>
            <a:ext cx="8229600" cy="2965450"/>
          </a:xfrm>
          <a:prstGeom prst="rect">
            <a:avLst/>
          </a:prstGeom>
        </p:spPr>
      </p:pic>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rgbClr val="FF0000"/>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676525"/>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A mutated (changed) form of a type of gene called a proto-oncogene, which is involved in normal cell growth and division. </a:t>
            </a:r>
          </a:p>
          <a:p>
            <a:pPr marL="514350" indent="-514350">
              <a:buFont typeface="Wingdings" panose="05000000000000000000" pitchFamily="2" charset="2"/>
              <a:buChar char="ü"/>
            </a:pPr>
            <a:r>
              <a:rPr lang="en-US" sz="2800" dirty="0" smtClean="0"/>
              <a:t>When a proto-oncogene is changed so that too many copies are made or it becomes more active than normal, it is called an oncogene.</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17</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solidFill>
            <a:schemeClr val="tx1"/>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bg1">
                    <a:lumMod val="75000"/>
                    <a:lumOff val="25000"/>
                  </a:schemeClr>
                </a:solidFill>
              </a:rPr>
              <a:t>.org</a:t>
            </a:r>
            <a:endParaRPr lang="en-US" sz="5400" b="1" dirty="0">
              <a:solidFill>
                <a:schemeClr val="bg1">
                  <a:lumMod val="75000"/>
                  <a:lumOff val="25000"/>
                </a:schemeClr>
              </a:solidFill>
            </a:endParaRPr>
          </a:p>
        </p:txBody>
      </p:sp>
    </p:spTree>
    <p:extLst>
      <p:ext uri="{BB962C8B-B14F-4D97-AF65-F5344CB8AC3E}">
        <p14:creationId xmlns:p14="http://schemas.microsoft.com/office/powerpoint/2010/main" val="1747708606"/>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rgbClr val="FF0000"/>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Ø"/>
            </a:pPr>
            <a:r>
              <a:rPr lang="en-IN" altLang="en-US" sz="2600" dirty="0">
                <a:solidFill>
                  <a:schemeClr val="tx1"/>
                </a:solidFill>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Ø"/>
            </a:pPr>
            <a:r>
              <a:rPr lang="en-IN" altLang="en-US" sz="2600" dirty="0">
                <a:solidFill>
                  <a:schemeClr val="tx1"/>
                </a:solidFill>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Ø"/>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History </a:t>
            </a:r>
            <a:r>
              <a:rPr lang="en-US" altLang="en-US" sz="2600" dirty="0" smtClean="0">
                <a:solidFill>
                  <a:schemeClr val="tx1"/>
                </a:solidFill>
                <a:latin typeface="Times New Roman" panose="02020603050405020304" pitchFamily="18" charset="0"/>
                <a:cs typeface="Times New Roman" panose="02020603050405020304" pitchFamily="18" charset="0"/>
                <a:sym typeface="+mn-ea"/>
              </a:rPr>
              <a:t>of Oncogene</a:t>
            </a:r>
          </a:p>
          <a:p>
            <a:pPr lvl="1" eaLnBrk="1" hangingPunct="1">
              <a:buClr>
                <a:srgbClr val="0039A6"/>
              </a:buClr>
              <a:buFont typeface="Wingdings" panose="05000000000000000000" charset="0"/>
              <a:buChar char="Ø"/>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Functions </a:t>
            </a:r>
            <a:r>
              <a:rPr lang="en-US" altLang="en-US" sz="2600" dirty="0" smtClean="0">
                <a:solidFill>
                  <a:schemeClr val="tx1"/>
                </a:solidFill>
                <a:latin typeface="Times New Roman" panose="02020603050405020304" pitchFamily="18" charset="0"/>
                <a:cs typeface="Times New Roman" panose="02020603050405020304" pitchFamily="18" charset="0"/>
                <a:sym typeface="+mn-ea"/>
              </a:rPr>
              <a:t>of Oncogene  </a:t>
            </a:r>
          </a:p>
          <a:p>
            <a:pPr lvl="1" eaLnBrk="1" hangingPunct="1">
              <a:buClr>
                <a:srgbClr val="0039A6"/>
              </a:buClr>
              <a:buFont typeface="Wingdings" panose="05000000000000000000" charset="0"/>
              <a:buChar char="Ø"/>
            </a:pPr>
            <a:r>
              <a:rPr lang="en-US" altLang="en-US" sz="2600" dirty="0" smtClean="0">
                <a:solidFill>
                  <a:schemeClr val="tx1"/>
                </a:solidFill>
                <a:latin typeface="Times New Roman" panose="02020603050405020304" pitchFamily="18" charset="0"/>
                <a:cs typeface="Times New Roman" panose="02020603050405020304" pitchFamily="18" charset="0"/>
                <a:sym typeface="+mn-ea"/>
              </a:rPr>
              <a:t>Proto-oncogene</a:t>
            </a:r>
          </a:p>
          <a:p>
            <a:pPr lvl="1" eaLnBrk="1" hangingPunct="1">
              <a:buClr>
                <a:srgbClr val="0039A6"/>
              </a:buClr>
              <a:buFont typeface="Wingdings" panose="05000000000000000000" charset="0"/>
              <a:buChar char="Ø"/>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Factors Affecting </a:t>
            </a:r>
            <a:r>
              <a:rPr lang="en-US" altLang="en-US" sz="2600" dirty="0" smtClean="0">
                <a:solidFill>
                  <a:schemeClr val="tx1"/>
                </a:solidFill>
                <a:latin typeface="Times New Roman" panose="02020603050405020304" pitchFamily="18" charset="0"/>
                <a:cs typeface="Times New Roman" panose="02020603050405020304" pitchFamily="18" charset="0"/>
                <a:sym typeface="+mn-ea"/>
              </a:rPr>
              <a:t>Proto-oncogene</a:t>
            </a: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Ø"/>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Classification </a:t>
            </a:r>
            <a:r>
              <a:rPr lang="en-US" altLang="en-US" sz="2600" dirty="0" smtClean="0">
                <a:solidFill>
                  <a:schemeClr val="tx1"/>
                </a:solidFill>
                <a:latin typeface="Times New Roman" panose="02020603050405020304" pitchFamily="18" charset="0"/>
                <a:cs typeface="Times New Roman" panose="02020603050405020304" pitchFamily="18" charset="0"/>
                <a:sym typeface="+mn-ea"/>
              </a:rPr>
              <a:t>of Oncogene</a:t>
            </a: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Ø"/>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Ø"/>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Ø"/>
            </a:pPr>
            <a:endParaRPr lang="en-IN" altLang="en-US" sz="2600" dirty="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sz="2600" dirty="0">
              <a:solidFill>
                <a:schemeClr val="tx1"/>
              </a:solidFill>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000" b="1" dirty="0" smtClean="0">
                <a:solidFill>
                  <a:srgbClr val="FF0000"/>
                </a:solidFill>
                <a:latin typeface="Times New Roman" panose="02020603050405020304" pitchFamily="18" charset="0"/>
                <a:cs typeface="Times New Roman" panose="02020603050405020304" pitchFamily="18" charset="0"/>
              </a:rPr>
              <a:t>Definition</a:t>
            </a:r>
            <a:endParaRPr lang="en-US" altLang="en-US" sz="4000" b="1" dirty="0">
              <a:solidFill>
                <a:srgbClr val="FF0000"/>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645" y="1603311"/>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2800" dirty="0" smtClean="0"/>
              <a:t>     </a:t>
            </a:r>
            <a:r>
              <a:rPr sz="2800" dirty="0" smtClean="0"/>
              <a:t>An oncogene is a gene that has the potential to cause cancer. In tumor cells, these genes are often mutated, or expressed at high levels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Oncogenes_illustration"/>
          <p:cNvPicPr>
            <a:picLocks noChangeAspect="1"/>
          </p:cNvPicPr>
          <p:nvPr/>
        </p:nvPicPr>
        <p:blipFill>
          <a:blip r:embed="rId3"/>
          <a:stretch>
            <a:fillRect/>
          </a:stretch>
        </p:blipFill>
        <p:spPr>
          <a:xfrm>
            <a:off x="1600200" y="3153410"/>
            <a:ext cx="5265420" cy="351091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rgbClr val="FF0000"/>
                </a:solidFill>
                <a:latin typeface="Times New Roman" panose="02020603050405020304" pitchFamily="18" charset="0"/>
                <a:cs typeface="Times New Roman" panose="02020603050405020304" pitchFamily="18" charset="0"/>
              </a:rPr>
              <a:t>Introduction</a:t>
            </a:r>
            <a:endParaRPr lang="en-US" altLang="en-US" sz="3600" b="1" dirty="0">
              <a:solidFill>
                <a:srgbClr val="FF0000"/>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668655" y="1447800"/>
            <a:ext cx="81915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Most oncogenes began as proto-oncogenes: normal genes involved in cell growth and proliferation or inhibition of apoptosis. </a:t>
            </a:r>
          </a:p>
          <a:p>
            <a:r>
              <a:rPr lang="en-US" sz="2800" dirty="0" smtClean="0"/>
              <a:t>If, through mutation, normal genes promoting cellular growth are up-regulated (gain-of-function mutation), they will predispose the cell to cancer; thus, they are termed "oncogenes". </a:t>
            </a:r>
          </a:p>
          <a:p>
            <a:r>
              <a:rPr lang="en-US" sz="2800" dirty="0" smtClean="0"/>
              <a:t>Usually multiple oncogenes, along with mutated apoptotic or tumor suppressor genes will all act in concert to cause cancer. </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2" name="Picture 1" descr="nci-vol-12494-150"/>
          <p:cNvPicPr>
            <a:picLocks noChangeAspect="1"/>
          </p:cNvPicPr>
          <p:nvPr/>
        </p:nvPicPr>
        <p:blipFill>
          <a:blip r:embed="rId3"/>
          <a:srcRect t="14759"/>
          <a:stretch>
            <a:fillRect/>
          </a:stretch>
        </p:blipFill>
        <p:spPr>
          <a:xfrm>
            <a:off x="533400" y="1600200"/>
            <a:ext cx="8307070" cy="3983355"/>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0000"/>
                </a:solidFill>
                <a:latin typeface="Times New Roman" panose="02020603050405020304" pitchFamily="18" charset="0"/>
                <a:cs typeface="Times New Roman" panose="02020603050405020304" pitchFamily="18" charset="0"/>
              </a:rPr>
              <a:t>History </a:t>
            </a:r>
            <a:r>
              <a:rPr lang="en-US" altLang="en-US" sz="3600" b="1" dirty="0" smtClean="0">
                <a:solidFill>
                  <a:srgbClr val="FF0000"/>
                </a:solidFill>
                <a:latin typeface="Times New Roman" panose="02020603050405020304" pitchFamily="18" charset="0"/>
                <a:cs typeface="Times New Roman" panose="02020603050405020304" pitchFamily="18" charset="0"/>
              </a:rPr>
              <a:t>of Oncogene   </a:t>
            </a:r>
          </a:p>
        </p:txBody>
      </p:sp>
      <p:sp>
        <p:nvSpPr>
          <p:cNvPr id="2" name="TextBox 1"/>
          <p:cNvSpPr txBox="1"/>
          <p:nvPr/>
        </p:nvSpPr>
        <p:spPr>
          <a:xfrm>
            <a:off x="609600" y="1600200"/>
            <a:ext cx="8086090" cy="4707890"/>
          </a:xfrm>
          <a:prstGeom prst="rect">
            <a:avLst/>
          </a:prstGeom>
          <a:noFill/>
        </p:spPr>
        <p:txBody>
          <a:bodyPr wrap="square">
            <a:spAutoFit/>
          </a:bodyPr>
          <a:lstStyle/>
          <a:p>
            <a:pPr marL="514350" indent="-514350">
              <a:buFont typeface="Arial" panose="020B0604020202020204" pitchFamily="34" charset="0"/>
              <a:buChar char="•"/>
            </a:pPr>
            <a:r>
              <a:rPr lang="en-US" sz="3000" smtClean="0"/>
              <a:t>The theory of oncogenes was foreshadowed by the German biologist Theodor Boveri in his 1914 book Zur Frage der Entstehung Maligner Tumoren (Concerning the Origin of Malignant Tumors) in which he predicted the existence of oncogenes</a:t>
            </a:r>
            <a:r>
              <a:rPr lang="en-IN" altLang="en-US" sz="3000" smtClean="0"/>
              <a:t>.</a:t>
            </a:r>
          </a:p>
          <a:p>
            <a:pPr marL="514350" indent="-514350">
              <a:buFont typeface="Arial" panose="020B0604020202020204" pitchFamily="34" charset="0"/>
              <a:buChar char="•"/>
            </a:pPr>
            <a:r>
              <a:rPr lang="en-IN" altLang="en-US" sz="3000" smtClean="0"/>
              <a:t>Later on, the term "oncogene" was rediscovered in 1969 by National Cancer Institute scientists George Todaro and Robert Huebner.</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0000"/>
                </a:solidFill>
                <a:latin typeface="Times New Roman" panose="02020603050405020304" pitchFamily="18" charset="0"/>
                <a:cs typeface="Times New Roman" panose="02020603050405020304" pitchFamily="18" charset="0"/>
              </a:rPr>
              <a:t>History </a:t>
            </a:r>
            <a:r>
              <a:rPr lang="en-US" altLang="en-US" sz="3600" b="1" dirty="0" smtClean="0">
                <a:solidFill>
                  <a:srgbClr val="FF0000"/>
                </a:solidFill>
                <a:latin typeface="Times New Roman" panose="02020603050405020304" pitchFamily="18" charset="0"/>
                <a:cs typeface="Times New Roman" panose="02020603050405020304" pitchFamily="18" charset="0"/>
              </a:rPr>
              <a:t>of Oncogene   </a:t>
            </a:r>
          </a:p>
        </p:txBody>
      </p:sp>
      <p:sp>
        <p:nvSpPr>
          <p:cNvPr id="2" name="TextBox 1"/>
          <p:cNvSpPr txBox="1"/>
          <p:nvPr/>
        </p:nvSpPr>
        <p:spPr>
          <a:xfrm>
            <a:off x="609600" y="1600200"/>
            <a:ext cx="8086090" cy="4707890"/>
          </a:xfrm>
          <a:prstGeom prst="rect">
            <a:avLst/>
          </a:prstGeom>
          <a:noFill/>
        </p:spPr>
        <p:txBody>
          <a:bodyPr wrap="square">
            <a:spAutoFit/>
          </a:bodyPr>
          <a:lstStyle/>
          <a:p>
            <a:pPr marL="514350" indent="-514350">
              <a:buFont typeface="Arial" panose="020B0604020202020204" pitchFamily="34" charset="0"/>
              <a:buChar char="•"/>
            </a:pPr>
            <a:r>
              <a:rPr sz="3000" smtClean="0"/>
              <a:t>The first confirmed oncogene was discovered in 1970 and was termed SRC (pronounced "sarc" as it is short for sarcoma). SRC was first discovered as an oncogene in a chicken retrovirus. </a:t>
            </a:r>
          </a:p>
          <a:p>
            <a:pPr marL="514350" indent="-514350">
              <a:buFont typeface="Arial" panose="020B0604020202020204" pitchFamily="34" charset="0"/>
              <a:buChar char="•"/>
            </a:pPr>
            <a:r>
              <a:rPr sz="3000" smtClean="0"/>
              <a:t>Bishop and Varmus were awarded the Nobel Prize in Physiology or Medicine in 1989 for their discovery of the cellular origin of retroviral oncogenes.</a:t>
            </a:r>
          </a:p>
          <a:p>
            <a:pPr marL="514350" indent="-514350">
              <a:buFont typeface="Arial" panose="020B0604020202020204" pitchFamily="34" charset="0"/>
              <a:buChar char="•"/>
            </a:pPr>
            <a:endParaRPr sz="3000" smtClean="0"/>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0000"/>
                </a:solidFill>
                <a:latin typeface="Times New Roman" panose="02020603050405020304" pitchFamily="18" charset="0"/>
                <a:cs typeface="Times New Roman" panose="02020603050405020304" pitchFamily="18" charset="0"/>
              </a:rPr>
              <a:t>History </a:t>
            </a:r>
            <a:r>
              <a:rPr lang="en-US" altLang="en-US" sz="3600" b="1" dirty="0" smtClean="0">
                <a:solidFill>
                  <a:srgbClr val="FF0000"/>
                </a:solidFill>
                <a:latin typeface="Times New Roman" panose="02020603050405020304" pitchFamily="18" charset="0"/>
                <a:cs typeface="Times New Roman" panose="02020603050405020304" pitchFamily="18" charset="0"/>
              </a:rPr>
              <a:t>of Oncogene   </a:t>
            </a:r>
          </a:p>
        </p:txBody>
      </p:sp>
      <p:sp>
        <p:nvSpPr>
          <p:cNvPr id="2" name="TextBox 1"/>
          <p:cNvSpPr txBox="1"/>
          <p:nvPr/>
        </p:nvSpPr>
        <p:spPr>
          <a:xfrm>
            <a:off x="609600" y="1600200"/>
            <a:ext cx="8086090" cy="3322955"/>
          </a:xfrm>
          <a:prstGeom prst="rect">
            <a:avLst/>
          </a:prstGeom>
          <a:noFill/>
        </p:spPr>
        <p:txBody>
          <a:bodyPr wrap="square">
            <a:spAutoFit/>
          </a:bodyPr>
          <a:lstStyle/>
          <a:p>
            <a:pPr marL="514350" indent="-514350">
              <a:buFont typeface="Arial" panose="020B0604020202020204" pitchFamily="34" charset="0"/>
              <a:buChar char="•"/>
            </a:pPr>
            <a:r>
              <a:rPr sz="3000" smtClean="0"/>
              <a:t>The resultant protein encoded by an oncogene is termed oncoprotein.</a:t>
            </a:r>
          </a:p>
          <a:p>
            <a:pPr marL="514350" indent="-514350">
              <a:buFont typeface="Arial" panose="020B0604020202020204" pitchFamily="34" charset="0"/>
              <a:buChar char="•"/>
            </a:pPr>
            <a:r>
              <a:rPr sz="3000" smtClean="0"/>
              <a:t>Oncogenes play an important role in the regulation or synthesis of proteins linked to tumorigenic cell growth. </a:t>
            </a:r>
          </a:p>
          <a:p>
            <a:pPr marL="514350" indent="-514350">
              <a:buFont typeface="Arial" panose="020B0604020202020204" pitchFamily="34" charset="0"/>
              <a:buChar char="•"/>
            </a:pPr>
            <a:r>
              <a:rPr sz="3000" smtClean="0"/>
              <a:t>Some oncoproteins are accepted and used as tumor markers.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0000"/>
                </a:solidFill>
                <a:latin typeface="Times New Roman" panose="02020603050405020304" pitchFamily="18" charset="0"/>
                <a:cs typeface="Times New Roman" panose="02020603050405020304" pitchFamily="18" charset="0"/>
              </a:rPr>
              <a:t>Functions </a:t>
            </a:r>
            <a:r>
              <a:rPr lang="en-US" altLang="en-US" sz="3600" b="1" dirty="0" smtClean="0">
                <a:solidFill>
                  <a:srgbClr val="FF0000"/>
                </a:solidFill>
                <a:latin typeface="Times New Roman" panose="02020603050405020304" pitchFamily="18" charset="0"/>
                <a:cs typeface="Times New Roman" panose="02020603050405020304" pitchFamily="18" charset="0"/>
              </a:rPr>
              <a:t>of Oncogene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3" name="Content Placeholder 2" descr="5"/>
          <p:cNvPicPr>
            <a:picLocks noGrp="1" noChangeAspect="1"/>
          </p:cNvPicPr>
          <p:nvPr>
            <p:ph idx="1"/>
          </p:nvPr>
        </p:nvPicPr>
        <p:blipFill>
          <a:blip r:embed="rId3"/>
          <a:stretch>
            <a:fillRect/>
          </a:stretch>
        </p:blipFill>
        <p:spPr>
          <a:xfrm>
            <a:off x="1066800" y="1664335"/>
            <a:ext cx="6520180" cy="4290695"/>
          </a:xfrm>
          <a:prstGeom prst="rect">
            <a:avLst/>
          </a:prstGeom>
        </p:spPr>
      </p:pic>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Business Cooperate">
  <a:themeElements>
    <a:clrScheme name="Custom 7">
      <a:dk1>
        <a:sysClr val="windowText" lastClr="000000"/>
      </a:dk1>
      <a:lt1>
        <a:srgbClr val="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674</Words>
  <Application>Microsoft Office PowerPoint</Application>
  <PresentationFormat>On-screen Show (4:3)</PresentationFormat>
  <Paragraphs>232</Paragraphs>
  <Slides>18</Slides>
  <Notes>17</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7_SEPDPO</vt:lpstr>
      <vt:lpstr>Business Cooperate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904</cp:revision>
  <cp:lastPrinted>2014-09-05T11:57:00Z</cp:lastPrinted>
  <dcterms:created xsi:type="dcterms:W3CDTF">2014-04-08T13:15:00Z</dcterms:created>
  <dcterms:modified xsi:type="dcterms:W3CDTF">2022-11-19T10:04:56Z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007D3752E7B24940A17F792CDF763E6D</vt:lpwstr>
  </property>
  <property fmtid="{D5CDD505-2E9C-101B-9397-08002B2CF9AE}" pid="3" name="KSOProductBuildVer">
    <vt:lpwstr>1033-11.2.0.11380</vt:lpwstr>
  </property>
</Properties>
</file>