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1"/>
  </p:notesMasterIdLst>
  <p:handoutMasterIdLst>
    <p:handoutMasterId r:id="rId22"/>
  </p:handoutMasterIdLst>
  <p:sldIdLst>
    <p:sldId id="427" r:id="rId3"/>
    <p:sldId id="322" r:id="rId4"/>
    <p:sldId id="362" r:id="rId5"/>
    <p:sldId id="361" r:id="rId6"/>
    <p:sldId id="325" r:id="rId7"/>
    <p:sldId id="418" r:id="rId8"/>
    <p:sldId id="397" r:id="rId9"/>
    <p:sldId id="419" r:id="rId10"/>
    <p:sldId id="420" r:id="rId11"/>
    <p:sldId id="421" r:id="rId12"/>
    <p:sldId id="398" r:id="rId13"/>
    <p:sldId id="422" r:id="rId14"/>
    <p:sldId id="423" r:id="rId15"/>
    <p:sldId id="424" r:id="rId16"/>
    <p:sldId id="425" r:id="rId17"/>
    <p:sldId id="426" r:id="rId18"/>
    <p:sldId id="351" r:id="rId19"/>
    <p:sldId id="428"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 Target="slides/slide5.xml"/><Relationship Id="rId4"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893799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627763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11/30/2022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image" Target="../media/image2.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8"/>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11/30/2022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791200"/>
            <a:ext cx="9137260" cy="707886"/>
          </a:xfrm>
          <a:prstGeom prst="rect">
            <a:avLst/>
          </a:prstGeom>
          <a:solidFill>
            <a:srgbClr val="0070C0"/>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Studymafia.org               </a:t>
            </a:r>
            <a:endParaRPr lang="en-US" sz="2000" b="1" dirty="0">
              <a:solidFill>
                <a:schemeClr val="bg1"/>
              </a:solidFill>
              <a:latin typeface="+mn-lt"/>
              <a:cs typeface="Times New Roman" pitchFamily="18" charset="0"/>
            </a:endParaRPr>
          </a:p>
        </p:txBody>
      </p:sp>
      <p:sp>
        <p:nvSpPr>
          <p:cNvPr id="8" name="Rectangle 7"/>
          <p:cNvSpPr/>
          <p:nvPr/>
        </p:nvSpPr>
        <p:spPr>
          <a:xfrm>
            <a:off x="2438400" y="1803737"/>
            <a:ext cx="5268152" cy="1938992"/>
          </a:xfrm>
          <a:prstGeom prst="rect">
            <a:avLst/>
          </a:prstGeom>
          <a:solidFill>
            <a:schemeClr val="bg1"/>
          </a:solidFill>
        </p:spPr>
        <p:txBody>
          <a:bodyPr wrap="square">
            <a:spAutoFit/>
          </a:bodyPr>
          <a:lstStyle/>
          <a:p>
            <a:pPr algn="ctr" fontAlgn="auto">
              <a:spcBef>
                <a:spcPts val="0"/>
              </a:spcBef>
              <a:spcAft>
                <a:spcPts val="0"/>
              </a:spcAft>
              <a:defRPr/>
            </a:pPr>
            <a:r>
              <a:rPr lang="en-US" altLang="en-US" sz="6000" b="1" dirty="0" smtClean="0">
                <a:solidFill>
                  <a:srgbClr val="0070C0"/>
                </a:solidFill>
                <a:latin typeface="Times New Roman" pitchFamily="18" charset="0"/>
                <a:cs typeface="Times New Roman" pitchFamily="18" charset="0"/>
              </a:rPr>
              <a:t>Muscle </a:t>
            </a:r>
            <a:r>
              <a:rPr lang="en-US" altLang="en-US" sz="6000" b="1" dirty="0" smtClean="0">
                <a:solidFill>
                  <a:schemeClr val="bg2">
                    <a:lumMod val="50000"/>
                  </a:schemeClr>
                </a:solidFill>
                <a:latin typeface="Times New Roman" pitchFamily="18" charset="0"/>
                <a:cs typeface="Times New Roman" pitchFamily="18" charset="0"/>
              </a:rPr>
              <a:t>Contraction</a:t>
            </a:r>
            <a:endParaRPr lang="en-US" sz="6000" b="1" spc="300" dirty="0">
              <a:ln w="11430" cmpd="sng">
                <a:solidFill>
                  <a:schemeClr val="accent1">
                    <a:tint val="10000"/>
                  </a:schemeClr>
                </a:solidFill>
                <a:prstDash val="solid"/>
                <a:miter lim="800000"/>
              </a:ln>
              <a:solidFill>
                <a:schemeClr val="bg2">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679746039"/>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Muscle Contraction  </a:t>
            </a:r>
          </a:p>
        </p:txBody>
      </p:sp>
      <p:sp>
        <p:nvSpPr>
          <p:cNvPr id="2" name="TextBox 1"/>
          <p:cNvSpPr txBox="1"/>
          <p:nvPr/>
        </p:nvSpPr>
        <p:spPr>
          <a:xfrm>
            <a:off x="609600" y="1676400"/>
            <a:ext cx="7696200" cy="3815080"/>
          </a:xfrm>
          <a:prstGeom prst="rect">
            <a:avLst/>
          </a:prstGeom>
          <a:noFill/>
        </p:spPr>
        <p:txBody>
          <a:bodyPr wrap="square">
            <a:spAutoFit/>
          </a:bodyPr>
          <a:lstStyle/>
          <a:p>
            <a:pPr marL="0" indent="0">
              <a:buFont typeface="Arial" panose="020B0604020202020204" pitchFamily="34" charset="0"/>
              <a:buNone/>
            </a:pPr>
            <a:r>
              <a:rPr sz="3200" b="1" dirty="0" smtClean="0"/>
              <a:t>Passive Stretch. </a:t>
            </a:r>
          </a:p>
          <a:p>
            <a:pPr marL="457200" indent="-457200">
              <a:buFont typeface="Arial" panose="020B0604020202020204" pitchFamily="34" charset="0"/>
              <a:buChar char="•"/>
            </a:pPr>
            <a:r>
              <a:rPr sz="3000" dirty="0" smtClean="0"/>
              <a:t>This type of muscle contraction happens when your muscle is passively lengthened. For example, you lean down to touch your toes. There’s no additional weight that your hamstring muscle needs to hold or lift by applying force, but it still stretches from the movement.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Mechanism </a:t>
            </a:r>
            <a:r>
              <a:rPr lang="en-US" altLang="en-US" sz="3600" b="1" dirty="0" smtClean="0">
                <a:solidFill>
                  <a:schemeClr val="accent2"/>
                </a:solidFill>
                <a:latin typeface="Times New Roman" panose="02020603050405020304" pitchFamily="18" charset="0"/>
                <a:cs typeface="Times New Roman" panose="02020603050405020304" pitchFamily="18" charset="0"/>
              </a:rPr>
              <a:t>of Muscle Contraction  </a:t>
            </a:r>
          </a:p>
        </p:txBody>
      </p:sp>
      <p:sp>
        <p:nvSpPr>
          <p:cNvPr id="2" name="TextBox 1"/>
          <p:cNvSpPr txBox="1"/>
          <p:nvPr/>
        </p:nvSpPr>
        <p:spPr>
          <a:xfrm>
            <a:off x="533400" y="16764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Step 1: </a:t>
            </a:r>
          </a:p>
          <a:p>
            <a:pPr marL="514350" indent="-514350">
              <a:buFont typeface="Arial" panose="020B0604020202020204" pitchFamily="34" charset="0"/>
              <a:buChar char="•"/>
            </a:pPr>
            <a:r>
              <a:rPr lang="en-US" sz="2800" smtClean="0"/>
              <a:t>Muscle contraction is initiated by signals that travel along the axon and reach the neuromuscular junction or motor end plate. The neuromuscular junction is a junction between a neuron and the sarcolemma of the muscle fibre. </a:t>
            </a:r>
          </a:p>
          <a:p>
            <a:pPr marL="514350" indent="-514350">
              <a:buFont typeface="Arial" panose="020B0604020202020204" pitchFamily="34" charset="0"/>
              <a:buChar char="•"/>
            </a:pPr>
            <a:r>
              <a:rPr lang="en-US" sz="2800" smtClean="0"/>
              <a:t>As a result, Acetylcholine (a neurotransmitter) is released into the synaptic cleft by generating an action potential in the sarcolemma.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Mechanism </a:t>
            </a:r>
            <a:r>
              <a:rPr lang="en-US" altLang="en-US" sz="3600" b="1" dirty="0" smtClean="0">
                <a:solidFill>
                  <a:schemeClr val="accent2"/>
                </a:solidFill>
                <a:latin typeface="Times New Roman" panose="02020603050405020304" pitchFamily="18" charset="0"/>
                <a:cs typeface="Times New Roman" panose="02020603050405020304" pitchFamily="18" charset="0"/>
              </a:rPr>
              <a:t>of Muscle Contraction  </a:t>
            </a:r>
          </a:p>
        </p:txBody>
      </p:sp>
      <p:sp>
        <p:nvSpPr>
          <p:cNvPr id="2" name="TextBox 1"/>
          <p:cNvSpPr txBox="1"/>
          <p:nvPr/>
        </p:nvSpPr>
        <p:spPr>
          <a:xfrm>
            <a:off x="533400" y="1676400"/>
            <a:ext cx="7924800" cy="4399915"/>
          </a:xfrm>
          <a:prstGeom prst="rect">
            <a:avLst/>
          </a:prstGeom>
          <a:noFill/>
        </p:spPr>
        <p:txBody>
          <a:bodyPr wrap="square">
            <a:spAutoFit/>
          </a:bodyPr>
          <a:lstStyle/>
          <a:p>
            <a:pPr marL="0" indent="0">
              <a:buFont typeface="Arial" panose="020B0604020202020204" pitchFamily="34" charset="0"/>
              <a:buNone/>
            </a:pPr>
            <a:r>
              <a:rPr lang="en-US" sz="2800" b="1" smtClean="0"/>
              <a:t>Step 2: </a:t>
            </a:r>
          </a:p>
          <a:p>
            <a:pPr marL="457200" indent="-457200">
              <a:buFont typeface="Arial" panose="020B0604020202020204" pitchFamily="34" charset="0"/>
              <a:buChar char="•"/>
            </a:pPr>
            <a:r>
              <a:rPr lang="en-US" sz="2800" smtClean="0"/>
              <a:t>The generation of this action potential releases calcium ions from the sarcoplasmic reticulum in the sarcoplasm.</a:t>
            </a:r>
          </a:p>
          <a:p>
            <a:pPr marL="457200" indent="-457200">
              <a:buFont typeface="Arial" panose="020B0604020202020204" pitchFamily="34" charset="0"/>
              <a:buNone/>
            </a:pPr>
            <a:r>
              <a:rPr lang="en-US" sz="2800" b="1" smtClean="0"/>
              <a:t>Step 3: </a:t>
            </a:r>
          </a:p>
          <a:p>
            <a:pPr marL="457200" indent="-457200">
              <a:buFont typeface="Arial" panose="020B0604020202020204" pitchFamily="34" charset="0"/>
              <a:buChar char="•"/>
            </a:pPr>
            <a:r>
              <a:rPr lang="en-US" sz="2800" smtClean="0"/>
              <a:t>The increased calcium ions in the sarcoplasm leads to the activation of actin sites. Calcium ions bind to the troponin on actin filaments and remove the tropomyosin, wrapped around actin filaments.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Mechanism </a:t>
            </a:r>
            <a:r>
              <a:rPr lang="en-US" altLang="en-US" sz="3600" b="1" dirty="0" smtClean="0">
                <a:solidFill>
                  <a:schemeClr val="accent2"/>
                </a:solidFill>
                <a:latin typeface="Times New Roman" panose="02020603050405020304" pitchFamily="18" charset="0"/>
                <a:cs typeface="Times New Roman" panose="02020603050405020304" pitchFamily="18" charset="0"/>
              </a:rPr>
              <a:t>of Muscle Contraction  </a:t>
            </a:r>
          </a:p>
        </p:txBody>
      </p:sp>
      <p:sp>
        <p:nvSpPr>
          <p:cNvPr id="2" name="TextBox 1"/>
          <p:cNvSpPr txBox="1"/>
          <p:nvPr/>
        </p:nvSpPr>
        <p:spPr>
          <a:xfrm>
            <a:off x="533400" y="16002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Step 4: </a:t>
            </a:r>
          </a:p>
          <a:p>
            <a:pPr marL="457200" indent="-457200">
              <a:buFont typeface="Arial" panose="020B0604020202020204" pitchFamily="34" charset="0"/>
              <a:buChar char="•"/>
            </a:pPr>
            <a:r>
              <a:rPr lang="en-US" sz="3200" smtClean="0"/>
              <a:t>In this stage, the myosin head attaches to the exposed site of actin and forms cross bridges by utilizing energy from ATP hydrolysis. The actin filaments are pulled. As a result, the H-zone reduces. It is at this stage that the contraction of the muscle occurs.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Mechanism </a:t>
            </a:r>
            <a:r>
              <a:rPr lang="en-US" altLang="en-US" sz="3600" b="1" dirty="0" smtClean="0">
                <a:solidFill>
                  <a:schemeClr val="accent2"/>
                </a:solidFill>
                <a:latin typeface="Times New Roman" panose="02020603050405020304" pitchFamily="18" charset="0"/>
                <a:cs typeface="Times New Roman" panose="02020603050405020304" pitchFamily="18" charset="0"/>
              </a:rPr>
              <a:t>of Muscle Contraction  </a:t>
            </a:r>
          </a:p>
        </p:txBody>
      </p:sp>
      <p:sp>
        <p:nvSpPr>
          <p:cNvPr id="2" name="TextBox 1"/>
          <p:cNvSpPr txBox="1"/>
          <p:nvPr/>
        </p:nvSpPr>
        <p:spPr>
          <a:xfrm>
            <a:off x="533400" y="16002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Step 5: </a:t>
            </a:r>
          </a:p>
          <a:p>
            <a:pPr marL="457200" indent="-457200">
              <a:buFont typeface="Arial" panose="020B0604020202020204" pitchFamily="34" charset="0"/>
              <a:buChar char="•"/>
            </a:pPr>
            <a:r>
              <a:rPr lang="en-US" sz="3200" smtClean="0"/>
              <a:t>After muscle contraction, the myosin head pulls the actin filament and releases ADP along with inorganic phosphate. ATP molecules bind and detach myosin and the cross bridges are broken.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Mechanism </a:t>
            </a:r>
            <a:r>
              <a:rPr lang="en-US" altLang="en-US" sz="3600" b="1" dirty="0" smtClean="0">
                <a:solidFill>
                  <a:schemeClr val="accent2"/>
                </a:solidFill>
                <a:latin typeface="Times New Roman" panose="02020603050405020304" pitchFamily="18" charset="0"/>
                <a:cs typeface="Times New Roman" panose="02020603050405020304" pitchFamily="18" charset="0"/>
              </a:rPr>
              <a:t>of Muscle Contraction  </a:t>
            </a:r>
          </a:p>
        </p:txBody>
      </p:sp>
      <p:sp>
        <p:nvSpPr>
          <p:cNvPr id="2" name="TextBox 1"/>
          <p:cNvSpPr txBox="1"/>
          <p:nvPr/>
        </p:nvSpPr>
        <p:spPr>
          <a:xfrm>
            <a:off x="533400" y="16002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Stage 6: </a:t>
            </a:r>
          </a:p>
          <a:p>
            <a:pPr marL="457200" indent="-457200">
              <a:buFont typeface="Arial" panose="020B0604020202020204" pitchFamily="34" charset="0"/>
              <a:buChar char="•"/>
            </a:pPr>
            <a:r>
              <a:rPr lang="en-US" sz="3000" smtClean="0"/>
              <a:t>This process of formation and breaking down of cross-bridges continues until there is a drop in the stimulus, which causes an increase in calcium. As a result, the concentration of calcium ions decreases, thereby masking the actin filaments and leading to muscle relaxation.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1"/>
          <p:cNvPicPr>
            <a:picLocks noGrp="1" noChangeAspect="1"/>
          </p:cNvPicPr>
          <p:nvPr>
            <p:ph idx="1"/>
          </p:nvPr>
        </p:nvPicPr>
        <p:blipFill>
          <a:blip r:embed="rId2"/>
          <a:stretch>
            <a:fillRect/>
          </a:stretch>
        </p:blipFill>
        <p:spPr>
          <a:xfrm>
            <a:off x="381000" y="1371600"/>
            <a:ext cx="8360410" cy="3464560"/>
          </a:xfrm>
          <a:prstGeom prst="rect">
            <a:avLst/>
          </a:prstGeom>
        </p:spPr>
      </p:pic>
      <p:sp>
        <p:nvSpPr>
          <p:cNvPr id="4" name="Rounded Rectangle 3"/>
          <p:cNvSpPr/>
          <p:nvPr/>
        </p:nvSpPr>
        <p:spPr>
          <a:xfrm>
            <a:off x="685800" y="4267200"/>
            <a:ext cx="914400" cy="6858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Muscle contraction is the tightening, shortening, or lengthening of muscles when you do some activity. It can happen when you hold or pick up something, or when you stretch or exercise with weights. </a:t>
            </a:r>
          </a:p>
          <a:p>
            <a:pPr marL="514350" indent="-514350">
              <a:buFont typeface="Wingdings" panose="05000000000000000000" pitchFamily="2" charset="2"/>
              <a:buChar char="ü"/>
            </a:pPr>
            <a:r>
              <a:rPr lang="en-US" sz="2800" dirty="0" smtClean="0"/>
              <a:t>Muscle contraction is often followed by muscle relaxation, when contracted muscles return to their normal state.25</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51014154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Ø"/>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Ø"/>
            </a:pPr>
            <a:r>
              <a:rPr lang="en-IN" altLang="en-US" sz="2600" dirty="0">
                <a:latin typeface="Times New Roman" panose="02020603050405020304" pitchFamily="18" charset="0"/>
                <a:cs typeface="Times New Roman" panose="02020603050405020304" pitchFamily="18" charset="0"/>
              </a:rPr>
              <a:t>Why Muscle Contraction?</a:t>
            </a:r>
          </a:p>
          <a:p>
            <a:pPr lvl="1" eaLnBrk="1" hangingPunct="1">
              <a:buClr>
                <a:srgbClr val="0039A6"/>
              </a:buClr>
              <a:buFont typeface="Wingdings" panose="05000000000000000000" charset="0"/>
              <a:buChar char="Ø"/>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Muscle Contraction</a:t>
            </a:r>
          </a:p>
          <a:p>
            <a:pPr lvl="1" eaLnBrk="1" hangingPunct="1">
              <a:buClr>
                <a:srgbClr val="0039A6"/>
              </a:buClr>
              <a:buFont typeface="Wingdings" panose="05000000000000000000" charset="0"/>
              <a:buChar char="Ø"/>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Mechanisms of Muscle Contraction</a:t>
            </a:r>
          </a:p>
          <a:p>
            <a:pPr lvl="1" eaLnBrk="1" hangingPunct="1">
              <a:buClr>
                <a:srgbClr val="0039A6"/>
              </a:buClr>
              <a:buFont typeface="Wingdings" panose="05000000000000000000" charset="0"/>
              <a:buChar char="Ø"/>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sz="3000" dirty="0" smtClean="0">
                <a:sym typeface="+mn-ea"/>
              </a:rPr>
              <a:t>Muscle contraction is the tightening, shortening, or lengthening of muscles when you do some activity.</a:t>
            </a:r>
            <a:endParaRPr sz="3000" dirty="0" smtClean="0"/>
          </a:p>
          <a:p>
            <a:r>
              <a:rPr lang="en-US" sz="3000" dirty="0" smtClean="0"/>
              <a:t>It can happen when you hold or pick up something, or when you stretch or exercise with weights. Muscle contraction is often followed by muscle relaxation, when contracted muscles return to their normal state.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4</a:t>
            </a:fld>
            <a:endParaRPr lang="en-US" altLang="en-US" sz="1400" dirty="0">
              <a:solidFill>
                <a:srgbClr val="0039A6"/>
              </a:solidFill>
              <a:latin typeface="Myriad Web Pro" charset="0"/>
            </a:endParaRPr>
          </a:p>
        </p:txBody>
      </p:sp>
      <p:pic>
        <p:nvPicPr>
          <p:cNvPr id="2" name="Picture 1" descr="Myosin"/>
          <p:cNvPicPr>
            <a:picLocks noChangeAspect="1"/>
          </p:cNvPicPr>
          <p:nvPr/>
        </p:nvPicPr>
        <p:blipFill>
          <a:blip r:embed="rId3"/>
          <a:stretch>
            <a:fillRect/>
          </a:stretch>
        </p:blipFill>
        <p:spPr>
          <a:xfrm>
            <a:off x="762000" y="609600"/>
            <a:ext cx="7465695" cy="4883785"/>
          </a:xfrm>
          <a:prstGeom prst="rect">
            <a:avLst/>
          </a:prstGeom>
        </p:spPr>
      </p:pic>
      <p:sp>
        <p:nvSpPr>
          <p:cNvPr id="3" name="Rectangles 2"/>
          <p:cNvSpPr/>
          <p:nvPr/>
        </p:nvSpPr>
        <p:spPr>
          <a:xfrm>
            <a:off x="6019800" y="4876800"/>
            <a:ext cx="1905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a:t>
            </a:r>
            <a:r>
              <a:rPr lang="en-US" altLang="en-US" sz="3600" b="1" dirty="0" smtClean="0">
                <a:solidFill>
                  <a:schemeClr val="accent2"/>
                </a:solidFill>
                <a:latin typeface="Times New Roman" panose="02020603050405020304" pitchFamily="18" charset="0"/>
                <a:cs typeface="Times New Roman" panose="02020603050405020304" pitchFamily="18" charset="0"/>
              </a:rPr>
              <a:t> Muscle Contraction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Muscles serve several purposes in your body. Your muscles contract for any number of reasons, but they primarily do the following:‌</a:t>
            </a:r>
          </a:p>
          <a:p>
            <a:pPr marL="514350" indent="-514350">
              <a:buFont typeface="Arial" panose="020B0604020202020204" pitchFamily="34" charset="0"/>
              <a:buChar char="•"/>
            </a:pPr>
            <a:r>
              <a:rPr lang="en-US" sz="3200" smtClean="0"/>
              <a:t>Offer stability to your joints and connective tissues – Your muscles lengthen and shorten, sometimes involuntarily, as your body needs them.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a:t>
            </a:r>
            <a:r>
              <a:rPr lang="en-US" altLang="en-US" sz="3600" b="1" dirty="0" smtClean="0">
                <a:solidFill>
                  <a:schemeClr val="accent2"/>
                </a:solidFill>
                <a:latin typeface="Times New Roman" panose="02020603050405020304" pitchFamily="18" charset="0"/>
                <a:cs typeface="Times New Roman" panose="02020603050405020304" pitchFamily="18" charset="0"/>
              </a:rPr>
              <a:t> Muscle Contraction  </a:t>
            </a:r>
          </a:p>
        </p:txBody>
      </p:sp>
      <p:sp>
        <p:nvSpPr>
          <p:cNvPr id="2" name="TextBox 1"/>
          <p:cNvSpPr txBox="1"/>
          <p:nvPr/>
        </p:nvSpPr>
        <p:spPr>
          <a:xfrm>
            <a:off x="609600" y="1600200"/>
            <a:ext cx="7924800" cy="4030980"/>
          </a:xfrm>
          <a:prstGeom prst="rect">
            <a:avLst/>
          </a:prstGeom>
          <a:noFill/>
        </p:spPr>
        <p:txBody>
          <a:bodyPr wrap="square">
            <a:spAutoFit/>
          </a:bodyPr>
          <a:lstStyle/>
          <a:p>
            <a:pPr marL="457200" indent="-457200">
              <a:buFont typeface="Arial" panose="020B0604020202020204" pitchFamily="34" charset="0"/>
              <a:buChar char="•"/>
            </a:pPr>
            <a:r>
              <a:rPr lang="en-US" sz="3200" smtClean="0"/>
              <a:t>Produce heat to maintain your body temperature – Around 40% of your body’s temperature converts into muscle work. Shivering is your body’s response to feeling cold, and your skeletal muscles activate to warm your body.‌</a:t>
            </a:r>
          </a:p>
          <a:p>
            <a:pPr marL="457200" indent="-457200">
              <a:buFont typeface="Arial" panose="020B0604020202020204" pitchFamily="34" charset="0"/>
              <a:buChar char="•"/>
            </a:pPr>
            <a:r>
              <a:rPr lang="en-US" sz="3200" smtClean="0"/>
              <a:t>Maintain posture – Muscles help you maintain a position like sitting or standing.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Muscle Contraction  </a:t>
            </a:r>
          </a:p>
        </p:txBody>
      </p:sp>
      <p:sp>
        <p:nvSpPr>
          <p:cNvPr id="2" name="TextBox 1"/>
          <p:cNvSpPr txBox="1"/>
          <p:nvPr/>
        </p:nvSpPr>
        <p:spPr>
          <a:xfrm>
            <a:off x="609600" y="1676400"/>
            <a:ext cx="7696200" cy="3046095"/>
          </a:xfrm>
          <a:prstGeom prst="rect">
            <a:avLst/>
          </a:prstGeom>
          <a:noFill/>
        </p:spPr>
        <p:txBody>
          <a:bodyPr wrap="square">
            <a:spAutoFit/>
          </a:bodyPr>
          <a:lstStyle/>
          <a:p>
            <a:pPr marL="0" indent="0">
              <a:buFont typeface="Arial" panose="020B0604020202020204" pitchFamily="34" charset="0"/>
              <a:buNone/>
            </a:pPr>
            <a:r>
              <a:rPr lang="en-US" sz="3200" b="1" dirty="0" smtClean="0"/>
              <a:t>Concentric Contractions</a:t>
            </a:r>
            <a:r>
              <a:rPr lang="en-IN" altLang="en-US" sz="3200" b="1" dirty="0" smtClean="0"/>
              <a:t>:</a:t>
            </a:r>
            <a:endParaRPr lang="en-US" sz="3200" b="1" dirty="0" smtClean="0"/>
          </a:p>
          <a:p>
            <a:pPr marL="514350" indent="-514350">
              <a:buFont typeface="Arial" panose="020B0604020202020204" pitchFamily="34" charset="0"/>
              <a:buChar char="•"/>
            </a:pPr>
            <a:r>
              <a:rPr lang="en-US" sz="3200" dirty="0" smtClean="0"/>
              <a:t>This type of contraction happens when your muscle is actively shortened. Your muscle tightens when you activate it to lift something heavier than normal, which generates tension.‌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Muscle Contraction  </a:t>
            </a:r>
          </a:p>
        </p:txBody>
      </p:sp>
      <p:sp>
        <p:nvSpPr>
          <p:cNvPr id="2" name="TextBox 1"/>
          <p:cNvSpPr txBox="1"/>
          <p:nvPr/>
        </p:nvSpPr>
        <p:spPr>
          <a:xfrm>
            <a:off x="609600" y="1676400"/>
            <a:ext cx="7696200" cy="3815080"/>
          </a:xfrm>
          <a:prstGeom prst="rect">
            <a:avLst/>
          </a:prstGeom>
          <a:noFill/>
        </p:spPr>
        <p:txBody>
          <a:bodyPr wrap="square">
            <a:spAutoFit/>
          </a:bodyPr>
          <a:lstStyle/>
          <a:p>
            <a:pPr marL="0" indent="0">
              <a:buFont typeface="Arial" panose="020B0604020202020204" pitchFamily="34" charset="0"/>
              <a:buNone/>
            </a:pPr>
            <a:r>
              <a:rPr sz="3200" b="1" dirty="0" smtClean="0"/>
              <a:t>Eccentric Contractions. </a:t>
            </a:r>
          </a:p>
          <a:p>
            <a:pPr marL="457200" indent="-457200">
              <a:buFont typeface="Arial" panose="020B0604020202020204" pitchFamily="34" charset="0"/>
              <a:buChar char="•"/>
            </a:pPr>
            <a:r>
              <a:rPr sz="3000" dirty="0" smtClean="0"/>
              <a:t>This type of contraction happens when your muscle is actively lengthened during normal activity. An example of this is walking because your quadriceps muscles are active when your heel touches the ground and your knee is bending or straightening out in stride.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Muscle Contraction  </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sz="3200" b="1" dirty="0" smtClean="0"/>
              <a:t>Isometric Contraction. </a:t>
            </a:r>
          </a:p>
          <a:p>
            <a:pPr marL="457200" indent="-457200">
              <a:buFont typeface="Arial" panose="020B0604020202020204" pitchFamily="34" charset="0"/>
              <a:buChar char="•"/>
            </a:pPr>
            <a:r>
              <a:rPr sz="3200" dirty="0" smtClean="0"/>
              <a:t>This type of muscle contraction happens when your muscle is actively held at a set length. Instead of lengthening and shortening as it would during some activities, you hold it in a position that requires a specific length once activated.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804</Words>
  <Application>Microsoft Office PowerPoint</Application>
  <PresentationFormat>On-screen Show (4:3)</PresentationFormat>
  <Paragraphs>227</Paragraphs>
  <Slides>18</Slides>
  <Notes>16</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2022-11-30T07:05:27Z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7DD33523225E4C0CAF7E17B4935E0CA7</vt:lpwstr>
  </property>
  <property fmtid="{D5CDD505-2E9C-101B-9397-08002B2CF9AE}" pid="3" name="KSOProductBuildVer">
    <vt:lpwstr>1033-11.2.0.11380</vt:lpwstr>
  </property>
</Properties>
</file>