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0"/>
  </p:notesMasterIdLst>
  <p:handoutMasterIdLst>
    <p:handoutMasterId r:id="rId21"/>
  </p:handoutMasterIdLst>
  <p:sldIdLst>
    <p:sldId id="424" r:id="rId3"/>
    <p:sldId id="322" r:id="rId4"/>
    <p:sldId id="324" r:id="rId5"/>
    <p:sldId id="362" r:id="rId6"/>
    <p:sldId id="325" r:id="rId7"/>
    <p:sldId id="422" r:id="rId8"/>
    <p:sldId id="397" r:id="rId9"/>
    <p:sldId id="418" r:id="rId10"/>
    <p:sldId id="419" r:id="rId11"/>
    <p:sldId id="361" r:id="rId12"/>
    <p:sldId id="398" r:id="rId13"/>
    <p:sldId id="420" r:id="rId14"/>
    <p:sldId id="421" r:id="rId15"/>
    <p:sldId id="399" r:id="rId16"/>
    <p:sldId id="423" r:id="rId17"/>
    <p:sldId id="351" r:id="rId18"/>
    <p:sldId id="425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7.xml"/><Relationship Id="rId1" Type="http://schemas.openxmlformats.org/officeDocument/2006/relationships/slide" Target="slides/slide5.xml"/><Relationship Id="rId5" Type="http://schemas.openxmlformats.org/officeDocument/2006/relationships/slide" Target="slides/slide16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8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905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11/12/2022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" y="5464314"/>
            <a:ext cx="9144000" cy="7386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Submitted </a:t>
            </a:r>
            <a:r>
              <a: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To:	 </a:t>
            </a:r>
            <a:r>
              <a:rPr lang="en-US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Submitted </a:t>
            </a:r>
            <a:r>
              <a:rPr lang="en-US" sz="2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Studymafia.org                                          </a:t>
            </a:r>
            <a:r>
              <a:rPr lang="en-US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Studymafia.org               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2057400"/>
            <a:ext cx="6705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Marasmus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1692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3" name="Content Placeholder 2" descr="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0720" y="990600"/>
            <a:ext cx="7781925" cy="498729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Stage 1: Rehydration and stabilization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The first stage of treatment is focused on treating dehydration, electrolyte imbalances and micronutrient deficiencies to prepare the body for refeeding.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Stage 2: Nutritional rehabilitation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Refeeding begins slowly with liquid formulas that carefully balance carbohydrates, proteins and fats.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For inpatients, healthcare providers prefer tube feeding because it allows for gradual but continuous nutrition.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Stage 3: Follow-up and prevention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Since marasmus can recur, a complete treatment protocol includes education and outgoing support for the patient and/or their caregiver before they are discharged.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646035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Fighting poverty.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Eliminating food deserts.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Improving nutritional education.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Controlling widespread infectious diseases.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Improving sanitation in developing countries.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Improving elder care in developed countries.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3" name="Picture 2" descr="RISK+FACTORS+FOR+MALNUTRI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"/>
            <a:ext cx="7397750" cy="578548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Marasmus results from an overall deficit of calories. Food deprivation is enough to induce it, but its effects are much more complicated than that.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That’s because marasmus is not simply hunger — it's a series of progressive adaptations that the body makes to try to survive hunger.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5501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Symptoms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Marasmus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Diagnosis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Marasmus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Treatment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Marasmus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Prevention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Marasmus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</a:p>
          <a:p>
            <a:pPr lvl="1" eaLnBrk="1" hangingPunct="1">
              <a:buClr>
                <a:srgbClr val="0039A6"/>
              </a:buClr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752600"/>
            <a:ext cx="409384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dirty="0" smtClean="0"/>
              <a:t>    </a:t>
            </a:r>
            <a:r>
              <a:rPr dirty="0" smtClean="0"/>
              <a:t>Marasmus is severe undernutrition — a deficiency in all the macronutrients that the body requires to function, including carbohydrates, protein and fats.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marasmus"/>
          <p:cNvPicPr>
            <a:picLocks noChangeAspect="1"/>
          </p:cNvPicPr>
          <p:nvPr/>
        </p:nvPicPr>
        <p:blipFill>
          <a:blip r:embed="rId3"/>
          <a:srcRect l="13150" r="15650" b="13290"/>
          <a:stretch>
            <a:fillRect/>
          </a:stretch>
        </p:blipFill>
        <p:spPr>
          <a:xfrm>
            <a:off x="4953000" y="1905000"/>
            <a:ext cx="3505835" cy="355854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6858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Marasmus is a deficiency of all macronutrients: carbohydrates, fats, and protein. </a:t>
            </a:r>
          </a:p>
          <a:p>
            <a:r>
              <a:rPr lang="en-US" sz="2800" dirty="0" smtClean="0"/>
              <a:t>If you have marasmus, you lack the fuel necessary to maintain normal body functions. </a:t>
            </a:r>
          </a:p>
          <a:p>
            <a:r>
              <a:rPr lang="en-US" sz="2800" dirty="0" smtClean="0"/>
              <a:t>People with marasmus are visibly depleted, severely underweight and emaciated. Children may be stunted in size and development. Prolonged marasmus leads to starvation.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 descr="symptoms-and-signs-of-marasmus"/>
          <p:cNvPicPr>
            <a:picLocks noChangeAspect="1"/>
          </p:cNvPicPr>
          <p:nvPr/>
        </p:nvPicPr>
        <p:blipFill>
          <a:blip r:embed="rId3"/>
          <a:srcRect t="28856" b="5385"/>
          <a:stretch>
            <a:fillRect/>
          </a:stretch>
        </p:blipFill>
        <p:spPr>
          <a:xfrm>
            <a:off x="990600" y="1981200"/>
            <a:ext cx="7040880" cy="390334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70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Visible wasting of fat and muscle.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Prominent skeleton.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Head appears large for the body.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Face may appear old and wizened.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Dry, loose skin (skin atrophy).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Dry, brittle hair or hair loss.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Sunken fontanelles in infants.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Lethargy, apathy and weakness.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Weight loss of more than 40%.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BMI below 16.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825" y="1509395"/>
            <a:ext cx="752348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Healthcare providers will begin by physically examining the person’s body.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Marasmus has some telltale physical features, the primary one being the visible wasting of fat and muscle</a:t>
            </a:r>
            <a:r>
              <a:rPr lang="en-IN" altLang="en-US" sz="32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N" altLang="en-US" sz="3200" dirty="0" smtClean="0"/>
              <a:t>People with marasmus appear emaciated. The loss of fat and muscle under the skin may cause the skin to hang loose in folds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825" y="1509395"/>
            <a:ext cx="752348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Beyond appearances, healthcare providers will measure the height or length of the person’s body and the circumference of their upper arm.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Healthcare providers use a few different charts to measure a child’s or adult’s weight-to-height ratio against medical standards, depending on their age.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Marasmus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825" y="1509395"/>
            <a:ext cx="752348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Marasmus is defined differently on different charts, but it is always significantly below average.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To use a chart more people are familiar with, marasmus would score below a 16 on the BMI (body mass index).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The purpose of the scoring is mostly to confirm the diagnosis and rate how severe it is.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618</Words>
  <Application>Microsoft Office PowerPoint</Application>
  <PresentationFormat>On-screen Show (4:3)</PresentationFormat>
  <Paragraphs>233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7_SEPDPO</vt:lpstr>
      <vt:lpstr>Blue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902</cp:revision>
  <cp:lastPrinted>2014-09-05T11:57:00Z</cp:lastPrinted>
  <dcterms:created xsi:type="dcterms:W3CDTF">2014-04-08T13:15:00Z</dcterms:created>
  <dcterms:modified xsi:type="dcterms:W3CDTF">2022-11-12T16:28:03Z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FD642FFC6C474B3D86CE1665E5F1D833</vt:lpwstr>
  </property>
  <property fmtid="{D5CDD505-2E9C-101B-9397-08002B2CF9AE}" pid="3" name="KSOProductBuildVer">
    <vt:lpwstr>1033-11.2.0.11341</vt:lpwstr>
  </property>
</Properties>
</file>