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1" r:id="rId2"/>
  </p:sldMasterIdLst>
  <p:notesMasterIdLst>
    <p:notesMasterId r:id="rId22"/>
  </p:notesMasterIdLst>
  <p:handoutMasterIdLst>
    <p:handoutMasterId r:id="rId23"/>
  </p:handoutMasterIdLst>
  <p:sldIdLst>
    <p:sldId id="424" r:id="rId3"/>
    <p:sldId id="322" r:id="rId4"/>
    <p:sldId id="324" r:id="rId5"/>
    <p:sldId id="362" r:id="rId6"/>
    <p:sldId id="361" r:id="rId7"/>
    <p:sldId id="325" r:id="rId8"/>
    <p:sldId id="418" r:id="rId9"/>
    <p:sldId id="397" r:id="rId10"/>
    <p:sldId id="419" r:id="rId11"/>
    <p:sldId id="420" r:id="rId12"/>
    <p:sldId id="421" r:id="rId13"/>
    <p:sldId id="398" r:id="rId14"/>
    <p:sldId id="399" r:id="rId15"/>
    <p:sldId id="422" r:id="rId16"/>
    <p:sldId id="423" r:id="rId17"/>
    <p:sldId id="407" r:id="rId18"/>
    <p:sldId id="409" r:id="rId19"/>
    <p:sldId id="351" r:id="rId20"/>
    <p:sldId id="425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9A6"/>
    <a:srgbClr val="006600"/>
    <a:srgbClr val="028432"/>
    <a:srgbClr val="E7E7D8"/>
    <a:srgbClr val="0536C6"/>
    <a:srgbClr val="923739"/>
    <a:srgbClr val="FF3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77728" autoAdjust="0"/>
  </p:normalViewPr>
  <p:slideViewPr>
    <p:cSldViewPr>
      <p:cViewPr>
        <p:scale>
          <a:sx n="51" d="100"/>
          <a:sy n="51" d="100"/>
        </p:scale>
        <p:origin x="-1548" y="-460"/>
      </p:cViewPr>
      <p:guideLst>
        <p:guide orient="horz" pos="2136"/>
        <p:guide pos="291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"/>
    </p:cViewPr>
  </p:sorterViewPr>
  <p:notesViewPr>
    <p:cSldViewPr>
      <p:cViewPr>
        <p:scale>
          <a:sx n="120" d="100"/>
          <a:sy n="120" d="100"/>
        </p:scale>
        <p:origin x="-1542" y="72"/>
      </p:cViewPr>
      <p:guideLst>
        <p:guide orient="horz" pos="2895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7" Type="http://schemas.openxmlformats.org/officeDocument/2006/relationships/slide" Target="slides/slide18.xml"/><Relationship Id="rId2" Type="http://schemas.openxmlformats.org/officeDocument/2006/relationships/slide" Target="slides/slide8.xml"/><Relationship Id="rId1" Type="http://schemas.openxmlformats.org/officeDocument/2006/relationships/slide" Target="slides/slide6.xml"/><Relationship Id="rId6" Type="http://schemas.openxmlformats.org/officeDocument/2006/relationships/slide" Target="slides/slide17.xml"/><Relationship Id="rId5" Type="http://schemas.openxmlformats.org/officeDocument/2006/relationships/slide" Target="slides/slide16.xml"/><Relationship Id="rId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99AABF-9665-440D-90EB-75FD43261E79}" type="datetimeFigureOut">
              <a:rPr lang="en-US"/>
              <a:t>11/19/2022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D26005-350B-4663-8083-A0ECEF69C9D7}" type="slidenum">
              <a:rPr lang="en-US" altLang="en-US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1452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A6A58F-D608-4BEA-9705-1B2C4FF196D8}" type="datetimeFigureOut">
              <a:rPr lang="en-US"/>
              <a:t>11/19/2022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1C3C041-5338-46DC-B5C2-45D7FFBDD6E7}" type="slidenum">
              <a:rPr lang="en-US" altLang="en-US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7659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72EDED-AAB0-413F-9A10-EE6D060E32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10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11/19/2022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11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11/19/2022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12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11/19/2022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13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11/19/2022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14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11/19/2022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15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11/19/2022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16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11/19/2022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17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11/19/2022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18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11/19/2022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271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Before we wrap up the course, let’s review what we have learned today.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this course, we have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bullets from the slide.&gt;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923737-DF2C-4C05-AA71-4B5989D14E08}" type="slidenum">
              <a:rPr lang="en-US" altLang="en-US" smtClean="0"/>
              <a:t>2</a:t>
            </a:fld>
            <a:endParaRPr lang="en-US" altLang="en-US" dirty="0" smtClean="0"/>
          </a:p>
        </p:txBody>
      </p:sp>
      <p:sp>
        <p:nvSpPr>
          <p:cNvPr id="10957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23028-C590-431B-AD6C-EE2EE647D4B7}" type="datetime1">
              <a:rPr lang="en-US" altLang="en-US" smtClean="0"/>
              <a:t>11/19/2022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271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Before we wrap up the course, let’s review what we have learned today.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this course, we have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bullets from the slide.&gt;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923737-DF2C-4C05-AA71-4B5989D14E08}" type="slidenum">
              <a:rPr lang="en-US" altLang="en-US" smtClean="0"/>
              <a:t>3</a:t>
            </a:fld>
            <a:endParaRPr lang="en-US" altLang="en-US" dirty="0" smtClean="0"/>
          </a:p>
        </p:txBody>
      </p:sp>
      <p:sp>
        <p:nvSpPr>
          <p:cNvPr id="10957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23028-C590-431B-AD6C-EE2EE647D4B7}" type="datetime1">
              <a:rPr lang="en-US" altLang="en-US" smtClean="0"/>
              <a:t>11/19/2022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271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Before we wrap up the course, let’s review what we have learned today.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this course, we have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bullets from the slide.&gt;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923737-DF2C-4C05-AA71-4B5989D14E08}" type="slidenum">
              <a:rPr lang="en-US" altLang="en-US" smtClean="0"/>
              <a:t>4</a:t>
            </a:fld>
            <a:endParaRPr lang="en-US" altLang="en-US" dirty="0" smtClean="0"/>
          </a:p>
        </p:txBody>
      </p:sp>
      <p:sp>
        <p:nvSpPr>
          <p:cNvPr id="10957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23028-C590-431B-AD6C-EE2EE647D4B7}" type="datetime1">
              <a:rPr lang="en-US" altLang="en-US" smtClean="0"/>
              <a:t>11/19/2022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271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Before we wrap up the course, let’s review what we have learned today.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this course, we have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bullets from the slide.&gt;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923737-DF2C-4C05-AA71-4B5989D14E08}" type="slidenum">
              <a:rPr lang="en-US" altLang="en-US" smtClean="0"/>
              <a:t>5</a:t>
            </a:fld>
            <a:endParaRPr lang="en-US" altLang="en-US" dirty="0" smtClean="0"/>
          </a:p>
        </p:txBody>
      </p:sp>
      <p:sp>
        <p:nvSpPr>
          <p:cNvPr id="109573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23028-C590-431B-AD6C-EE2EE647D4B7}" type="datetime1">
              <a:rPr lang="en-US" altLang="en-US" smtClean="0"/>
              <a:t>11/19/2022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6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11/19/2022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7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11/19/2022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8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11/19/2022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38735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SAY: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epidemiology in public health practice is to</a:t>
            </a:r>
          </a:p>
          <a:p>
            <a:pPr>
              <a:lnSpc>
                <a:spcPct val="150000"/>
              </a:lnSpc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agent, host, and environmental factors that affect health;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relative importance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illness, disability, and death;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those segments of the population that have the greatest risk from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specific causes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ill health; and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of health programs and services in improving population health.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next slide.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8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95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14A06-6DA4-4485-8C26-48B287ECF792}" type="slidenum">
              <a:rPr lang="en-US" altLang="en-US" smtClean="0"/>
              <a:t>9</a:t>
            </a:fld>
            <a:endParaRPr lang="en-US" alt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22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31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405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860" indent="-23304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E05B8-BC65-4A5F-B692-EA38DF597DCB}" type="datetime1">
              <a:rPr lang="en-US" altLang="en-US" smtClean="0"/>
              <a:t>11/19/2022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5"/>
          <p:cNvSpPr>
            <a:spLocks noChangeShapeType="1"/>
          </p:cNvSpPr>
          <p:nvPr/>
        </p:nvSpPr>
        <p:spPr bwMode="gray">
          <a:xfrm>
            <a:off x="392113" y="806450"/>
            <a:ext cx="835501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>
              <a:lnSpc>
                <a:spcPct val="106000"/>
              </a:lnSpc>
              <a:spcBef>
                <a:spcPct val="50000"/>
              </a:spcBef>
              <a:buSzPct val="100000"/>
              <a:buFont typeface="Wingdings 2" panose="05020102010507070707" pitchFamily="18" charset="2"/>
              <a:buNone/>
              <a:defRPr/>
            </a:pPr>
            <a:endParaRPr lang="en-US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8" y="514359"/>
            <a:ext cx="8345487" cy="2587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4014216" cy="5138928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  <a:lvl2pPr>
              <a:defRPr/>
            </a:lvl2pPr>
            <a:lvl3pPr>
              <a:buNone/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  <a:defRPr sz="2400" b="1">
                <a:solidFill>
                  <a:srgbClr val="000000"/>
                </a:solidFill>
              </a:defRPr>
            </a:lvl1pPr>
            <a:lvl2pPr marL="742950" indent="-285750">
              <a:defRPr lang="en-US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39A6"/>
                </a:solidFill>
                <a:latin typeface="Myriad Web Pro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EDE2762-D309-4A1B-90D4-EE2DB97D9608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39A6"/>
                </a:solidFill>
                <a:latin typeface="Myriad Web Pro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6995B87-722D-46BC-9CC9-1ED5024E22B0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39A6"/>
                </a:solidFill>
                <a:latin typeface="Myriad Web Pro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CBE984D-2DD5-4668-BAF8-1C9AC1A13DBC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39A6"/>
                </a:solidFill>
                <a:latin typeface="Myriad Web Pro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86D207D-9E64-417F-AA84-D9CB1A523B53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39A6"/>
                </a:solidFill>
                <a:latin typeface="Myriad Web Pro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346C8A6-4EAA-425C-AD65-FB7185D13849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286000"/>
            <a:ext cx="3962400" cy="3840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286000"/>
            <a:ext cx="3962400" cy="3840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2800">
                <a:solidFill>
                  <a:srgbClr val="0039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F2DA97D-831A-48CD-A7A1-23EF5E790589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5600" y="1295400"/>
            <a:ext cx="84074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000" i="0" u="none">
                <a:solidFill>
                  <a:schemeClr val="bg2"/>
                </a:solidFill>
                <a:latin typeface="+mn-lt"/>
              </a:defRPr>
            </a:lvl2pPr>
            <a:lvl3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i="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  <a:defRPr sz="1800" i="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 sz="1800" i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620713"/>
            <a:ext cx="8207375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843088"/>
            <a:ext cx="8212138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44213AF-26F6-41FA-8D85-E2C5388D6E58}" type="datetimeFigureOut">
              <a:rPr lang="en-US" smtClean="0"/>
              <a:t>11/19/2022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omb/>
  </p:transition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E2762-D309-4A1B-90D4-EE2DB97D9608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mb/>
  </p:transition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comb/>
  </p:transition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comb/>
  </p:transition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6C8A6-4EAA-425C-AD65-FB7185D13849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mb/>
  </p:transition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E984D-2DD5-4668-BAF8-1C9AC1A13DBC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mb/>
  </p:transition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D207D-9E64-417F-AA84-D9CB1A523B53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comb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comb/>
  </p:transition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11/19/2022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comb/>
  </p:transition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comb/>
  </p:transition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11/19/2022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11/19/2022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11/19/2022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11/19/2022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11/19/2022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11/19/2022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11/19/2022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11/19/2022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11/19/2022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11/19/2022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11/19/2022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11/19/2022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11/19/2022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11/19/2022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11/19/2022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t>11/19/2022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image" Target="../media/image2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p:transition spd="slow"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44213AF-26F6-41FA-8D85-E2C5388D6E58}" type="datetimeFigureOut">
              <a:rPr lang="en-US" smtClean="0"/>
              <a:t>11/19/2022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D5BBC35B-A44B-4119-B8DA-DE9E3DFADA20}" type="slidenum">
              <a:rPr kumimoji="0" lang="en-US" smtClean="0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</p:sldLayoutIdLst>
  <p:transition spd="slow">
    <p:comb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379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stri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947192"/>
            <a:ext cx="762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319942" y="76200"/>
            <a:ext cx="7024836" cy="792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B0F0"/>
                </a:solidFill>
                <a:latin typeface="Verdana" pitchFamily="34" charset="0"/>
                <a:cs typeface="+mn-cs"/>
              </a:rPr>
              <a:t>StudyMafia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  <a:latin typeface="Verdana" pitchFamily="34" charset="0"/>
                <a:cs typeface="+mn-cs"/>
              </a:rPr>
              <a:t>.Org</a:t>
            </a:r>
            <a:endParaRPr lang="en-US" sz="2800" b="1" dirty="0">
              <a:solidFill>
                <a:schemeClr val="accent4">
                  <a:lumMod val="2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-228600" y="5535336"/>
            <a:ext cx="90610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             Submitted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To:	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  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          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Submitted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By:</a:t>
            </a:r>
          </a:p>
          <a:p>
            <a:pPr eaLnBrk="0" hangingPunct="0"/>
            <a:r>
              <a:rPr lang="en-US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             Studymafia.org                                      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Studymafia.org               </a:t>
            </a:r>
            <a:endParaRPr lang="en-US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5438" y="1371600"/>
            <a:ext cx="636796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000" b="1" dirty="0" err="1" smtClean="0">
                <a:latin typeface="Times New Roman" pitchFamily="18" charset="0"/>
                <a:cs typeface="Times New Roman" pitchFamily="18" charset="0"/>
              </a:rPr>
              <a:t>Immunoelectroesis</a:t>
            </a:r>
            <a:endParaRPr lang="en-US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5689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Immunoelectrophoresis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659890"/>
            <a:ext cx="7696200" cy="3538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After electrophoresis completes, 20 μl of the corresponding antiserum is added to troughs in a moist chamber and incubated for 18- 20 hours at room temperature in a horizontal position.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The agarose gel is placed on a horizontal position and dried with blotter sheets.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Times New Roman" panose="02020603050405020304"/>
                <a:cs typeface="Times New Roman" panose="02020603050405020304"/>
              </a:rPr>
              <a:t>●●●</a:t>
            </a: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10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Immunoelectrophoresis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453515"/>
            <a:ext cx="8028305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The gel in saline solution is soaked for 10 minutes and the drying and washing repeated twice again.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The gel is dried at a temperature less than 70°C and may be stained with protein staining solution for about 3 minutes followed by decolorizing the gel for 5 minutes in distaining solution baths.  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The gel is dried and results evaluated. 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11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of Immunoelectrophoresis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676400"/>
            <a:ext cx="7924800" cy="3538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smtClean="0"/>
              <a:t>The presence of elliptical precipitin arcs represents antigen-antibody interaction.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smtClean="0"/>
              <a:t>The absence of the formation of precipitate suggests no reaction.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smtClean="0"/>
              <a:t>Different antigens (proteins) can be identified based on the intensity, shape, and position of the precipitation lines.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12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Immunoelectrophoresis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524000"/>
            <a:ext cx="822896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dirty="0" smtClean="0"/>
              <a:t>The test helps in the identification and approximate quantization of various proteins present in the serum. Immunoelectrophoresis created a breakthrough in protein identification and in immunology.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dirty="0" smtClean="0"/>
              <a:t>Immunoelectrophoresis is used in patients with suspected monoclonal and polyclonal gammopathies.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Times New Roman" panose="02020603050405020304"/>
                <a:cs typeface="Times New Roman" panose="02020603050405020304"/>
              </a:rPr>
              <a:t>●●●</a:t>
            </a: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13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Immunoelectrophoresis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524000"/>
            <a:ext cx="822896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dirty="0" smtClean="0"/>
              <a:t>The method is used to detect normal as well as abnormal proteins, such as myeloma proteins in human serum.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dirty="0" smtClean="0"/>
              <a:t>Used to analyze complex protein mixtures containing different antigens.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dirty="0" smtClean="0"/>
              <a:t>Immunoelectrophoresis is an older method for qualitative analysis of M-proteins in serum and urine.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Times New Roman" panose="02020603050405020304"/>
                <a:cs typeface="Times New Roman" panose="02020603050405020304"/>
              </a:rPr>
              <a:t>●●●</a:t>
            </a: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14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Immunoelectrophoresis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4035" y="1676400"/>
            <a:ext cx="8228965" cy="3322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dirty="0" smtClean="0"/>
              <a:t>The medical diagnostic use is of value where certain proteins are suspected of being absent (e.g., hypogammaglobulinemia) or overproduced (e.g., multiple myeloma).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dirty="0" smtClean="0"/>
              <a:t>This method is useful to monitor antigen and antigen-antibody purity and to identify a single antigen in a mixture of antigens.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15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Immunoelectrophoresis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524000"/>
            <a:ext cx="8068945" cy="4030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Immunoelectrophoresis is a powerful analytical technique with high resolving power as it combines the separation of antigens by electrophoresis with immunodiffusion against an antiserum.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The main advantage of immunoelectrophoresis is that a number of antigens can be identified in serum.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16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Immunoelectrophoresis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524000"/>
            <a:ext cx="8027035" cy="4030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Immunoelectrophoresis is slower, less sensitive, and more difficult to interpret than Immunofixation electrophoresis.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IEP fails to detect some small monoclonal M-proteins because the most rapidly migrating immunoglobulins present in the highest concentrations may obscure the presence of small M-proteins.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17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60960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676400"/>
            <a:ext cx="7924800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2800" dirty="0" smtClean="0"/>
              <a:t>Immunoelectrophoresis is a potent analytical technique with great resolving power because it combines electrophoresis separation of antigens with immunodiffusion against an antiserum. 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2800" dirty="0" smtClean="0"/>
              <a:t>The improved resolution aids in the immunological analysis of serum proteins.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3716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>
                <a:solidFill>
                  <a:srgbClr val="0039A6"/>
                </a:solidFill>
                <a:latin typeface="Myriad Web Pro" charset="0"/>
              </a:rPr>
              <a:t>18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133600"/>
            <a:ext cx="5943600" cy="2514600"/>
          </a:xfrm>
          <a:noFill/>
        </p:spPr>
        <p:txBody>
          <a:bodyPr>
            <a:normAutofit fontScale="90000"/>
          </a:bodyPr>
          <a:lstStyle/>
          <a:p>
            <a:pPr marL="0" indent="0" algn="ctr"/>
            <a:r>
              <a:rPr lang="en-US" sz="5400" b="1" dirty="0">
                <a:solidFill>
                  <a:srgbClr val="FF0000"/>
                </a:solidFill>
              </a:rPr>
              <a:t>Thanks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To 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5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>StudyMafia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.org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08606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6"/>
          <p:cNvSpPr txBox="1">
            <a:spLocks noChangeArrowheads="1"/>
          </p:cNvSpPr>
          <p:nvPr/>
        </p:nvSpPr>
        <p:spPr bwMode="auto">
          <a:xfrm>
            <a:off x="1447800" y="304800"/>
            <a:ext cx="609473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Contents</a:t>
            </a:r>
          </a:p>
        </p:txBody>
      </p:sp>
      <p:sp>
        <p:nvSpPr>
          <p:cNvPr id="71685" name="Content Placeholder 2"/>
          <p:cNvSpPr txBox="1"/>
          <p:nvPr/>
        </p:nvSpPr>
        <p:spPr bwMode="auto">
          <a:xfrm>
            <a:off x="533400" y="160020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0039A6"/>
              </a:buClr>
            </a:pPr>
            <a:r>
              <a:rPr lang="en-I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 lvl="1" eaLnBrk="1" hangingPunct="1">
              <a:buClr>
                <a:srgbClr val="0039A6"/>
              </a:buClr>
            </a:pPr>
            <a:r>
              <a:rPr lang="en-I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 eaLnBrk="1" hangingPunct="1">
              <a:buClr>
                <a:srgbClr val="0039A6"/>
              </a:buClr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Principle of Immunoelectrophoresis</a:t>
            </a:r>
          </a:p>
          <a:p>
            <a:pPr lvl="1" eaLnBrk="1" hangingPunct="1">
              <a:buClr>
                <a:srgbClr val="0039A6"/>
              </a:buClr>
            </a:pPr>
            <a:r>
              <a:rPr lang="en-I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Procedure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Immunoelectrophoresis</a:t>
            </a:r>
            <a:endParaRPr lang="en-US" alt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0039A6"/>
              </a:buClr>
            </a:pPr>
            <a:r>
              <a:rPr lang="en-I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Results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Immunoelectrophoresis</a:t>
            </a:r>
            <a:endParaRPr lang="en-US" alt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0039A6"/>
              </a:buClr>
            </a:pPr>
            <a:r>
              <a:rPr lang="en-I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Applications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Immunoelectrophoresis</a:t>
            </a:r>
            <a:endParaRPr lang="en-US" alt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0039A6"/>
              </a:buClr>
            </a:pPr>
            <a:r>
              <a:rPr lang="en-I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Advantages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Immunoelectrophoresis</a:t>
            </a:r>
            <a:endParaRPr lang="en-US" alt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0039A6"/>
              </a:buClr>
            </a:pPr>
            <a:r>
              <a:rPr lang="en-I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Disadvantages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Immunoelectrophoresis</a:t>
            </a:r>
            <a:endParaRPr lang="en-US" alt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0039A6"/>
              </a:buClr>
            </a:pPr>
            <a:r>
              <a:rPr lang="en-I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Conclusion</a:t>
            </a:r>
            <a:endParaRPr lang="en-IN" alt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0039A6"/>
              </a:buClr>
              <a:buNone/>
            </a:pPr>
            <a:endParaRPr lang="en-US" alt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buClr>
                <a:srgbClr val="0039A6"/>
              </a:buClr>
              <a:buNone/>
            </a:pPr>
            <a:endParaRPr lang="en-I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buClr>
                <a:srgbClr val="0039A6"/>
              </a:buClr>
              <a:buNone/>
            </a:pPr>
            <a:endParaRPr lang="en-I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6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3A21016-E51D-4AAE-8DF1-DF6B1BFA55A8}" type="slidenum">
              <a:rPr lang="en-US" altLang="en-US" sz="1400">
                <a:solidFill>
                  <a:srgbClr val="0039A6"/>
                </a:solidFill>
                <a:latin typeface="Myriad Web Pro" charset="0"/>
              </a:rPr>
              <a:t>2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6"/>
          <p:cNvSpPr txBox="1">
            <a:spLocks noChangeArrowheads="1"/>
          </p:cNvSpPr>
          <p:nvPr/>
        </p:nvSpPr>
        <p:spPr bwMode="auto">
          <a:xfrm>
            <a:off x="2206625" y="638175"/>
            <a:ext cx="4740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alt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5" name="Content Placeholder 2"/>
          <p:cNvSpPr txBox="1"/>
          <p:nvPr/>
        </p:nvSpPr>
        <p:spPr bwMode="auto">
          <a:xfrm>
            <a:off x="457200" y="1600200"/>
            <a:ext cx="413956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dirty="0" smtClean="0"/>
              <a:t>Immunoelectrophoresis refers to precipitation in agar under an electric field.</a:t>
            </a:r>
            <a:r>
              <a:rPr lang="en-IN" dirty="0" smtClean="0"/>
              <a:t> </a:t>
            </a:r>
            <a:r>
              <a:rPr dirty="0" smtClean="0"/>
              <a:t>It is a process of a combination of immuno-diffusion and electrophoresis.</a:t>
            </a:r>
          </a:p>
        </p:txBody>
      </p:sp>
      <p:sp>
        <p:nvSpPr>
          <p:cNvPr id="71686" name="Slide Number Placeholder 1"/>
          <p:cNvSpPr txBox="1"/>
          <p:nvPr/>
        </p:nvSpPr>
        <p:spPr bwMode="auto">
          <a:xfrm>
            <a:off x="6629400" y="5791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3A21016-E51D-4AAE-8DF1-DF6B1BFA55A8}" type="slidenum">
              <a:rPr lang="en-US" altLang="en-US" sz="1400">
                <a:solidFill>
                  <a:srgbClr val="0039A6"/>
                </a:solidFill>
                <a:latin typeface="Myriad Web Pro" charset="0"/>
              </a:rPr>
              <a:t>3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 descr="CrossedimmunoelectrophoresisTCB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76400"/>
            <a:ext cx="3530600" cy="338836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Box 6"/>
          <p:cNvSpPr txBox="1">
            <a:spLocks noChangeArrowheads="1"/>
          </p:cNvSpPr>
          <p:nvPr/>
        </p:nvSpPr>
        <p:spPr bwMode="auto">
          <a:xfrm>
            <a:off x="2206625" y="638175"/>
            <a:ext cx="474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5" name="Content Placeholder 2"/>
          <p:cNvSpPr txBox="1"/>
          <p:nvPr/>
        </p:nvSpPr>
        <p:spPr bwMode="auto">
          <a:xfrm>
            <a:off x="668020" y="1447800"/>
            <a:ext cx="792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800" dirty="0" smtClean="0"/>
              <a:t>Antigens are placed into wells cut in a gel (without antibody) and electrophoresed. A trough is then cut in the gel into which antibodies are placed.</a:t>
            </a:r>
          </a:p>
          <a:p>
            <a:r>
              <a:rPr lang="en-US" sz="2800" dirty="0" smtClean="0"/>
              <a:t>The antibodies diffuse laterally to meet diffusing antigens, and lattice formation and precipitation occur permitting determination of the nature of the antigens.</a:t>
            </a:r>
          </a:p>
          <a:p>
            <a:r>
              <a:rPr lang="en-US" sz="2800" dirty="0" smtClean="0"/>
              <a:t>The term “immunoelectrophoresis” was first coined by Grabar and Williams in 1953.</a:t>
            </a:r>
          </a:p>
        </p:txBody>
      </p:sp>
      <p:sp>
        <p:nvSpPr>
          <p:cNvPr id="71686" name="Slide Number Placeholder 1"/>
          <p:cNvSpPr txBox="1"/>
          <p:nvPr/>
        </p:nvSpPr>
        <p:spPr bwMode="auto">
          <a:xfrm>
            <a:off x="6629400" y="5791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3A21016-E51D-4AAE-8DF1-DF6B1BFA55A8}" type="slidenum">
              <a:rPr lang="en-US" altLang="en-US" sz="1400">
                <a:solidFill>
                  <a:srgbClr val="0039A6"/>
                </a:solidFill>
                <a:latin typeface="Myriad Web Pro" charset="0"/>
              </a:rPr>
              <a:t>4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F3A21016-E51D-4AAE-8DF1-DF6B1BFA55A8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5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pic>
        <p:nvPicPr>
          <p:cNvPr id="2" name="Picture 1" descr="maxresdefaul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8128000" cy="45720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Immunoelectrophoresis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4355" y="1600200"/>
            <a:ext cx="8153400" cy="3815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smtClean="0"/>
              <a:t>When an electric current is applied to a slide layered with gel, the antigen mixture placed in wells is separated into individual antigen components according to their charge and size.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smtClean="0"/>
              <a:t>Following electrophoresis, the separated antigens are reacted with specific antisera placed in troughs parallel to the electrophoretic migration and diffusion is allowed to occur.</a:t>
            </a:r>
            <a:r>
              <a:rPr lang="en-US" sz="3200" smtClean="0"/>
              <a:t> 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Times New Roman" panose="02020603050405020304"/>
                <a:cs typeface="Times New Roman" panose="02020603050405020304"/>
              </a:rPr>
              <a:t>●●●</a:t>
            </a: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6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Immunoelectrophoresis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4355" y="1600200"/>
            <a:ext cx="7749540" cy="3046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smtClean="0"/>
              <a:t>Antiserum present in the trough moves toward the antigen components resulting in the formation of separate precipitin lines in 18-24 hrs, each indicating reaction between individual proteins with its antibody.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7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Immunoelectrophoresis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676400"/>
            <a:ext cx="7696200" cy="3538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Agarose gel is prepared on a glass slide put in a horizontal position.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Using the sample template, wells are borne on the application zone carefully.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The sample is diluted 2:3 with protein diluent solution (20μl antigen solution +10 μl diluent). 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Times New Roman" panose="02020603050405020304"/>
                <a:cs typeface="Times New Roman" panose="02020603050405020304"/>
              </a:rPr>
              <a:t>●●●</a:t>
            </a: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8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725269"/>
            <a:ext cx="8763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of Immunoelectrophoresis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524000"/>
            <a:ext cx="7696200" cy="4030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Using a 5 μl pipette, 5 μl of control and sample is applied across each corresponding slit (Control slit and Sample slit).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 smtClean="0"/>
              <a:t>The gel is placed into the electrophoresis chamber with the samples on the cathodic side, and electrophoresis runs for 20 mins/ 100 volts.</a:t>
            </a:r>
          </a:p>
        </p:txBody>
      </p:sp>
      <p:sp>
        <p:nvSpPr>
          <p:cNvPr id="22533" name="Slide Number Placeholder 1"/>
          <p:cNvSpPr txBox="1"/>
          <p:nvPr/>
        </p:nvSpPr>
        <p:spPr bwMode="auto">
          <a:xfrm>
            <a:off x="6553200" y="6172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Times New Roman" panose="02020603050405020304"/>
                <a:cs typeface="Times New Roman" panose="02020603050405020304"/>
              </a:rPr>
              <a:t>●●●</a:t>
            </a:r>
            <a:endParaRPr lang="en-US" altLang="en-US" sz="1400" dirty="0" smtClean="0">
              <a:solidFill>
                <a:srgbClr val="0039A6"/>
              </a:solidFill>
              <a:latin typeface="Myriad Web Pro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fld id="{0EF9015A-DAF8-47A9-8291-B9B5A3191301}" type="slidenum">
              <a:rPr lang="en-US" altLang="en-US" sz="1400" smtClean="0">
                <a:solidFill>
                  <a:srgbClr val="0039A6"/>
                </a:solidFill>
                <a:latin typeface="Myriad Web Pro" charset="0"/>
              </a:rPr>
              <a:t>9</a:t>
            </a:fld>
            <a:endParaRPr lang="en-US" altLang="en-US" sz="1400" dirty="0">
              <a:solidFill>
                <a:srgbClr val="0039A6"/>
              </a:solidFill>
              <a:latin typeface="Myriad Web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447800"/>
            <a:ext cx="8042275" cy="0"/>
          </a:xfrm>
          <a:prstGeom prst="line">
            <a:avLst/>
          </a:prstGeom>
          <a:ln>
            <a:solidFill>
              <a:srgbClr val="0039A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EPDPO">
  <a:themeElements>
    <a:clrScheme name="OSELS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9E302D"/>
      </a:accent2>
      <a:accent3>
        <a:srgbClr val="5B8F22"/>
      </a:accent3>
      <a:accent4>
        <a:srgbClr val="532E60"/>
      </a:accent4>
      <a:accent5>
        <a:srgbClr val="FDC82F"/>
      </a:accent5>
      <a:accent6>
        <a:srgbClr val="0CC6DE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6CCFF"/>
        </a:solidFill>
        <a:ln w="9525">
          <a:miter lim="800000"/>
        </a:ln>
      </a:spPr>
      <a:bodyPr wrap="none" rtlCol="0" anchor="ctr">
        <a:flatTx/>
      </a:bodyPr>
      <a:lstStyle>
        <a:defPPr algn="ctr">
          <a:defRPr sz="1200" b="1" dirty="0">
            <a:solidFill>
              <a:schemeClr val="bg1"/>
            </a:solidFill>
            <a:latin typeface="Tahoma" panose="020B0604030504040204" pitchFamily="34" charset="0"/>
          </a:defRPr>
        </a:defPPr>
      </a:lstStyle>
    </a:spDef>
    <a:lnDef>
      <a:spPr>
        <a:ln w="22225">
          <a:solidFill>
            <a:srgbClr val="0A0A0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ange Waves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848</Words>
  <Application>Microsoft Office PowerPoint</Application>
  <PresentationFormat>On-screen Show (4:3)</PresentationFormat>
  <Paragraphs>257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7_SEPDPO</vt:lpstr>
      <vt:lpstr>Orange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To  StudyMafia.org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NISHA PANDITA</dc:creator>
  <cp:lastModifiedBy>CRP</cp:lastModifiedBy>
  <cp:revision>904</cp:revision>
  <cp:lastPrinted>2014-09-05T11:57:00Z</cp:lastPrinted>
  <dcterms:created xsi:type="dcterms:W3CDTF">2014-04-08T13:15:00Z</dcterms:created>
  <dcterms:modified xsi:type="dcterms:W3CDTF">2022-11-19T09:58:56Z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F1B0F441956B472486962C1E114393C0</vt:lpwstr>
  </property>
  <property fmtid="{D5CDD505-2E9C-101B-9397-08002B2CF9AE}" pid="3" name="KSOProductBuildVer">
    <vt:lpwstr>1033-11.2.0.11380</vt:lpwstr>
  </property>
</Properties>
</file>