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17"/>
  </p:notesMasterIdLst>
  <p:handoutMasterIdLst>
    <p:handoutMasterId r:id="rId18"/>
  </p:handoutMasterIdLst>
  <p:sldIdLst>
    <p:sldId id="423" r:id="rId3"/>
    <p:sldId id="322" r:id="rId4"/>
    <p:sldId id="324" r:id="rId5"/>
    <p:sldId id="362" r:id="rId6"/>
    <p:sldId id="361" r:id="rId7"/>
    <p:sldId id="325" r:id="rId8"/>
    <p:sldId id="418" r:id="rId9"/>
    <p:sldId id="419" r:id="rId10"/>
    <p:sldId id="420" r:id="rId11"/>
    <p:sldId id="397" r:id="rId12"/>
    <p:sldId id="421" r:id="rId13"/>
    <p:sldId id="422" r:id="rId14"/>
    <p:sldId id="351" r:id="rId15"/>
    <p:sldId id="424"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22"/>
        <p:guide pos="2917"/>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76"/>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0.xml"/><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11/30/2022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903625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11/30/2022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425211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11/30/2022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11/30/2022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1547813" y="1701800"/>
            <a:ext cx="6908800"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1547813" y="2927350"/>
            <a:ext cx="6913562"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11/30/2022</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11/30/2022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11/30/2022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11/30/2022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image" Target="../media/image2.jpeg"/><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theme" Target="../theme/theme2.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25"/>
          <a:stretch>
            <a:fillRect/>
          </a:stretch>
        </p:blipFill>
        <p:spPr>
          <a:xfrm>
            <a:off x="-6350" y="0"/>
            <a:ext cx="915035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11/30/2022</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921514"/>
            <a:ext cx="9137260" cy="707886"/>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   Studymafia.org               </a:t>
            </a:r>
            <a:endParaRPr lang="en-US" sz="2000" b="1" dirty="0">
              <a:solidFill>
                <a:schemeClr val="bg1"/>
              </a:solidFill>
              <a:latin typeface="+mn-lt"/>
              <a:cs typeface="Times New Roman" pitchFamily="18" charset="0"/>
            </a:endParaRPr>
          </a:p>
        </p:txBody>
      </p:sp>
      <p:sp>
        <p:nvSpPr>
          <p:cNvPr id="8" name="Rectangle 7"/>
          <p:cNvSpPr/>
          <p:nvPr/>
        </p:nvSpPr>
        <p:spPr>
          <a:xfrm>
            <a:off x="2057400" y="2108537"/>
            <a:ext cx="6096000" cy="1754326"/>
          </a:xfrm>
          <a:prstGeom prst="rect">
            <a:avLst/>
          </a:prstGeom>
          <a:solidFill>
            <a:schemeClr val="bg1"/>
          </a:solidFill>
        </p:spPr>
        <p:txBody>
          <a:bodyPr wrap="square">
            <a:spAutoFit/>
          </a:bodyPr>
          <a:lstStyle/>
          <a:p>
            <a:pPr algn="ctr" fontAlgn="auto">
              <a:spcBef>
                <a:spcPts val="0"/>
              </a:spcBef>
              <a:spcAft>
                <a:spcPts val="0"/>
              </a:spcAft>
              <a:defRPr/>
            </a:pPr>
            <a:r>
              <a:rPr lang="en-US" altLang="en-US" sz="5400" b="1" dirty="0" err="1" smtClean="0">
                <a:solidFill>
                  <a:srgbClr val="0070C0"/>
                </a:solidFill>
                <a:latin typeface="Times New Roman" pitchFamily="18" charset="0"/>
                <a:cs typeface="Times New Roman" pitchFamily="18" charset="0"/>
              </a:rPr>
              <a:t>Hypersenstivity</a:t>
            </a:r>
            <a:r>
              <a:rPr lang="en-US" altLang="en-US" sz="5400" b="1" dirty="0" smtClean="0">
                <a:solidFill>
                  <a:srgbClr val="0070C0"/>
                </a:solidFill>
                <a:latin typeface="Times New Roman" pitchFamily="18" charset="0"/>
                <a:cs typeface="Times New Roman" pitchFamily="18" charset="0"/>
              </a:rPr>
              <a:t> </a:t>
            </a:r>
            <a:r>
              <a:rPr lang="en-US" altLang="en-US" sz="5400" b="1" dirty="0" smtClean="0">
                <a:solidFill>
                  <a:srgbClr val="FF0000"/>
                </a:solidFill>
                <a:latin typeface="Times New Roman" pitchFamily="18" charset="0"/>
                <a:cs typeface="Times New Roman" pitchFamily="18" charset="0"/>
              </a:rPr>
              <a:t>Reactions</a:t>
            </a:r>
            <a:endParaRPr lang="en-US" sz="54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93879816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Facts About</a:t>
            </a:r>
            <a:r>
              <a:rPr lang="en-US" altLang="en-US" sz="3600" b="1" dirty="0" smtClean="0">
                <a:solidFill>
                  <a:schemeClr val="accent2"/>
                </a:solidFill>
                <a:latin typeface="Times New Roman" panose="02020603050405020304" pitchFamily="18" charset="0"/>
                <a:cs typeface="Times New Roman" panose="02020603050405020304" pitchFamily="18" charset="0"/>
              </a:rPr>
              <a:t> Hypersenstivity Reactions  </a:t>
            </a:r>
          </a:p>
        </p:txBody>
      </p:sp>
      <p:sp>
        <p:nvSpPr>
          <p:cNvPr id="2" name="TextBox 1"/>
          <p:cNvSpPr txBox="1"/>
          <p:nvPr/>
        </p:nvSpPr>
        <p:spPr>
          <a:xfrm>
            <a:off x="609600" y="1524000"/>
            <a:ext cx="7976235" cy="4523105"/>
          </a:xfrm>
          <a:prstGeom prst="rect">
            <a:avLst/>
          </a:prstGeom>
          <a:noFill/>
        </p:spPr>
        <p:txBody>
          <a:bodyPr wrap="square">
            <a:spAutoFit/>
          </a:bodyPr>
          <a:lstStyle/>
          <a:p>
            <a:pPr marL="514350" indent="-514350">
              <a:buFont typeface="Arial" panose="020B0604020202020204" pitchFamily="34" charset="0"/>
              <a:buChar char="•"/>
            </a:pPr>
            <a:r>
              <a:rPr lang="en-US" sz="3200" dirty="0" smtClean="0"/>
              <a:t>Hypersensitivity reactions are very common. Fifteen percent of the world population will be affected by a type of allergic reaction during their lives. In the second half of this century, allergic diseases have increased. </a:t>
            </a:r>
          </a:p>
          <a:p>
            <a:pPr marL="514350" indent="-514350">
              <a:buFont typeface="Arial" panose="020B0604020202020204" pitchFamily="34" charset="0"/>
              <a:buChar char="•"/>
            </a:pPr>
            <a:r>
              <a:rPr lang="en-US" sz="3200" dirty="0" smtClean="0"/>
              <a:t>The cause of the increase is unknown, but it may reflect lifestyle changes, decreased breastfeeding, and air pollution.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Facts About</a:t>
            </a:r>
            <a:r>
              <a:rPr lang="en-US" altLang="en-US" sz="3600" b="1" dirty="0" smtClean="0">
                <a:solidFill>
                  <a:schemeClr val="accent2"/>
                </a:solidFill>
                <a:latin typeface="Times New Roman" panose="02020603050405020304" pitchFamily="18" charset="0"/>
                <a:cs typeface="Times New Roman" panose="02020603050405020304" pitchFamily="18" charset="0"/>
              </a:rPr>
              <a:t> Hypersenstivity Reactions  </a:t>
            </a:r>
          </a:p>
        </p:txBody>
      </p:sp>
      <p:sp>
        <p:nvSpPr>
          <p:cNvPr id="2" name="TextBox 1"/>
          <p:cNvSpPr txBox="1"/>
          <p:nvPr/>
        </p:nvSpPr>
        <p:spPr>
          <a:xfrm>
            <a:off x="609600" y="1600200"/>
            <a:ext cx="7976235"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The hygiene hypothesis proposes that since IgE is no longer needed to protect against parasites in the Western world, the IgE-mast cell axis has evolved into a type I hypersensitivity reaction.</a:t>
            </a:r>
          </a:p>
          <a:p>
            <a:pPr marL="514350" indent="-514350">
              <a:buFont typeface="Arial" panose="020B0604020202020204" pitchFamily="34" charset="0"/>
              <a:buChar char="•"/>
            </a:pPr>
            <a:r>
              <a:rPr lang="en-US" sz="3200" dirty="0" smtClean="0"/>
              <a:t>European data estimate that 0.3% of the population will be troubled by anaphylaxis at some point in their lives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Facts About</a:t>
            </a:r>
            <a:r>
              <a:rPr lang="en-US" altLang="en-US" sz="3600" b="1" dirty="0" smtClean="0">
                <a:solidFill>
                  <a:schemeClr val="accent2"/>
                </a:solidFill>
                <a:latin typeface="Times New Roman" panose="02020603050405020304" pitchFamily="18" charset="0"/>
                <a:cs typeface="Times New Roman" panose="02020603050405020304" pitchFamily="18" charset="0"/>
              </a:rPr>
              <a:t> Hypersenstivity Reactions  </a:t>
            </a:r>
          </a:p>
        </p:txBody>
      </p:sp>
      <p:sp>
        <p:nvSpPr>
          <p:cNvPr id="2" name="TextBox 1"/>
          <p:cNvSpPr txBox="1"/>
          <p:nvPr/>
        </p:nvSpPr>
        <p:spPr>
          <a:xfrm>
            <a:off x="609600" y="1600200"/>
            <a:ext cx="7976235" cy="4246245"/>
          </a:xfrm>
          <a:prstGeom prst="rect">
            <a:avLst/>
          </a:prstGeom>
          <a:noFill/>
        </p:spPr>
        <p:txBody>
          <a:bodyPr wrap="square">
            <a:spAutoFit/>
          </a:bodyPr>
          <a:lstStyle/>
          <a:p>
            <a:pPr marL="514350" indent="-514350">
              <a:buFont typeface="Arial" panose="020B0604020202020204" pitchFamily="34" charset="0"/>
              <a:buChar char="•"/>
            </a:pPr>
            <a:r>
              <a:rPr lang="en-US" sz="3000" dirty="0" smtClean="0"/>
              <a:t>In addition, 1 out of 3000 inpatients in the United States experiences a severe allergic reaction every year. </a:t>
            </a:r>
          </a:p>
          <a:p>
            <a:pPr marL="514350" indent="-514350">
              <a:buFont typeface="Arial" panose="020B0604020202020204" pitchFamily="34" charset="0"/>
              <a:buChar char="•"/>
            </a:pPr>
            <a:r>
              <a:rPr lang="en-US" sz="3000" dirty="0" smtClean="0"/>
              <a:t>However, the prevalence of bronchial asthma was 1.5% in Korea. Fernández-Soto</a:t>
            </a:r>
            <a:r>
              <a:rPr lang="en-IN" altLang="en-US" sz="3000" dirty="0" smtClean="0"/>
              <a:t> </a:t>
            </a:r>
            <a:r>
              <a:rPr lang="en-US" sz="3000" dirty="0" smtClean="0"/>
              <a:t>in 2018 reported that fungal infections could be as high as 50% in inner cities and constitute a risk factor predisposing to the development of allergic bronchial asthma.</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Hypersensitivity reactions are exaggerated or inappropriate immunologic responses occurring in response to an antigen or allergen. </a:t>
            </a:r>
          </a:p>
          <a:p>
            <a:pPr marL="514350" indent="-514350">
              <a:buFont typeface="Wingdings" panose="05000000000000000000" pitchFamily="2" charset="2"/>
              <a:buChar char="ü"/>
            </a:pPr>
            <a:r>
              <a:rPr lang="en-US" sz="2800" dirty="0" smtClean="0"/>
              <a:t>Type I, II and III hypersensitivity reactions are known as immediate hypersensitivity reactions because they occur within 24 hours of exposure to the antigen or allergen</a:t>
            </a:r>
            <a:r>
              <a:rPr lang="en-IN" altLang="en-US" sz="2800" dirty="0" smtClean="0"/>
              <a:t>.</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13</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848233279"/>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Facts About </a:t>
            </a:r>
            <a:r>
              <a:rPr lang="en-US" altLang="en-US" sz="2600" dirty="0" smtClean="0">
                <a:latin typeface="Times New Roman" panose="02020603050405020304" pitchFamily="18" charset="0"/>
                <a:cs typeface="Times New Roman" panose="02020603050405020304" pitchFamily="18" charset="0"/>
                <a:sym typeface="+mn-ea"/>
              </a:rPr>
              <a:t>Hypersenstivity Reactions</a:t>
            </a: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Hypersenstivity Reactions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Hypersensitivity reactions are an overreaction of the immune system to an antigen which would not normally trigger an immune response.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big_5b72ac743d413"/>
          <p:cNvPicPr>
            <a:picLocks noChangeAspect="1"/>
          </p:cNvPicPr>
          <p:nvPr/>
        </p:nvPicPr>
        <p:blipFill>
          <a:blip r:embed="rId3"/>
          <a:stretch>
            <a:fillRect/>
          </a:stretch>
        </p:blipFill>
        <p:spPr>
          <a:xfrm>
            <a:off x="1524000" y="3200400"/>
            <a:ext cx="6203950" cy="235013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 antigen may be something which would in most people be ignored – peanuts, for example, or it may originate from the body. In either case, the damage and clinical symptoms result from the body’s response to the substance rather than damage caused by the substance itself.</a:t>
            </a:r>
          </a:p>
          <a:p>
            <a:r>
              <a:rPr lang="en-US" sz="2800" dirty="0" smtClean="0"/>
              <a:t>Overreaction to self-antigens is normally due to a failure in central tolerance, and this failure can also have genetically-inheritable features.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hypersensitivity-diagnosis-classification-reactions-types-original"/>
          <p:cNvPicPr>
            <a:picLocks noChangeAspect="1"/>
          </p:cNvPicPr>
          <p:nvPr/>
        </p:nvPicPr>
        <p:blipFill>
          <a:blip r:embed="rId3"/>
          <a:stretch>
            <a:fillRect/>
          </a:stretch>
        </p:blipFill>
        <p:spPr>
          <a:xfrm>
            <a:off x="838200" y="152400"/>
            <a:ext cx="7439025" cy="587248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Hypersenstivity Reactions  </a:t>
            </a:r>
          </a:p>
        </p:txBody>
      </p:sp>
      <p:sp>
        <p:nvSpPr>
          <p:cNvPr id="2" name="TextBox 1"/>
          <p:cNvSpPr txBox="1"/>
          <p:nvPr/>
        </p:nvSpPr>
        <p:spPr>
          <a:xfrm>
            <a:off x="609600" y="160020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Type 1</a:t>
            </a:r>
          </a:p>
          <a:p>
            <a:pPr marL="514350" indent="-514350">
              <a:buFont typeface="Arial" panose="020B0604020202020204" pitchFamily="34" charset="0"/>
              <a:buChar char="•"/>
            </a:pPr>
            <a:r>
              <a:rPr lang="en-US" sz="2800" smtClean="0"/>
              <a:t>In Type 1 hypersensitivity reactions mast-cell activation is induced by secretion of IgE antibodies. Initial exposure to the antigen causes the priming of Th2 cells, and their release of IL-4 causes the B cells to switch their production of IgM to IgE antibodies which are antigen-specific. The IgE antibodies bind to mast cells and basophils, sensitising them to the antigen.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Hypersenstivity Reactions  </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Type 2</a:t>
            </a:r>
          </a:p>
          <a:p>
            <a:pPr marL="457200" indent="-457200">
              <a:buFont typeface="Arial" panose="020B0604020202020204" pitchFamily="34" charset="0"/>
              <a:buChar char="•"/>
            </a:pPr>
            <a:r>
              <a:rPr lang="en-US" sz="3200" smtClean="0"/>
              <a:t>Type 2 hypersensitivity reactions are mediated by antibodies targeting antigens on cell surfaces. When cell surface antigens are presented to T cells, an immune response is started, targeting the cells to which the antigens are attached.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Hypersenstivity Reactions  </a:t>
            </a:r>
          </a:p>
        </p:txBody>
      </p:sp>
      <p:sp>
        <p:nvSpPr>
          <p:cNvPr id="2" name="TextBox 1"/>
          <p:cNvSpPr txBox="1"/>
          <p:nvPr/>
        </p:nvSpPr>
        <p:spPr>
          <a:xfrm>
            <a:off x="609600" y="160020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Type 3</a:t>
            </a:r>
          </a:p>
          <a:p>
            <a:pPr marL="457200" indent="-457200">
              <a:buFont typeface="Arial" panose="020B0604020202020204" pitchFamily="34" charset="0"/>
              <a:buChar char="•"/>
            </a:pPr>
            <a:r>
              <a:rPr lang="en-US" sz="2800" smtClean="0"/>
              <a:t>Type 3 hypersensitivity reactions are mediated by antigen-antibody complexes in the circulation that may be deposited in and damage tissues. </a:t>
            </a:r>
          </a:p>
          <a:p>
            <a:pPr marL="457200" indent="-457200">
              <a:buFont typeface="Arial" panose="020B0604020202020204" pitchFamily="34" charset="0"/>
              <a:buChar char="•"/>
            </a:pPr>
            <a:r>
              <a:rPr lang="en-US" sz="2800" smtClean="0"/>
              <a:t>The complexes may become lodged in the basement membranes of tissues which have particularly high rates of blood filtration. For example, the kidney and synovial joints being common targets.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Hypersenstivity Reactions  </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Type 4</a:t>
            </a:r>
          </a:p>
          <a:p>
            <a:pPr marL="457200" indent="-457200">
              <a:buFont typeface="Arial" panose="020B0604020202020204" pitchFamily="34" charset="0"/>
              <a:buChar char="•"/>
            </a:pPr>
            <a:r>
              <a:rPr lang="en-US" sz="3200" smtClean="0"/>
              <a:t>Type 4 hypersensitivity reactions are mediated by antigen-specific activated T-cells. When the antigen enters the body, it is processed by antigen-presenting cells and presented together with the MHC II to a Th1 cell.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ear Driv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638</Words>
  <Application>Microsoft Office PowerPoint</Application>
  <PresentationFormat>On-screen Show (4:3)</PresentationFormat>
  <Paragraphs>175</Paragraphs>
  <Slides>14</Slides>
  <Notes>13</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7_SEPDPO</vt:lpstr>
      <vt:lpstr>Gear Drives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905</cp:revision>
  <cp:lastPrinted>2014-09-05T11:57:00Z</cp:lastPrinted>
  <dcterms:created xsi:type="dcterms:W3CDTF">2014-04-08T13:15:00Z</dcterms:created>
  <dcterms:modified xsi:type="dcterms:W3CDTF">2022-11-30T12:23:14Z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C2BADF19ACA940369AA82CE362404F52</vt:lpwstr>
  </property>
  <property fmtid="{D5CDD505-2E9C-101B-9397-08002B2CF9AE}" pid="3" name="KSOProductBuildVer">
    <vt:lpwstr>1033-11.2.0.11417</vt:lpwstr>
  </property>
</Properties>
</file>