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6"/>
  </p:notesMasterIdLst>
  <p:handoutMasterIdLst>
    <p:handoutMasterId r:id="rId27"/>
  </p:handoutMasterIdLst>
  <p:sldIdLst>
    <p:sldId id="429" r:id="rId3"/>
    <p:sldId id="322" r:id="rId4"/>
    <p:sldId id="324" r:id="rId5"/>
    <p:sldId id="362" r:id="rId6"/>
    <p:sldId id="361" r:id="rId7"/>
    <p:sldId id="325" r:id="rId8"/>
    <p:sldId id="418" r:id="rId9"/>
    <p:sldId id="397" r:id="rId10"/>
    <p:sldId id="419" r:id="rId11"/>
    <p:sldId id="420" r:id="rId12"/>
    <p:sldId id="421" r:id="rId13"/>
    <p:sldId id="398" r:id="rId14"/>
    <p:sldId id="422" r:id="rId15"/>
    <p:sldId id="423" r:id="rId16"/>
    <p:sldId id="399" r:id="rId17"/>
    <p:sldId id="424" r:id="rId18"/>
    <p:sldId id="425" r:id="rId19"/>
    <p:sldId id="426" r:id="rId20"/>
    <p:sldId id="427" r:id="rId21"/>
    <p:sldId id="407" r:id="rId22"/>
    <p:sldId id="428" r:id="rId23"/>
    <p:sldId id="351" r:id="rId24"/>
    <p:sldId id="430"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8.xml"/><Relationship Id="rId1" Type="http://schemas.openxmlformats.org/officeDocument/2006/relationships/slide" Target="slides/slide6.xml"/><Relationship Id="rId6" Type="http://schemas.openxmlformats.org/officeDocument/2006/relationships/slide" Target="slides/slide22.xml"/><Relationship Id="rId5" Type="http://schemas.openxmlformats.org/officeDocument/2006/relationships/slide" Target="slides/slide20.xml"/><Relationship Id="rId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146830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406192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11/30/2022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33" Type="http://schemas.openxmlformats.org/officeDocument/2006/relationships/image" Target="../media/image2.jpeg"/><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slideLayout" Target="../slideLayouts/slideLayout71.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32" Type="http://schemas.openxmlformats.org/officeDocument/2006/relationships/theme" Target="../theme/theme2.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slideLayout" Target="../slideLayouts/slideLayout70.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31" Type="http://schemas.openxmlformats.org/officeDocument/2006/relationships/slideLayout" Target="../slideLayouts/slideLayout73.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 Id="rId30"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33"/>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11/30/2022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 id="2147483720" r:id="rId29"/>
    <p:sldLayoutId id="2147483721" r:id="rId30"/>
    <p:sldLayoutId id="2147483722" r:id="rId31"/>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145660" y="5921514"/>
            <a:ext cx="91372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    Studymafia.org               </a:t>
            </a:r>
            <a:endParaRPr lang="en-US" sz="2000" b="1" dirty="0">
              <a:solidFill>
                <a:schemeClr val="bg1"/>
              </a:solidFill>
              <a:latin typeface="+mn-lt"/>
              <a:cs typeface="Times New Roman" pitchFamily="18" charset="0"/>
            </a:endParaRPr>
          </a:p>
        </p:txBody>
      </p:sp>
      <p:sp>
        <p:nvSpPr>
          <p:cNvPr id="8" name="Rectangle 7"/>
          <p:cNvSpPr/>
          <p:nvPr/>
        </p:nvSpPr>
        <p:spPr>
          <a:xfrm>
            <a:off x="2057400" y="2108537"/>
            <a:ext cx="6096000" cy="1107996"/>
          </a:xfrm>
          <a:prstGeom prst="rect">
            <a:avLst/>
          </a:prstGeom>
          <a:solidFill>
            <a:schemeClr val="bg1"/>
          </a:solidFill>
        </p:spPr>
        <p:txBody>
          <a:bodyPr wrap="square">
            <a:spAutoFit/>
          </a:bodyPr>
          <a:lstStyle/>
          <a:p>
            <a:pPr algn="ctr" fontAlgn="auto">
              <a:spcBef>
                <a:spcPts val="0"/>
              </a:spcBef>
              <a:spcAft>
                <a:spcPts val="0"/>
              </a:spcAft>
              <a:defRPr/>
            </a:pPr>
            <a:r>
              <a:rPr lang="en-US" altLang="en-US" sz="6600" b="1" dirty="0" smtClean="0">
                <a:solidFill>
                  <a:srgbClr val="002060"/>
                </a:solidFill>
                <a:latin typeface="Times New Roman" pitchFamily="18" charset="0"/>
                <a:cs typeface="Times New Roman" pitchFamily="18" charset="0"/>
              </a:rPr>
              <a:t>GCT</a:t>
            </a:r>
            <a:endParaRPr lang="en-US" sz="6600" b="1" spc="300" dirty="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93879816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Working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533400" y="1524000"/>
            <a:ext cx="7973695" cy="4707890"/>
          </a:xfrm>
          <a:prstGeom prst="rect">
            <a:avLst/>
          </a:prstGeom>
          <a:noFill/>
        </p:spPr>
        <p:txBody>
          <a:bodyPr wrap="square">
            <a:spAutoFit/>
          </a:bodyPr>
          <a:lstStyle/>
          <a:p>
            <a:pPr marL="514350" indent="-514350">
              <a:buFont typeface="Arial" panose="020B0604020202020204" pitchFamily="34" charset="0"/>
              <a:buChar char="•"/>
            </a:pPr>
            <a:r>
              <a:rPr sz="3000" dirty="0" smtClean="0"/>
              <a:t>In some cases, the signals are passed along more readily and pain is experienced more intensely. </a:t>
            </a:r>
          </a:p>
          <a:p>
            <a:pPr marL="514350" indent="-514350">
              <a:buFont typeface="Arial" panose="020B0604020202020204" pitchFamily="34" charset="0"/>
              <a:buChar char="•"/>
            </a:pPr>
            <a:r>
              <a:rPr sz="3000" dirty="0" smtClean="0"/>
              <a:t>In other instances, pain messages are minimized or even prevented from reaching the brain at all.</a:t>
            </a:r>
          </a:p>
          <a:p>
            <a:pPr marL="514350" indent="-514350">
              <a:buFont typeface="Arial" panose="020B0604020202020204" pitchFamily="34" charset="0"/>
              <a:buChar char="•"/>
            </a:pPr>
            <a:r>
              <a:rPr sz="3000" dirty="0" smtClean="0"/>
              <a:t>This gating mechanism takes place in the dorsal horns of the spinal cord. These are areas of gray matter in the posterior spine4 that have a horn-like appearance.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Working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533400" y="1524000"/>
            <a:ext cx="7973695" cy="4707890"/>
          </a:xfrm>
          <a:prstGeom prst="rect">
            <a:avLst/>
          </a:prstGeom>
          <a:noFill/>
        </p:spPr>
        <p:txBody>
          <a:bodyPr wrap="square">
            <a:spAutoFit/>
          </a:bodyPr>
          <a:lstStyle/>
          <a:p>
            <a:pPr marL="514350" indent="-514350">
              <a:buFont typeface="Arial" panose="020B0604020202020204" pitchFamily="34" charset="0"/>
              <a:buChar char="•"/>
            </a:pPr>
            <a:r>
              <a:rPr sz="3000" dirty="0" smtClean="0"/>
              <a:t>Both small nerve fibers (pain fibers) and large nerve fibers (normal fibers for touch, pressure, and other skin senses) carry information to two areas of the dorsal horn.</a:t>
            </a:r>
          </a:p>
          <a:p>
            <a:pPr marL="514350" indent="-514350">
              <a:buFont typeface="Arial" panose="020B0604020202020204" pitchFamily="34" charset="0"/>
              <a:buChar char="•"/>
            </a:pPr>
            <a:r>
              <a:rPr sz="3000" dirty="0" smtClean="0"/>
              <a:t>One part of the dorsal horn that receives information is the transmission cells. These cells carry information up the spinal cord to the brain. The other is inhibitory interneurons that either halt or impede the transmission of sensory information.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Impact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533400" y="16764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Melzack and Wall's gate control theory prompted additional research in this area and contributed to the development of new therapeutic approaches. </a:t>
            </a:r>
          </a:p>
          <a:p>
            <a:pPr marL="514350" indent="-514350">
              <a:buFont typeface="Arial" panose="020B0604020202020204" pitchFamily="34" charset="0"/>
              <a:buChar char="•"/>
            </a:pPr>
            <a:r>
              <a:rPr lang="en-US" sz="3200" smtClean="0"/>
              <a:t>These impacts were beyond what the pair expected. They noted in 1982: "Fortunately, the theory came at a time when the field was ripe for change."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Impact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533400" y="1524000"/>
            <a:ext cx="7924800" cy="4523105"/>
          </a:xfrm>
          <a:prstGeom prst="rect">
            <a:avLst/>
          </a:prstGeom>
          <a:noFill/>
        </p:spPr>
        <p:txBody>
          <a:bodyPr wrap="square">
            <a:spAutoFit/>
          </a:bodyPr>
          <a:lstStyle/>
          <a:p>
            <a:pPr marL="514350" indent="-514350">
              <a:buFont typeface="Arial" panose="020B0604020202020204" pitchFamily="34" charset="0"/>
              <a:buChar char="•"/>
            </a:pPr>
            <a:r>
              <a:rPr lang="en-US" sz="3200" smtClean="0"/>
              <a:t>Melzack and Wall further noted that the gate metaphor for pain perception served as a way of helping people understand the basic concept, regardless of whether they grasped the complex physiological processes behind the theory. </a:t>
            </a:r>
          </a:p>
          <a:p>
            <a:pPr marL="514350" indent="-514350">
              <a:buFont typeface="Arial" panose="020B0604020202020204" pitchFamily="34" charset="0"/>
              <a:buChar char="•"/>
            </a:pPr>
            <a:r>
              <a:rPr lang="en-US" sz="3200" smtClean="0"/>
              <a:t>Doctors often utilize the gate metaphor to help patients understand how and why pain can fluctuate so much.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Impact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609600" y="16002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Gate control theory is also used to explain why massage and touch can be helpful pain management strategies during childbirth. Because touch increases large fiber activity, it has an inhibitory effect on pain signals.</a:t>
            </a:r>
          </a:p>
          <a:p>
            <a:pPr marL="514350" indent="-514350">
              <a:buFont typeface="Arial" panose="020B0604020202020204" pitchFamily="34" charset="0"/>
              <a:buChar char="•"/>
            </a:pPr>
            <a:r>
              <a:rPr lang="en-US" sz="3200" smtClean="0"/>
              <a:t>The theory is even used to explain the benefits of dance and music for relieving labor pain.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To Use</a:t>
            </a:r>
            <a:r>
              <a:rPr lang="en-US" altLang="en-US" sz="3600" b="1" dirty="0" smtClean="0">
                <a:solidFill>
                  <a:schemeClr val="accent2"/>
                </a:solidFill>
                <a:latin typeface="Times New Roman" panose="02020603050405020304" pitchFamily="18" charset="0"/>
                <a:cs typeface="Times New Roman" panose="02020603050405020304" pitchFamily="18" charset="0"/>
              </a:rPr>
              <a:t> GCT of Pain  </a:t>
            </a:r>
          </a:p>
        </p:txBody>
      </p:sp>
      <p:sp>
        <p:nvSpPr>
          <p:cNvPr id="2" name="TextBox 1"/>
          <p:cNvSpPr txBox="1"/>
          <p:nvPr/>
        </p:nvSpPr>
        <p:spPr>
          <a:xfrm>
            <a:off x="533400" y="1524000"/>
            <a:ext cx="7391400" cy="4030980"/>
          </a:xfrm>
          <a:prstGeom prst="rect">
            <a:avLst/>
          </a:prstGeom>
          <a:noFill/>
        </p:spPr>
        <p:txBody>
          <a:bodyPr wrap="square">
            <a:spAutoFit/>
          </a:bodyPr>
          <a:lstStyle/>
          <a:p>
            <a:pPr marL="0" indent="0">
              <a:buFont typeface="Arial" panose="020B0604020202020204" pitchFamily="34" charset="0"/>
              <a:buNone/>
            </a:pPr>
            <a:r>
              <a:rPr lang="en-US" sz="3200" b="1" dirty="0" smtClean="0"/>
              <a:t>Focus on something else</a:t>
            </a:r>
            <a:r>
              <a:rPr lang="en-IN" altLang="en-US" sz="3200" b="1" dirty="0" smtClean="0"/>
              <a:t>:</a:t>
            </a:r>
            <a:endParaRPr lang="en-US" sz="3200" b="1" dirty="0" smtClean="0"/>
          </a:p>
          <a:p>
            <a:pPr marL="514350" indent="-514350">
              <a:buFont typeface="Arial" panose="020B0604020202020204" pitchFamily="34" charset="0"/>
              <a:buChar char="•"/>
            </a:pPr>
            <a:r>
              <a:rPr lang="en-US" sz="3200" dirty="0" smtClean="0"/>
              <a:t>Have you ever been in pain, then noticed that the pain decreased while talking to a friend on the phone or when watching your favorite TV show? Finding a way to distract yourself is one way to get the gate to close, thereby reducing your pain.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To Use</a:t>
            </a:r>
            <a:r>
              <a:rPr lang="en-US" altLang="en-US" sz="3600" b="1" dirty="0" smtClean="0">
                <a:solidFill>
                  <a:schemeClr val="accent2"/>
                </a:solidFill>
                <a:latin typeface="Times New Roman" panose="02020603050405020304" pitchFamily="18" charset="0"/>
                <a:cs typeface="Times New Roman" panose="02020603050405020304" pitchFamily="18" charset="0"/>
              </a:rPr>
              <a:t> GCT of Pain  </a:t>
            </a:r>
          </a:p>
        </p:txBody>
      </p:sp>
      <p:sp>
        <p:nvSpPr>
          <p:cNvPr id="2" name="TextBox 1"/>
          <p:cNvSpPr txBox="1"/>
          <p:nvPr/>
        </p:nvSpPr>
        <p:spPr>
          <a:xfrm>
            <a:off x="533400" y="1524000"/>
            <a:ext cx="7391400" cy="4030980"/>
          </a:xfrm>
          <a:prstGeom prst="rect">
            <a:avLst/>
          </a:prstGeom>
          <a:noFill/>
        </p:spPr>
        <p:txBody>
          <a:bodyPr wrap="square">
            <a:spAutoFit/>
          </a:bodyPr>
          <a:lstStyle/>
          <a:p>
            <a:pPr marL="0" indent="0">
              <a:buFont typeface="Arial" panose="020B0604020202020204" pitchFamily="34" charset="0"/>
              <a:buNone/>
            </a:pPr>
            <a:r>
              <a:rPr sz="3200" b="1" dirty="0" smtClean="0"/>
              <a:t>Get regular exercise</a:t>
            </a:r>
            <a:r>
              <a:rPr lang="en-IN" sz="3200" b="1" dirty="0" smtClean="0"/>
              <a:t>:</a:t>
            </a:r>
            <a:endParaRPr sz="3200" b="1" dirty="0" smtClean="0"/>
          </a:p>
          <a:p>
            <a:pPr marL="457200" indent="-457200">
              <a:buFont typeface="Arial" panose="020B0604020202020204" pitchFamily="34" charset="0"/>
              <a:buChar char="•"/>
            </a:pPr>
            <a:r>
              <a:rPr sz="2800" dirty="0" smtClean="0"/>
              <a:t>Being in good physical shape is another way to stop pain signals from making it to the brain. The Physical Activity Guidelines for Americans recommend getting at least 150 minutes of moderate-intensity activity a week. </a:t>
            </a:r>
          </a:p>
          <a:p>
            <a:pPr marL="457200" indent="-457200">
              <a:buFont typeface="Arial" panose="020B0604020202020204" pitchFamily="34" charset="0"/>
              <a:buChar char="•"/>
            </a:pPr>
            <a:r>
              <a:rPr sz="2800" dirty="0" smtClean="0"/>
              <a:t>If you have a chronic health condition (such as chronic pain), the recommendation is to stay as active as your condition allows.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To Use</a:t>
            </a:r>
            <a:r>
              <a:rPr lang="en-US" altLang="en-US" sz="3600" b="1" dirty="0" smtClean="0">
                <a:solidFill>
                  <a:schemeClr val="accent2"/>
                </a:solidFill>
                <a:latin typeface="Times New Roman" panose="02020603050405020304" pitchFamily="18" charset="0"/>
                <a:cs typeface="Times New Roman" panose="02020603050405020304" pitchFamily="18" charset="0"/>
              </a:rPr>
              <a:t> GCT of Pain  </a:t>
            </a:r>
          </a:p>
        </p:txBody>
      </p:sp>
      <p:sp>
        <p:nvSpPr>
          <p:cNvPr id="2" name="TextBox 1"/>
          <p:cNvSpPr txBox="1"/>
          <p:nvPr/>
        </p:nvSpPr>
        <p:spPr>
          <a:xfrm>
            <a:off x="533400" y="1524000"/>
            <a:ext cx="7391400" cy="4276725"/>
          </a:xfrm>
          <a:prstGeom prst="rect">
            <a:avLst/>
          </a:prstGeom>
          <a:noFill/>
        </p:spPr>
        <p:txBody>
          <a:bodyPr wrap="square">
            <a:spAutoFit/>
          </a:bodyPr>
          <a:lstStyle/>
          <a:p>
            <a:pPr marL="0" indent="0">
              <a:buFont typeface="Arial" panose="020B0604020202020204" pitchFamily="34" charset="0"/>
              <a:buNone/>
            </a:pPr>
            <a:r>
              <a:rPr sz="3200" b="1" dirty="0" smtClean="0"/>
              <a:t>Relax</a:t>
            </a:r>
            <a:r>
              <a:rPr lang="en-IN" sz="3200" b="1" dirty="0" smtClean="0"/>
              <a:t>:</a:t>
            </a:r>
          </a:p>
          <a:p>
            <a:pPr marL="457200" indent="-457200">
              <a:buFont typeface="Arial" panose="020B0604020202020204" pitchFamily="34" charset="0"/>
              <a:buChar char="•"/>
            </a:pPr>
            <a:r>
              <a:rPr sz="3000" dirty="0" smtClean="0"/>
              <a:t>Find ways to relax, such as by taking walks in green spaces or curling up on the couch with a good book. Progressive muscle relaxation (PMR) is another option. </a:t>
            </a:r>
          </a:p>
          <a:p>
            <a:pPr marL="457200" indent="-457200">
              <a:buFont typeface="Arial" panose="020B0604020202020204" pitchFamily="34" charset="0"/>
              <a:buChar char="•"/>
            </a:pPr>
            <a:r>
              <a:rPr sz="3000" dirty="0" smtClean="0"/>
              <a:t>One study found that practicing PMR helped reduce pain severity in patients with gynecologic cancer who were being treated with chemotherapy.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To Use</a:t>
            </a:r>
            <a:r>
              <a:rPr lang="en-US" altLang="en-US" sz="3600" b="1" dirty="0" smtClean="0">
                <a:solidFill>
                  <a:schemeClr val="accent2"/>
                </a:solidFill>
                <a:latin typeface="Times New Roman" panose="02020603050405020304" pitchFamily="18" charset="0"/>
                <a:cs typeface="Times New Roman" panose="02020603050405020304" pitchFamily="18" charset="0"/>
              </a:rPr>
              <a:t> GCT of Pain  </a:t>
            </a:r>
          </a:p>
        </p:txBody>
      </p:sp>
      <p:sp>
        <p:nvSpPr>
          <p:cNvPr id="2" name="TextBox 1"/>
          <p:cNvSpPr txBox="1"/>
          <p:nvPr/>
        </p:nvSpPr>
        <p:spPr>
          <a:xfrm>
            <a:off x="533400" y="1524000"/>
            <a:ext cx="7391400" cy="4276725"/>
          </a:xfrm>
          <a:prstGeom prst="rect">
            <a:avLst/>
          </a:prstGeom>
          <a:noFill/>
        </p:spPr>
        <p:txBody>
          <a:bodyPr wrap="square">
            <a:spAutoFit/>
          </a:bodyPr>
          <a:lstStyle/>
          <a:p>
            <a:pPr marL="0" indent="0">
              <a:buFont typeface="Arial" panose="020B0604020202020204" pitchFamily="34" charset="0"/>
              <a:buNone/>
            </a:pPr>
            <a:r>
              <a:rPr sz="3200" b="1" dirty="0" smtClean="0"/>
              <a:t>Stay optimistic. </a:t>
            </a:r>
          </a:p>
          <a:p>
            <a:pPr marL="457200" indent="-457200">
              <a:buFont typeface="Arial" panose="020B0604020202020204" pitchFamily="34" charset="0"/>
              <a:buChar char="•"/>
            </a:pPr>
            <a:r>
              <a:rPr sz="3000" dirty="0" smtClean="0"/>
              <a:t>Another way to keep pain signals from reaching the brain is to develop an optimistic outlook. </a:t>
            </a:r>
          </a:p>
          <a:p>
            <a:pPr marL="457200" indent="-457200">
              <a:buFont typeface="Arial" panose="020B0604020202020204" pitchFamily="34" charset="0"/>
              <a:buChar char="•"/>
            </a:pPr>
            <a:r>
              <a:rPr sz="3000" dirty="0" smtClean="0"/>
              <a:t>Work to stay positive and do things that make you happy. Research supports that happier people tend to have less intense pain while people who worry a lot often experience greater pain intensity.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How To Use</a:t>
            </a:r>
            <a:r>
              <a:rPr lang="en-US" altLang="en-US" sz="3600" b="1" dirty="0" smtClean="0">
                <a:solidFill>
                  <a:schemeClr val="accent2"/>
                </a:solidFill>
                <a:latin typeface="Times New Roman" panose="02020603050405020304" pitchFamily="18" charset="0"/>
                <a:cs typeface="Times New Roman" panose="02020603050405020304" pitchFamily="18" charset="0"/>
              </a:rPr>
              <a:t> GCT of Pain  </a:t>
            </a:r>
          </a:p>
        </p:txBody>
      </p:sp>
      <p:sp>
        <p:nvSpPr>
          <p:cNvPr id="2" name="TextBox 1"/>
          <p:cNvSpPr txBox="1"/>
          <p:nvPr/>
        </p:nvSpPr>
        <p:spPr>
          <a:xfrm>
            <a:off x="685800" y="1600200"/>
            <a:ext cx="7391400" cy="3046095"/>
          </a:xfrm>
          <a:prstGeom prst="rect">
            <a:avLst/>
          </a:prstGeom>
          <a:noFill/>
        </p:spPr>
        <p:txBody>
          <a:bodyPr wrap="square">
            <a:spAutoFit/>
          </a:bodyPr>
          <a:lstStyle/>
          <a:p>
            <a:pPr marL="0" indent="0">
              <a:buFont typeface="Arial" panose="020B0604020202020204" pitchFamily="34" charset="0"/>
              <a:buNone/>
            </a:pPr>
            <a:r>
              <a:rPr sz="3200" b="1" dirty="0" smtClean="0"/>
              <a:t>Use counter-stimulation technique</a:t>
            </a:r>
            <a:r>
              <a:rPr lang="en-IN" sz="3200" b="1" dirty="0" smtClean="0"/>
              <a:t>s:</a:t>
            </a:r>
            <a:endParaRPr sz="3200" b="1" dirty="0" smtClean="0"/>
          </a:p>
          <a:p>
            <a:pPr marL="457200" indent="-457200">
              <a:buFont typeface="Arial" panose="020B0604020202020204" pitchFamily="34" charset="0"/>
              <a:buChar char="•"/>
            </a:pPr>
            <a:r>
              <a:rPr sz="3200" dirty="0" smtClean="0"/>
              <a:t>Massage, a heating pad, and acupuncture are all techniques that may help inch the gate shut. Make these a part of your self-care routine to help keep pain at bay.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indent="0" algn="ctr" eaLnBrk="1" hangingPunct="1">
              <a:spcBef>
                <a:spcPct val="0"/>
              </a:spcBef>
              <a:buFont typeface="Wingdings" panose="05000000000000000000" charset="0"/>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v"/>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v"/>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v"/>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History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GCT of Pain</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v"/>
            </a:pPr>
            <a:r>
              <a:rPr lang="en-IN" altLang="en-US" sz="2600" dirty="0" smtClean="0">
                <a:latin typeface="Times New Roman" panose="02020603050405020304" pitchFamily="18" charset="0"/>
                <a:cs typeface="Times New Roman" panose="02020603050405020304" pitchFamily="18" charset="0"/>
                <a:sym typeface="+mn-ea"/>
              </a:rPr>
              <a:t>Working </a:t>
            </a:r>
            <a:r>
              <a:rPr lang="en-US" altLang="en-US" sz="2600" dirty="0" smtClean="0">
                <a:latin typeface="Times New Roman" panose="02020603050405020304" pitchFamily="18" charset="0"/>
                <a:cs typeface="Times New Roman" panose="02020603050405020304" pitchFamily="18" charset="0"/>
                <a:sym typeface="+mn-ea"/>
              </a:rPr>
              <a:t>of GCT of Pain</a:t>
            </a:r>
          </a:p>
          <a:p>
            <a:pPr lvl="1" eaLnBrk="1" hangingPunct="1">
              <a:buClr>
                <a:srgbClr val="0039A6"/>
              </a:buClr>
              <a:buFont typeface="Wingdings" panose="05000000000000000000" charset="0"/>
              <a:buChar char="v"/>
            </a:pPr>
            <a:r>
              <a:rPr lang="en-IN" altLang="en-US" sz="2600" dirty="0" smtClean="0">
                <a:latin typeface="Times New Roman" panose="02020603050405020304" pitchFamily="18" charset="0"/>
                <a:cs typeface="Times New Roman" panose="02020603050405020304" pitchFamily="18" charset="0"/>
                <a:sym typeface="+mn-ea"/>
              </a:rPr>
              <a:t>Impact </a:t>
            </a:r>
            <a:r>
              <a:rPr lang="en-US" altLang="en-US" sz="2600" dirty="0" smtClean="0">
                <a:latin typeface="Times New Roman" panose="02020603050405020304" pitchFamily="18" charset="0"/>
                <a:cs typeface="Times New Roman" panose="02020603050405020304" pitchFamily="18" charset="0"/>
                <a:sym typeface="+mn-ea"/>
              </a:rPr>
              <a:t>of GCT of Pain</a:t>
            </a:r>
          </a:p>
          <a:p>
            <a:pPr lvl="1" eaLnBrk="1" hangingPunct="1">
              <a:buClr>
                <a:srgbClr val="0039A6"/>
              </a:buClr>
              <a:buFont typeface="Wingdings" panose="05000000000000000000" charset="0"/>
              <a:buChar char="v"/>
            </a:pPr>
            <a:r>
              <a:rPr lang="en-IN" altLang="en-US" sz="2600" dirty="0" smtClean="0">
                <a:latin typeface="Times New Roman" panose="02020603050405020304" pitchFamily="18" charset="0"/>
                <a:cs typeface="Times New Roman" panose="02020603050405020304" pitchFamily="18" charset="0"/>
                <a:sym typeface="+mn-ea"/>
              </a:rPr>
              <a:t>How To Use </a:t>
            </a:r>
            <a:r>
              <a:rPr lang="en-US" altLang="en-US" sz="2600" dirty="0" smtClean="0">
                <a:latin typeface="Times New Roman" panose="02020603050405020304" pitchFamily="18" charset="0"/>
                <a:cs typeface="Times New Roman" panose="02020603050405020304" pitchFamily="18" charset="0"/>
                <a:sym typeface="+mn-ea"/>
              </a:rPr>
              <a:t>GCT of Pain</a:t>
            </a:r>
          </a:p>
          <a:p>
            <a:pPr lvl="1" eaLnBrk="1" hangingPunct="1">
              <a:buClr>
                <a:srgbClr val="0039A6"/>
              </a:buClr>
              <a:buFont typeface="Wingdings" panose="05000000000000000000" charset="0"/>
              <a:buChar char="v"/>
            </a:pPr>
            <a:r>
              <a:rPr lang="en-IN" altLang="en-US" sz="2600" dirty="0" smtClean="0">
                <a:latin typeface="Times New Roman" panose="02020603050405020304" pitchFamily="18" charset="0"/>
                <a:cs typeface="Times New Roman" panose="02020603050405020304" pitchFamily="18" charset="0"/>
                <a:sym typeface="+mn-ea"/>
              </a:rPr>
              <a:t>PitFalls </a:t>
            </a:r>
            <a:r>
              <a:rPr lang="en-US" altLang="en-US" sz="2600" dirty="0" smtClean="0">
                <a:latin typeface="Times New Roman" panose="02020603050405020304" pitchFamily="18" charset="0"/>
                <a:cs typeface="Times New Roman" panose="02020603050405020304" pitchFamily="18" charset="0"/>
                <a:sym typeface="+mn-ea"/>
              </a:rPr>
              <a:t>of GCT of Pain</a:t>
            </a:r>
          </a:p>
          <a:p>
            <a:pPr lvl="1" eaLnBrk="1" hangingPunct="1">
              <a:buClr>
                <a:srgbClr val="0039A6"/>
              </a:buClr>
              <a:buFont typeface="Wingdings" panose="05000000000000000000" charset="0"/>
              <a:buChar char="v"/>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v"/>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v"/>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 typeface="Wingdings" panose="05000000000000000000" charset="0"/>
              <a:buChar char="v"/>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PitFalls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685800" y="16002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While it is one of the most influential theories of pain perception, gate control is not without problems. </a:t>
            </a:r>
          </a:p>
          <a:p>
            <a:pPr marL="514350" indent="-514350">
              <a:buFont typeface="Arial" panose="020B0604020202020204" pitchFamily="34" charset="0"/>
              <a:buChar char="•"/>
            </a:pPr>
            <a:r>
              <a:rPr lang="en-US" sz="3200" dirty="0" smtClean="0"/>
              <a:t>Many of the ideas suggested by Melzack and Wall have not been substantiated by research, including the very existence of an actual gating system in the spinal cord.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PitFalls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685800" y="16002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Plus, not everyone is convinced that the gate control theory of pain is valid. Some suggest that the theory contains flaws based on human biology. </a:t>
            </a:r>
          </a:p>
          <a:p>
            <a:pPr marL="514350" indent="-514350">
              <a:buFont typeface="Arial" panose="020B0604020202020204" pitchFamily="34" charset="0"/>
              <a:buChar char="•"/>
            </a:pPr>
            <a:r>
              <a:rPr lang="en-US" sz="3200" dirty="0" smtClean="0"/>
              <a:t>For instance, it contradicts the notion that all excitatory neuron axon terminals are excitatory and all inhibitory neuron axon terminals are inhibitory.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While gate control theory does not explain every aspect of how people experience pain, Melzack and Wall's theory was the first to consider the psychological factors that influence the perception and experience of pain. </a:t>
            </a:r>
          </a:p>
          <a:p>
            <a:pPr marL="514350" indent="-514350">
              <a:buFont typeface="Wingdings" panose="05000000000000000000" pitchFamily="2" charset="2"/>
              <a:buChar char="ü"/>
            </a:pPr>
            <a:r>
              <a:rPr lang="en-US" sz="2800" dirty="0" smtClean="0"/>
              <a:t>Initially, there was resistance to the theory, but over time it has helped transform approaches to pain management.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84823327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533400" y="1724660"/>
            <a:ext cx="34766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Gate control theory suggests that the spinal cord contains a neurological 'gate' that either blocks pain signals or allows them to continue on to the brain.</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Content Placeholder 1" descr="1"/>
          <p:cNvPicPr>
            <a:picLocks noGrp="1" noChangeAspect="1"/>
          </p:cNvPicPr>
          <p:nvPr>
            <p:ph idx="1"/>
          </p:nvPr>
        </p:nvPicPr>
        <p:blipFill>
          <a:blip r:embed="rId3"/>
          <a:stretch>
            <a:fillRect/>
          </a:stretch>
        </p:blipFill>
        <p:spPr>
          <a:xfrm>
            <a:off x="4876800" y="1724660"/>
            <a:ext cx="2807970" cy="443166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50875" y="15201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This theory is often used to explain both phantom and chronic pain issues.</a:t>
            </a:r>
          </a:p>
          <a:p>
            <a:r>
              <a:rPr lang="en-US" sz="3000" dirty="0" smtClean="0"/>
              <a:t>Unlike an actual gate, which opens and closes to allow all things to pass through, the gate in the spinal cord differentiates between fiber types when carrying pain signals. </a:t>
            </a:r>
          </a:p>
          <a:p>
            <a:r>
              <a:rPr lang="en-US" sz="3000" dirty="0" smtClean="0"/>
              <a:t>Specifically, pain signals traveling via small nerve fibers are allowed to pass while signals sent by large nerve fibers are blocked.</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Pain+Gate+Theory+Graphic"/>
          <p:cNvPicPr>
            <a:picLocks noChangeAspect="1"/>
          </p:cNvPicPr>
          <p:nvPr/>
        </p:nvPicPr>
        <p:blipFill>
          <a:blip r:embed="rId3"/>
          <a:stretch>
            <a:fillRect/>
          </a:stretch>
        </p:blipFill>
        <p:spPr>
          <a:xfrm>
            <a:off x="-76200" y="762000"/>
            <a:ext cx="9144000" cy="462343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History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In 1965, researchers Ronald Melzack and Patrick Wall published a paper outlining the gate control theory of pain.</a:t>
            </a:r>
          </a:p>
          <a:p>
            <a:pPr marL="514350" indent="-514350">
              <a:buFont typeface="Arial" panose="020B0604020202020204" pitchFamily="34" charset="0"/>
              <a:buChar char="•"/>
            </a:pPr>
            <a:r>
              <a:rPr lang="en-US" sz="3200" smtClean="0"/>
              <a:t>The purpose was to help explain how mental states impact the perception of pain, either reducing or increasing pain sensations.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History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609600" y="1600200"/>
            <a:ext cx="7924800" cy="5015865"/>
          </a:xfrm>
          <a:prstGeom prst="rect">
            <a:avLst/>
          </a:prstGeom>
          <a:noFill/>
        </p:spPr>
        <p:txBody>
          <a:bodyPr wrap="square">
            <a:spAutoFit/>
          </a:bodyPr>
          <a:lstStyle/>
          <a:p>
            <a:pPr marL="514350" indent="-514350">
              <a:buFont typeface="Arial" panose="020B0604020202020204" pitchFamily="34" charset="0"/>
              <a:buChar char="•"/>
            </a:pPr>
            <a:r>
              <a:rPr lang="en-US" sz="3200" smtClean="0"/>
              <a:t>Melzack and Wall suggested that this process explains why we tend to rub injuries after they happen.</a:t>
            </a:r>
          </a:p>
          <a:p>
            <a:pPr marL="514350" indent="-514350">
              <a:buFont typeface="Arial" panose="020B0604020202020204" pitchFamily="34" charset="0"/>
              <a:buChar char="•"/>
            </a:pPr>
            <a:r>
              <a:rPr lang="en-US" sz="3200" smtClean="0"/>
              <a:t>When you bang your shin on a chair or table, for example, you might rub the injured spot. The increase in normal touch sensory information helps inhibit pain fiber activity, therefore reducing pain perception.</a:t>
            </a:r>
          </a:p>
          <a:p>
            <a:pPr marL="514350" indent="-514350">
              <a:buFont typeface="Arial" panose="020B0604020202020204" pitchFamily="34" charset="0"/>
              <a:buChar char="•"/>
            </a:pPr>
            <a:endParaRPr lang="en-US" sz="320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Working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533400" y="1676400"/>
            <a:ext cx="7973695" cy="4246245"/>
          </a:xfrm>
          <a:prstGeom prst="rect">
            <a:avLst/>
          </a:prstGeom>
          <a:noFill/>
        </p:spPr>
        <p:txBody>
          <a:bodyPr wrap="square">
            <a:spAutoFit/>
          </a:bodyPr>
          <a:lstStyle/>
          <a:p>
            <a:pPr marL="514350" indent="-514350">
              <a:buFont typeface="Arial" panose="020B0604020202020204" pitchFamily="34" charset="0"/>
              <a:buChar char="•"/>
            </a:pPr>
            <a:r>
              <a:rPr lang="en-US" sz="3000" b="1" dirty="0" smtClean="0"/>
              <a:t>Specificity theory of pain</a:t>
            </a:r>
            <a:r>
              <a:rPr lang="en-IN" altLang="en-US" sz="3000" b="1" dirty="0" smtClean="0"/>
              <a:t>:</a:t>
            </a:r>
            <a:r>
              <a:rPr lang="en-US" sz="3000" dirty="0" smtClean="0"/>
              <a:t> The specificity theory suggests that each pain pathway is separate and distinct. Also, each receptor and sensory fiber has a specific stimulus that it is sensitive to.</a:t>
            </a:r>
          </a:p>
          <a:p>
            <a:pPr marL="514350" indent="-514350">
              <a:buFont typeface="Arial" panose="020B0604020202020204" pitchFamily="34" charset="0"/>
              <a:buChar char="•"/>
            </a:pPr>
            <a:r>
              <a:rPr lang="en-US" sz="3000" b="1" dirty="0" smtClean="0"/>
              <a:t>Intensity theory of pain</a:t>
            </a:r>
            <a:r>
              <a:rPr lang="en-IN" altLang="en-US" sz="3000" b="1" dirty="0" smtClean="0"/>
              <a:t>:</a:t>
            </a:r>
            <a:r>
              <a:rPr lang="en-US" sz="3000" dirty="0" smtClean="0"/>
              <a:t> This pain theory says that certain stimuli don't have a distinct pathway. Instead, the intensity of a stimulus is determined by the number of neural impulses.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Working </a:t>
            </a:r>
            <a:r>
              <a:rPr lang="en-US" altLang="en-US" sz="3600" b="1" dirty="0" smtClean="0">
                <a:solidFill>
                  <a:schemeClr val="accent2"/>
                </a:solidFill>
                <a:latin typeface="Times New Roman" panose="02020603050405020304" pitchFamily="18" charset="0"/>
                <a:cs typeface="Times New Roman" panose="02020603050405020304" pitchFamily="18" charset="0"/>
              </a:rPr>
              <a:t>of GCT of Pain  </a:t>
            </a:r>
          </a:p>
        </p:txBody>
      </p:sp>
      <p:sp>
        <p:nvSpPr>
          <p:cNvPr id="2" name="TextBox 1"/>
          <p:cNvSpPr txBox="1"/>
          <p:nvPr/>
        </p:nvSpPr>
        <p:spPr>
          <a:xfrm>
            <a:off x="533400" y="1676400"/>
            <a:ext cx="7973695" cy="4246245"/>
          </a:xfrm>
          <a:prstGeom prst="rect">
            <a:avLst/>
          </a:prstGeom>
          <a:noFill/>
        </p:spPr>
        <p:txBody>
          <a:bodyPr wrap="square">
            <a:spAutoFit/>
          </a:bodyPr>
          <a:lstStyle/>
          <a:p>
            <a:pPr marL="514350" indent="-514350">
              <a:buFont typeface="Arial" panose="020B0604020202020204" pitchFamily="34" charset="0"/>
              <a:buChar char="•"/>
            </a:pPr>
            <a:r>
              <a:rPr sz="3000" b="1" dirty="0" smtClean="0"/>
              <a:t>Pattern theory of pain</a:t>
            </a:r>
            <a:r>
              <a:rPr lang="en-IN" sz="3000" b="1" dirty="0" smtClean="0"/>
              <a:t>:</a:t>
            </a:r>
            <a:r>
              <a:rPr sz="3000" b="1" dirty="0" smtClean="0"/>
              <a:t> </a:t>
            </a:r>
            <a:r>
              <a:rPr sz="3000" dirty="0" smtClean="0"/>
              <a:t>According to the pattern theory of pain, different sense organs respond to stimuli with different levels of response.</a:t>
            </a:r>
          </a:p>
          <a:p>
            <a:pPr marL="0" indent="0">
              <a:buFont typeface="Arial" panose="020B0604020202020204" pitchFamily="34" charset="0"/>
              <a:buNone/>
            </a:pPr>
            <a:r>
              <a:rPr sz="3000" dirty="0" smtClean="0"/>
              <a:t>Following an injury, pain signals are transmitted to the spinal cord, then up to the brain. Melzack and Wall suggest that along the way, pain messages encounter nerve gates that control whether these signals are allowed to pass through.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range Wav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1317</Words>
  <Application>Microsoft Office PowerPoint</Application>
  <PresentationFormat>On-screen Show (4:3)</PresentationFormat>
  <Paragraphs>317</Paragraphs>
  <Slides>23</Slides>
  <Notes>22</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7_SEPDPO</vt:lpstr>
      <vt:lpstr>Orange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2022-11-30T12:28:10Z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64162C9D082D47A6B5E8311F31712FF1</vt:lpwstr>
  </property>
  <property fmtid="{D5CDD505-2E9C-101B-9397-08002B2CF9AE}" pid="3" name="KSOProductBuildVer">
    <vt:lpwstr>1033-11.2.0.11380</vt:lpwstr>
  </property>
</Properties>
</file>