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74" r:id="rId2"/>
  </p:sldMasterIdLst>
  <p:notesMasterIdLst>
    <p:notesMasterId r:id="rId24"/>
  </p:notesMasterIdLst>
  <p:handoutMasterIdLst>
    <p:handoutMasterId r:id="rId25"/>
  </p:handoutMasterIdLst>
  <p:sldIdLst>
    <p:sldId id="398" r:id="rId3"/>
    <p:sldId id="322" r:id="rId4"/>
    <p:sldId id="324" r:id="rId5"/>
    <p:sldId id="362" r:id="rId6"/>
    <p:sldId id="361" r:id="rId7"/>
    <p:sldId id="325" r:id="rId8"/>
    <p:sldId id="384" r:id="rId9"/>
    <p:sldId id="383" r:id="rId10"/>
    <p:sldId id="389" r:id="rId11"/>
    <p:sldId id="390" r:id="rId12"/>
    <p:sldId id="381" r:id="rId13"/>
    <p:sldId id="391" r:id="rId14"/>
    <p:sldId id="392" r:id="rId15"/>
    <p:sldId id="377" r:id="rId16"/>
    <p:sldId id="378" r:id="rId17"/>
    <p:sldId id="393" r:id="rId18"/>
    <p:sldId id="394" r:id="rId19"/>
    <p:sldId id="375" r:id="rId20"/>
    <p:sldId id="351" r:id="rId21"/>
    <p:sldId id="396" r:id="rId22"/>
    <p:sldId id="399"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99"/>
    <a:srgbClr val="0039A6"/>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9.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552408174"/>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DE2762-D309-4A1B-90D4-EE2DB97D9608}" type="slidenum">
              <a:rPr lang="en-US" altLang="en-US" smtClean="0"/>
              <a:pPr>
                <a:defRPr/>
              </a:pPr>
              <a:t>‹#›</a:t>
            </a:fld>
            <a:endParaRPr lang="en-US" altLang="en-US" dirty="0"/>
          </a:p>
        </p:txBody>
      </p:sp>
    </p:spTree>
    <p:extLst>
      <p:ext uri="{BB962C8B-B14F-4D97-AF65-F5344CB8AC3E}">
        <p14:creationId xmlns:p14="http://schemas.microsoft.com/office/powerpoint/2010/main" val="69527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4061324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38652126"/>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346C8A6-4EAA-425C-AD65-FB7185D13849}" type="slidenum">
              <a:rPr lang="en-US" altLang="en-US" smtClean="0"/>
              <a:pPr>
                <a:defRPr/>
              </a:pPr>
              <a:t>‹#›</a:t>
            </a:fld>
            <a:endParaRPr lang="en-US" altLang="en-US" dirty="0"/>
          </a:p>
        </p:txBody>
      </p:sp>
    </p:spTree>
    <p:extLst>
      <p:ext uri="{BB962C8B-B14F-4D97-AF65-F5344CB8AC3E}">
        <p14:creationId xmlns:p14="http://schemas.microsoft.com/office/powerpoint/2010/main" val="17336799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CBE984D-2DD5-4668-BAF8-1C9AC1A13DBC}" type="slidenum">
              <a:rPr lang="en-US" altLang="en-US" smtClean="0"/>
              <a:pPr>
                <a:defRPr/>
              </a:pPr>
              <a:t>‹#›</a:t>
            </a:fld>
            <a:endParaRPr lang="en-US" altLang="en-US" dirty="0"/>
          </a:p>
        </p:txBody>
      </p:sp>
    </p:spTree>
    <p:extLst>
      <p:ext uri="{BB962C8B-B14F-4D97-AF65-F5344CB8AC3E}">
        <p14:creationId xmlns:p14="http://schemas.microsoft.com/office/powerpoint/2010/main" val="37926444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86D207D-9E64-417F-AA84-D9CB1A523B53}" type="slidenum">
              <a:rPr lang="en-US" altLang="en-US" smtClean="0"/>
              <a:pPr>
                <a:defRPr/>
              </a:pPr>
              <a:t>‹#›</a:t>
            </a:fld>
            <a:endParaRPr lang="en-US" altLang="en-US" dirty="0"/>
          </a:p>
        </p:txBody>
      </p:sp>
    </p:spTree>
    <p:extLst>
      <p:ext uri="{BB962C8B-B14F-4D97-AF65-F5344CB8AC3E}">
        <p14:creationId xmlns:p14="http://schemas.microsoft.com/office/powerpoint/2010/main" val="384160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475825933"/>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1508184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901721057"/>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7C9B81F-C347-4BEF-BFDF-29C42F48304A}" type="datetimeFigureOut">
              <a:rPr lang="en-US" smtClean="0"/>
              <a:pPr/>
              <a:t>11/3/2022</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256772850"/>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4901015-37E2-484D-B831-D578251ED11D}" type="slidenum">
              <a:rPr lang="en-US" smtClean="0"/>
              <a:pPr/>
              <a:t>‹#›</a:t>
            </a:fld>
            <a:endParaRPr lang="en-US"/>
          </a:p>
        </p:txBody>
      </p:sp>
    </p:spTree>
    <p:extLst>
      <p:ext uri="{BB962C8B-B14F-4D97-AF65-F5344CB8AC3E}">
        <p14:creationId xmlns:p14="http://schemas.microsoft.com/office/powerpoint/2010/main" val="2979123948"/>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theme" Target="../theme/theme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31164FB-B78E-4DB0-96DD-36E0C007C1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6075" r:id="rId1"/>
    <p:sldLayoutId id="2147486076" r:id="rId2"/>
    <p:sldLayoutId id="2147486077" r:id="rId3"/>
    <p:sldLayoutId id="2147486078" r:id="rId4"/>
    <p:sldLayoutId id="2147486079" r:id="rId5"/>
    <p:sldLayoutId id="2147486080" r:id="rId6"/>
    <p:sldLayoutId id="2147486081" r:id="rId7"/>
    <p:sldLayoutId id="2147486082" r:id="rId8"/>
    <p:sldLayoutId id="2147486083" r:id="rId9"/>
    <p:sldLayoutId id="2147486084" r:id="rId10"/>
    <p:sldLayoutId id="2147486085" r:id="rId11"/>
    <p:sldLayoutId id="2147486086" r:id="rId12"/>
    <p:sldLayoutId id="2147486087" r:id="rId13"/>
    <p:sldLayoutId id="2147486088" r:id="rId14"/>
    <p:sldLayoutId id="2147486089" r:id="rId15"/>
    <p:sldLayoutId id="2147486090" r:id="rId16"/>
    <p:sldLayoutId id="2147486091" r:id="rId17"/>
    <p:sldLayoutId id="2147486092" r:id="rId18"/>
    <p:sldLayoutId id="2147486093" r:id="rId19"/>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0.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676400" y="5480447"/>
            <a:ext cx="15737421" cy="769441"/>
          </a:xfrm>
          <a:prstGeom prst="rect">
            <a:avLst/>
          </a:prstGeom>
          <a:noFill/>
          <a:ln w="9525">
            <a:noFill/>
            <a:miter lim="800000"/>
            <a:headEnd/>
            <a:tailEnd/>
          </a:ln>
        </p:spPr>
        <p:txBody>
          <a:bodyPr wrap="square">
            <a:spAutoFit/>
          </a:bodyPr>
          <a:lstStyle/>
          <a:p>
            <a:pPr eaLnBrk="0" hangingPunct="0">
              <a:spcBef>
                <a:spcPct val="50000"/>
              </a:spcBef>
            </a:pPr>
            <a:r>
              <a:rPr lang="en-US" sz="2200" b="1" dirty="0" smtClean="0">
                <a:latin typeface="+mn-lt"/>
                <a:cs typeface="Times New Roman" pitchFamily="18" charset="0"/>
              </a:rPr>
              <a:t>                                     Submitted </a:t>
            </a:r>
            <a:r>
              <a:rPr lang="en-US" sz="2200" b="1" dirty="0">
                <a:latin typeface="+mn-lt"/>
                <a:cs typeface="Times New Roman" pitchFamily="18" charset="0"/>
              </a:rPr>
              <a:t>To:	 </a:t>
            </a:r>
            <a:r>
              <a:rPr lang="en-US" sz="2200" b="1" dirty="0" smtClean="0">
                <a:latin typeface="+mn-lt"/>
                <a:cs typeface="Times New Roman" pitchFamily="18" charset="0"/>
              </a:rPr>
              <a:t>             </a:t>
            </a:r>
            <a:r>
              <a:rPr lang="en-US" sz="2200" b="1" dirty="0">
                <a:latin typeface="+mn-lt"/>
                <a:cs typeface="Times New Roman" pitchFamily="18" charset="0"/>
              </a:rPr>
              <a:t> </a:t>
            </a:r>
            <a:r>
              <a:rPr lang="en-US" sz="2200" b="1" dirty="0" smtClean="0">
                <a:latin typeface="+mn-lt"/>
                <a:cs typeface="Times New Roman" pitchFamily="18" charset="0"/>
              </a:rPr>
              <a:t>              </a:t>
            </a:r>
            <a:r>
              <a:rPr lang="en-US" sz="2200" b="1" dirty="0" smtClean="0">
                <a:latin typeface="+mn-lt"/>
                <a:cs typeface="Times New Roman" pitchFamily="18" charset="0"/>
              </a:rPr>
              <a:t>Submitted </a:t>
            </a:r>
            <a:r>
              <a:rPr lang="en-US" sz="2200" b="1" dirty="0">
                <a:latin typeface="+mn-lt"/>
                <a:cs typeface="Times New Roman" pitchFamily="18" charset="0"/>
              </a:rPr>
              <a:t>By:</a:t>
            </a:r>
          </a:p>
          <a:p>
            <a:pPr eaLnBrk="0" hangingPunct="0"/>
            <a:r>
              <a:rPr lang="en-US" sz="2200" b="1" dirty="0" smtClean="0">
                <a:latin typeface="+mn-lt"/>
                <a:cs typeface="Times New Roman" pitchFamily="18" charset="0"/>
              </a:rPr>
              <a:t>                                     Studymafia.org                                     Studymafia.org               </a:t>
            </a:r>
            <a:endParaRPr lang="en-US" sz="2200" b="1" dirty="0">
              <a:latin typeface="+mn-lt"/>
              <a:cs typeface="Times New Roman" pitchFamily="18" charset="0"/>
            </a:endParaRPr>
          </a:p>
        </p:txBody>
      </p:sp>
      <p:sp>
        <p:nvSpPr>
          <p:cNvPr id="8" name="Rectangle 7"/>
          <p:cNvSpPr/>
          <p:nvPr/>
        </p:nvSpPr>
        <p:spPr>
          <a:xfrm>
            <a:off x="2857727" y="2369403"/>
            <a:ext cx="3903633" cy="1015663"/>
          </a:xfrm>
          <a:prstGeom prst="rect">
            <a:avLst/>
          </a:prstGeom>
          <a:noFill/>
        </p:spPr>
        <p:txBody>
          <a:bodyPr wrap="none">
            <a:spAutoFit/>
          </a:bodyPr>
          <a:lstStyle/>
          <a:p>
            <a:pPr algn="ctr" fontAlgn="auto">
              <a:spcBef>
                <a:spcPts val="0"/>
              </a:spcBef>
              <a:spcAft>
                <a:spcPts val="0"/>
              </a:spcAft>
              <a:defRPr/>
            </a:pPr>
            <a:r>
              <a:rPr lang="en-US" altLang="en-US" sz="6000" b="1" dirty="0">
                <a:solidFill>
                  <a:srgbClr val="FF0000"/>
                </a:solidFill>
                <a:latin typeface="Times New Roman" pitchFamily="18" charset="0"/>
                <a:cs typeface="Times New Roman" pitchFamily="18" charset="0"/>
              </a:rPr>
              <a:t>Episiotomy</a:t>
            </a:r>
            <a:endParaRPr lang="en-US" sz="60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15207942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Ready for Episiotomy  </a:t>
            </a:r>
          </a:p>
        </p:txBody>
      </p:sp>
      <p:sp>
        <p:nvSpPr>
          <p:cNvPr id="2" name="TextBox 1"/>
          <p:cNvSpPr txBox="1"/>
          <p:nvPr/>
        </p:nvSpPr>
        <p:spPr>
          <a:xfrm>
            <a:off x="457200" y="1752600"/>
            <a:ext cx="8229600" cy="3539430"/>
          </a:xfrm>
          <a:prstGeom prst="rect">
            <a:avLst/>
          </a:prstGeom>
          <a:noFill/>
        </p:spPr>
        <p:txBody>
          <a:bodyPr wrap="square">
            <a:spAutoFit/>
          </a:bodyPr>
          <a:lstStyle/>
          <a:p>
            <a:pPr marL="514350" indent="-514350">
              <a:buFont typeface="Arial" pitchFamily="34" charset="0"/>
              <a:buChar char="•"/>
            </a:pPr>
            <a:r>
              <a:rPr lang="en-US" sz="3200" dirty="0" smtClean="0"/>
              <a:t>Tell your healthcare provider if you have a history of bleeding disorders or if you are taking any blood-thinning medicines (anticoagulants), aspirin, or other medicines that affect blood clotting. </a:t>
            </a:r>
          </a:p>
          <a:p>
            <a:pPr marL="514350" indent="-514350">
              <a:buFont typeface="Arial" pitchFamily="34" charset="0"/>
              <a:buChar char="•"/>
            </a:pPr>
            <a:r>
              <a:rPr lang="en-US" sz="3200" dirty="0" smtClean="0"/>
              <a:t>Follow any other instructions your provider gives you to get ready.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Complications</a:t>
            </a:r>
            <a:r>
              <a:rPr lang="en-US" sz="3600" dirty="0" smtClean="0">
                <a:solidFill>
                  <a:schemeClr val="accent2"/>
                </a:solidFill>
              </a:rPr>
              <a:t> </a:t>
            </a:r>
            <a:r>
              <a:rPr lang="en-US" altLang="en-US" sz="3600" b="1" dirty="0" smtClean="0">
                <a:solidFill>
                  <a:schemeClr val="accent2"/>
                </a:solidFill>
                <a:latin typeface="Times New Roman" pitchFamily="18" charset="0"/>
                <a:cs typeface="Times New Roman" pitchFamily="18" charset="0"/>
              </a:rPr>
              <a:t>of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8153400" cy="4031873"/>
          </a:xfrm>
          <a:prstGeom prst="rect">
            <a:avLst/>
          </a:prstGeom>
          <a:noFill/>
        </p:spPr>
        <p:txBody>
          <a:bodyPr wrap="square">
            <a:spAutoFit/>
          </a:bodyPr>
          <a:lstStyle/>
          <a:p>
            <a:pPr marL="514350" indent="-514350">
              <a:buFont typeface="Wingdings" pitchFamily="2" charset="2"/>
              <a:buChar char="ü"/>
            </a:pPr>
            <a:r>
              <a:rPr lang="en-US" sz="3200" dirty="0" smtClean="0"/>
              <a:t>Bleeding</a:t>
            </a:r>
          </a:p>
          <a:p>
            <a:pPr marL="514350" indent="-514350">
              <a:buFont typeface="Wingdings" pitchFamily="2" charset="2"/>
              <a:buChar char="ü"/>
            </a:pPr>
            <a:r>
              <a:rPr lang="en-US" sz="3200" dirty="0" smtClean="0"/>
              <a:t>Tearing into the rectal tissues and anal sphincter muscle which controls the passing of stool</a:t>
            </a:r>
          </a:p>
          <a:p>
            <a:pPr marL="514350" indent="-514350">
              <a:buFont typeface="Wingdings" pitchFamily="2" charset="2"/>
              <a:buChar char="ü"/>
            </a:pPr>
            <a:r>
              <a:rPr lang="en-US" sz="3200" dirty="0" smtClean="0"/>
              <a:t>Swelling</a:t>
            </a:r>
          </a:p>
          <a:p>
            <a:pPr marL="514350" indent="-514350">
              <a:buFont typeface="Wingdings" pitchFamily="2" charset="2"/>
              <a:buChar char="ü"/>
            </a:pPr>
            <a:r>
              <a:rPr lang="en-US" sz="3200" dirty="0" smtClean="0"/>
              <a:t>Infection</a:t>
            </a:r>
          </a:p>
          <a:p>
            <a:pPr marL="514350" indent="-514350">
              <a:buFont typeface="Wingdings" pitchFamily="2" charset="2"/>
              <a:buChar char="ü"/>
            </a:pPr>
            <a:r>
              <a:rPr lang="en-US" sz="3200" dirty="0" smtClean="0"/>
              <a:t>Collection of blood in the </a:t>
            </a:r>
            <a:r>
              <a:rPr lang="en-US" sz="3200" dirty="0" err="1" smtClean="0"/>
              <a:t>perineal</a:t>
            </a:r>
            <a:r>
              <a:rPr lang="en-US" sz="3200" dirty="0" smtClean="0"/>
              <a:t> tissues</a:t>
            </a:r>
          </a:p>
          <a:p>
            <a:pPr marL="514350" indent="-514350">
              <a:buFont typeface="Wingdings" pitchFamily="2" charset="2"/>
              <a:buChar char="ü"/>
            </a:pPr>
            <a:r>
              <a:rPr lang="en-US" sz="3200" dirty="0" smtClean="0"/>
              <a:t>Pain during sex</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During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8077200" cy="3785652"/>
          </a:xfrm>
          <a:prstGeom prst="rect">
            <a:avLst/>
          </a:prstGeom>
          <a:noFill/>
        </p:spPr>
        <p:txBody>
          <a:bodyPr wrap="square">
            <a:spAutoFit/>
          </a:bodyPr>
          <a:lstStyle/>
          <a:p>
            <a:pPr marL="514350" indent="-514350">
              <a:buFont typeface="Arial" pitchFamily="34" charset="0"/>
              <a:buChar char="•"/>
            </a:pPr>
            <a:r>
              <a:rPr lang="en-US" sz="3000" dirty="0" smtClean="0"/>
              <a:t>You will lie on a labor bed, with your feet and legs supported for the birth.</a:t>
            </a:r>
          </a:p>
          <a:p>
            <a:pPr marL="514350" indent="-514350">
              <a:buFont typeface="Arial" pitchFamily="34" charset="0"/>
              <a:buChar char="•"/>
            </a:pPr>
            <a:r>
              <a:rPr lang="en-US" sz="3000" dirty="0" smtClean="0"/>
              <a:t>If you have not been given any anesthesia, your provider will inject a local anesthetic into the </a:t>
            </a:r>
            <a:r>
              <a:rPr lang="en-US" sz="3000" dirty="0" err="1" smtClean="0"/>
              <a:t>perineal</a:t>
            </a:r>
            <a:r>
              <a:rPr lang="en-US" sz="3000" dirty="0" smtClean="0"/>
              <a:t> skin and muscle. This will numb the tissues before the incision is made. If epidural anesthesia is used, you will have no feeling from your waist down.</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During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077200" cy="3539430"/>
          </a:xfrm>
          <a:prstGeom prst="rect">
            <a:avLst/>
          </a:prstGeom>
          <a:noFill/>
        </p:spPr>
        <p:txBody>
          <a:bodyPr wrap="square">
            <a:spAutoFit/>
          </a:bodyPr>
          <a:lstStyle/>
          <a:p>
            <a:pPr marL="514350" indent="-514350">
              <a:buFont typeface="Arial" pitchFamily="34" charset="0"/>
              <a:buChar char="•"/>
            </a:pPr>
            <a:r>
              <a:rPr lang="en-US" sz="3200" dirty="0" smtClean="0"/>
              <a:t>During the second stage of labor (pushing stage), as your baby's head stretches your vaginal opening, your healthcare provider will use surgical scissors or a scalpel to make the episiotomy incision</a:t>
            </a:r>
          </a:p>
          <a:p>
            <a:pPr marL="514350" indent="-514350">
              <a:buFont typeface="Arial" pitchFamily="34" charset="0"/>
              <a:buChar char="•"/>
            </a:pPr>
            <a:r>
              <a:rPr lang="en-US" sz="3200" dirty="0" smtClean="0"/>
              <a:t>Your provider will deliver your baby followed by the placenta.</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During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685800" y="1828800"/>
            <a:ext cx="7620000" cy="2554545"/>
          </a:xfrm>
          <a:prstGeom prst="rect">
            <a:avLst/>
          </a:prstGeom>
          <a:noFill/>
        </p:spPr>
        <p:txBody>
          <a:bodyPr wrap="square">
            <a:spAutoFit/>
          </a:bodyPr>
          <a:lstStyle/>
          <a:p>
            <a:pPr marL="514350" indent="-514350">
              <a:buFont typeface="Arial" pitchFamily="34" charset="0"/>
              <a:buChar char="•"/>
            </a:pPr>
            <a:r>
              <a:rPr lang="en-US" sz="3200" dirty="0" smtClean="0"/>
              <a:t>He or she will check the incision for any further tearing.</a:t>
            </a:r>
          </a:p>
          <a:p>
            <a:pPr marL="514350" indent="-514350">
              <a:buFont typeface="Arial" pitchFamily="34" charset="0"/>
              <a:buChar char="•"/>
            </a:pPr>
            <a:r>
              <a:rPr lang="en-US" sz="3200" dirty="0" smtClean="0"/>
              <a:t>Your provider will use stitches (sutures) to repair the </a:t>
            </a:r>
            <a:r>
              <a:rPr lang="en-US" sz="3200" dirty="0" err="1" smtClean="0"/>
              <a:t>perineal</a:t>
            </a:r>
            <a:r>
              <a:rPr lang="en-US" sz="3200" dirty="0" smtClean="0"/>
              <a:t> tissues and muscle. The stitches will dissolve over time.</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Steps of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33400" y="1904999"/>
            <a:ext cx="8153400" cy="3046988"/>
          </a:xfrm>
          <a:prstGeom prst="rect">
            <a:avLst/>
          </a:prstGeom>
          <a:noFill/>
        </p:spPr>
        <p:txBody>
          <a:bodyPr wrap="square">
            <a:spAutoFit/>
          </a:bodyPr>
          <a:lstStyle/>
          <a:p>
            <a:pPr marL="514350" indent="-514350">
              <a:buFont typeface="Wingdings" pitchFamily="2" charset="2"/>
              <a:buChar char="§"/>
            </a:pPr>
            <a:r>
              <a:rPr lang="en-US" sz="3200" dirty="0" smtClean="0"/>
              <a:t>The name of the test or procedure</a:t>
            </a:r>
          </a:p>
          <a:p>
            <a:pPr marL="514350" indent="-514350">
              <a:buFont typeface="Wingdings" pitchFamily="2" charset="2"/>
              <a:buChar char="§"/>
            </a:pPr>
            <a:r>
              <a:rPr lang="en-US" sz="3200" dirty="0" smtClean="0"/>
              <a:t>The reason you are having the test or procedure</a:t>
            </a:r>
          </a:p>
          <a:p>
            <a:pPr marL="514350" indent="-514350">
              <a:buFont typeface="Wingdings" pitchFamily="2" charset="2"/>
              <a:buChar char="§"/>
            </a:pPr>
            <a:r>
              <a:rPr lang="en-US" sz="3200" dirty="0" smtClean="0"/>
              <a:t>What results to expect and what they mean</a:t>
            </a:r>
          </a:p>
          <a:p>
            <a:pPr marL="514350" indent="-514350">
              <a:buFont typeface="Wingdings" pitchFamily="2" charset="2"/>
              <a:buChar char="§"/>
            </a:pPr>
            <a:r>
              <a:rPr lang="en-US" sz="3200" dirty="0" smtClean="0"/>
              <a:t>The risks and benefits of the test or procedure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Steps of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752600"/>
            <a:ext cx="8153400" cy="4031873"/>
          </a:xfrm>
          <a:prstGeom prst="rect">
            <a:avLst/>
          </a:prstGeom>
          <a:noFill/>
        </p:spPr>
        <p:txBody>
          <a:bodyPr wrap="square">
            <a:spAutoFit/>
          </a:bodyPr>
          <a:lstStyle/>
          <a:p>
            <a:pPr marL="514350" indent="-514350">
              <a:buFont typeface="Wingdings" pitchFamily="2" charset="2"/>
              <a:buChar char="§"/>
            </a:pPr>
            <a:r>
              <a:rPr lang="en-US" sz="3200" dirty="0" smtClean="0"/>
              <a:t>What the possible side effects or complications are</a:t>
            </a:r>
          </a:p>
          <a:p>
            <a:pPr marL="514350" indent="-514350">
              <a:buFont typeface="Wingdings" pitchFamily="2" charset="2"/>
              <a:buChar char="§"/>
            </a:pPr>
            <a:r>
              <a:rPr lang="en-US" sz="3200" dirty="0" smtClean="0"/>
              <a:t>When and where you are to have the test or procedure</a:t>
            </a:r>
          </a:p>
          <a:p>
            <a:pPr marL="514350" indent="-514350">
              <a:buFont typeface="Wingdings" pitchFamily="2" charset="2"/>
              <a:buChar char="§"/>
            </a:pPr>
            <a:r>
              <a:rPr lang="en-US" sz="3200" dirty="0" smtClean="0"/>
              <a:t>Who will do the test or procedure and what that person's qualifications are</a:t>
            </a:r>
          </a:p>
          <a:p>
            <a:pPr marL="514350" indent="-514350">
              <a:buFont typeface="Wingdings" pitchFamily="2" charset="2"/>
              <a:buChar char="§"/>
            </a:pPr>
            <a:r>
              <a:rPr lang="en-US" sz="3200" dirty="0" smtClean="0"/>
              <a:t>What would happen if you did not have the test or procedure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Steps of Episiotomy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752600"/>
            <a:ext cx="8153400" cy="3539430"/>
          </a:xfrm>
          <a:prstGeom prst="rect">
            <a:avLst/>
          </a:prstGeom>
          <a:noFill/>
        </p:spPr>
        <p:txBody>
          <a:bodyPr wrap="square">
            <a:spAutoFit/>
          </a:bodyPr>
          <a:lstStyle/>
          <a:p>
            <a:pPr marL="514350" indent="-514350">
              <a:buFont typeface="Wingdings" pitchFamily="2" charset="2"/>
              <a:buChar char="§"/>
            </a:pPr>
            <a:r>
              <a:rPr lang="en-US" sz="3200" dirty="0" smtClean="0"/>
              <a:t>Any alternative tests or procedures to think about</a:t>
            </a:r>
          </a:p>
          <a:p>
            <a:pPr marL="514350" indent="-514350">
              <a:buFont typeface="Wingdings" pitchFamily="2" charset="2"/>
              <a:buChar char="§"/>
            </a:pPr>
            <a:r>
              <a:rPr lang="en-US" sz="3200" dirty="0" smtClean="0"/>
              <a:t>When and how will you get the results</a:t>
            </a:r>
          </a:p>
          <a:p>
            <a:pPr marL="514350" indent="-514350">
              <a:buFont typeface="Wingdings" pitchFamily="2" charset="2"/>
              <a:buChar char="§"/>
            </a:pPr>
            <a:r>
              <a:rPr lang="en-US" sz="3200" dirty="0" smtClean="0"/>
              <a:t>Who to call after the test or procedure if you have questions or problems</a:t>
            </a:r>
          </a:p>
          <a:p>
            <a:pPr marL="514350" indent="-514350">
              <a:buFont typeface="Wingdings" pitchFamily="2" charset="2"/>
              <a:buChar char="§"/>
            </a:pPr>
            <a:r>
              <a:rPr lang="en-US" sz="3200" dirty="0" smtClean="0"/>
              <a:t>How much will you have to pay for the test or procedure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18</a:t>
            </a:fld>
            <a:endParaRPr lang="en-US" altLang="en-US" dirty="0"/>
          </a:p>
        </p:txBody>
      </p:sp>
      <p:pic>
        <p:nvPicPr>
          <p:cNvPr id="5" name="Picture 4" descr="download.jpg"/>
          <p:cNvPicPr>
            <a:picLocks noChangeAspect="1"/>
          </p:cNvPicPr>
          <p:nvPr/>
        </p:nvPicPr>
        <p:blipFill>
          <a:blip r:embed="rId2"/>
          <a:stretch>
            <a:fillRect/>
          </a:stretch>
        </p:blipFill>
        <p:spPr>
          <a:xfrm>
            <a:off x="183444" y="1143000"/>
            <a:ext cx="8777111" cy="4572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609600" y="1676400"/>
            <a:ext cx="7848600" cy="2554545"/>
          </a:xfrm>
          <a:prstGeom prst="rect">
            <a:avLst/>
          </a:prstGeom>
          <a:noFill/>
        </p:spPr>
        <p:txBody>
          <a:bodyPr wrap="square">
            <a:spAutoFit/>
          </a:bodyPr>
          <a:lstStyle/>
          <a:p>
            <a:r>
              <a:rPr lang="en-US" sz="3200" dirty="0" smtClean="0"/>
              <a:t>An episiotomy is </a:t>
            </a:r>
            <a:r>
              <a:rPr lang="en-US" sz="3200" b="1" dirty="0" smtClean="0"/>
              <a:t>an incision made in the perineum — the tissue between the vaginal opening and the anus — during childbirth</a:t>
            </a:r>
            <a:r>
              <a:rPr lang="en-US" sz="3200" dirty="0" smtClean="0"/>
              <a:t>. Although the procedure was once a routine part of childbirth, that's no longer the case.</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Episiotomy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Why Episiotomy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Ready for Episiotomy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Episiotomy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During Episiotomy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Steps of Episiotomy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21336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2974309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2">
                    <a:lumMod val="75000"/>
                  </a:schemeClr>
                </a:solidFill>
              </a:rPr>
              <a:t>.org</a:t>
            </a:r>
            <a:endParaRPr lang="en-US" sz="5400" b="1" dirty="0">
              <a:solidFill>
                <a:schemeClr val="bg2">
                  <a:lumMod val="75000"/>
                </a:schemeClr>
              </a:solidFill>
            </a:endParaRPr>
          </a:p>
        </p:txBody>
      </p:sp>
    </p:spTree>
    <p:extLst>
      <p:ext uri="{BB962C8B-B14F-4D97-AF65-F5344CB8AC3E}">
        <p14:creationId xmlns:p14="http://schemas.microsoft.com/office/powerpoint/2010/main" val="390605935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381000" y="1676400"/>
            <a:ext cx="8077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An episiotomy is a cut (incision) through the area between your vaginal opening and your anus. This area is called the perineum.</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7" name="Picture 6" descr="Medio-lateral-episiotomy.gif"/>
          <p:cNvPicPr>
            <a:picLocks noChangeAspect="1"/>
          </p:cNvPicPr>
          <p:nvPr/>
        </p:nvPicPr>
        <p:blipFill>
          <a:blip r:embed="rId3"/>
          <a:stretch>
            <a:fillRect/>
          </a:stretch>
        </p:blipFill>
        <p:spPr>
          <a:xfrm>
            <a:off x="2209800" y="3505200"/>
            <a:ext cx="4343400" cy="2698569"/>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600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Normally, once the baby's head is seen, your healthcare provider will ease your baby's head and chin out of your vagina. Once the baby's head is out, the shoulders and the rest of the body follow.</a:t>
            </a:r>
          </a:p>
          <a:p>
            <a:r>
              <a:rPr lang="en-US" sz="2800" dirty="0" smtClean="0"/>
              <a:t>Sometimes the vaginal opening does not stretch enough for the baby's head. In this case, an episiotomy aids your healthcare provider in delivering your baby. It's important to make a surgical incision rather than letting the tissue tear. </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Symptoms of Episiotomy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Picture 7" descr="2.png"/>
          <p:cNvPicPr>
            <a:picLocks noChangeAspect="1"/>
          </p:cNvPicPr>
          <p:nvPr/>
        </p:nvPicPr>
        <p:blipFill>
          <a:blip r:embed="rId3"/>
          <a:stretch>
            <a:fillRect/>
          </a:stretch>
        </p:blipFill>
        <p:spPr>
          <a:xfrm>
            <a:off x="1143000" y="1752600"/>
            <a:ext cx="6934200" cy="41148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Why Episiotomy  </a:t>
            </a:r>
          </a:p>
        </p:txBody>
      </p:sp>
      <p:sp>
        <p:nvSpPr>
          <p:cNvPr id="2" name="TextBox 1"/>
          <p:cNvSpPr txBox="1"/>
          <p:nvPr/>
        </p:nvSpPr>
        <p:spPr>
          <a:xfrm>
            <a:off x="609600" y="1676400"/>
            <a:ext cx="7924800" cy="4524315"/>
          </a:xfrm>
          <a:prstGeom prst="rect">
            <a:avLst/>
          </a:prstGeom>
          <a:noFill/>
        </p:spPr>
        <p:txBody>
          <a:bodyPr wrap="square">
            <a:spAutoFit/>
          </a:bodyPr>
          <a:lstStyle/>
          <a:p>
            <a:pPr marL="514350" indent="-514350">
              <a:buFont typeface="Arial" pitchFamily="34" charset="0"/>
              <a:buChar char="•"/>
            </a:pPr>
            <a:r>
              <a:rPr lang="en-US" sz="3100" dirty="0" smtClean="0"/>
              <a:t>Not all women need an episiotomy. Stretching the tissues naturally may help reduce your need for it. Without an episiotomy, your </a:t>
            </a:r>
            <a:r>
              <a:rPr lang="en-US" sz="3100" dirty="0" err="1" smtClean="0"/>
              <a:t>perineal</a:t>
            </a:r>
            <a:r>
              <a:rPr lang="en-US" sz="3100" dirty="0" smtClean="0"/>
              <a:t> tissues may tear. This can be harder to repair.</a:t>
            </a:r>
          </a:p>
          <a:p>
            <a:pPr marL="514350" indent="-514350">
              <a:buFont typeface="Arial" pitchFamily="34" charset="0"/>
              <a:buChar char="•"/>
            </a:pPr>
            <a:r>
              <a:rPr lang="en-US" sz="3100" dirty="0" smtClean="0"/>
              <a:t>Your provider may advise an episiotomy in these situations:</a:t>
            </a:r>
          </a:p>
          <a:p>
            <a:pPr marL="514350" indent="-514350">
              <a:buFont typeface="Wingdings" pitchFamily="2" charset="2"/>
              <a:buChar char="ü"/>
            </a:pPr>
            <a:r>
              <a:rPr lang="en-US" sz="3100" dirty="0" smtClean="0"/>
              <a:t>The baby does not have enough oxygen (fetal distress)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Why Episiotomy  </a:t>
            </a:r>
          </a:p>
        </p:txBody>
      </p:sp>
      <p:sp>
        <p:nvSpPr>
          <p:cNvPr id="2" name="TextBox 1"/>
          <p:cNvSpPr txBox="1"/>
          <p:nvPr/>
        </p:nvSpPr>
        <p:spPr>
          <a:xfrm>
            <a:off x="380999" y="1676400"/>
            <a:ext cx="8077201" cy="4031873"/>
          </a:xfrm>
          <a:prstGeom prst="rect">
            <a:avLst/>
          </a:prstGeom>
          <a:noFill/>
        </p:spPr>
        <p:txBody>
          <a:bodyPr wrap="square">
            <a:spAutoFit/>
          </a:bodyPr>
          <a:lstStyle/>
          <a:p>
            <a:pPr marL="514350" indent="-514350">
              <a:buFont typeface="Wingdings" pitchFamily="2" charset="2"/>
              <a:buChar char="ü"/>
            </a:pPr>
            <a:r>
              <a:rPr lang="en-US" sz="3200" dirty="0" smtClean="0"/>
              <a:t>Complicated birth, such as when the baby is positioned bottom or feet first (breech) or when the baby's shoulders are trapped (shoulder </a:t>
            </a:r>
            <a:r>
              <a:rPr lang="en-US" sz="3200" dirty="0" err="1" smtClean="0"/>
              <a:t>dystocia</a:t>
            </a:r>
            <a:r>
              <a:rPr lang="en-US" sz="3200" dirty="0" smtClean="0"/>
              <a:t>)</a:t>
            </a:r>
          </a:p>
          <a:p>
            <a:pPr marL="514350" indent="-514350">
              <a:buFont typeface="Wingdings" pitchFamily="2" charset="2"/>
              <a:buChar char="ü"/>
            </a:pPr>
            <a:r>
              <a:rPr lang="en-US" sz="3200" dirty="0" smtClean="0"/>
              <a:t>Long pushing stage of labor</a:t>
            </a:r>
          </a:p>
          <a:p>
            <a:pPr marL="514350" indent="-514350">
              <a:buFont typeface="Wingdings" pitchFamily="2" charset="2"/>
              <a:buChar char="ü"/>
            </a:pPr>
            <a:r>
              <a:rPr lang="en-US" sz="3200" dirty="0" smtClean="0"/>
              <a:t>Forceps or vacuum delivery</a:t>
            </a:r>
          </a:p>
          <a:p>
            <a:pPr marL="514350" indent="-514350">
              <a:buFont typeface="Wingdings" pitchFamily="2" charset="2"/>
              <a:buChar char="ü"/>
            </a:pPr>
            <a:r>
              <a:rPr lang="en-US" sz="3200" dirty="0" smtClean="0"/>
              <a:t>Large baby</a:t>
            </a:r>
          </a:p>
          <a:p>
            <a:pPr marL="514350" indent="-514350">
              <a:buFont typeface="Wingdings" pitchFamily="2" charset="2"/>
              <a:buChar char="ü"/>
            </a:pPr>
            <a:r>
              <a:rPr lang="en-US" sz="3200" dirty="0" smtClean="0"/>
              <a:t>Preterm baby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Ready for Episiotomy  </a:t>
            </a:r>
          </a:p>
        </p:txBody>
      </p:sp>
      <p:sp>
        <p:nvSpPr>
          <p:cNvPr id="2" name="TextBox 1"/>
          <p:cNvSpPr txBox="1"/>
          <p:nvPr/>
        </p:nvSpPr>
        <p:spPr>
          <a:xfrm>
            <a:off x="609600" y="1600200"/>
            <a:ext cx="8077200" cy="3539430"/>
          </a:xfrm>
          <a:prstGeom prst="rect">
            <a:avLst/>
          </a:prstGeom>
          <a:noFill/>
        </p:spPr>
        <p:txBody>
          <a:bodyPr wrap="square">
            <a:spAutoFit/>
          </a:bodyPr>
          <a:lstStyle/>
          <a:p>
            <a:pPr marL="514350" indent="-514350">
              <a:buFont typeface="Arial" pitchFamily="34" charset="0"/>
              <a:buChar char="•"/>
            </a:pPr>
            <a:r>
              <a:rPr lang="en-US" sz="3200" dirty="0" smtClean="0"/>
              <a:t>Your healthcare provider will explain the procedure and you can ask questions.</a:t>
            </a:r>
          </a:p>
          <a:p>
            <a:pPr marL="514350" indent="-514350">
              <a:buFont typeface="Arial" pitchFamily="34" charset="0"/>
              <a:buChar char="•"/>
            </a:pPr>
            <a:r>
              <a:rPr lang="en-US" sz="3200" dirty="0" smtClean="0"/>
              <a:t>You will be asked to sign a consent form that gives your permission to do the procedure. Read the form carefully and ask questions if something is not clear. The form may be part of the general consent for your delivery.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Ready for Episiotomy  </a:t>
            </a:r>
          </a:p>
        </p:txBody>
      </p:sp>
      <p:sp>
        <p:nvSpPr>
          <p:cNvPr id="2" name="TextBox 1"/>
          <p:cNvSpPr txBox="1"/>
          <p:nvPr/>
        </p:nvSpPr>
        <p:spPr>
          <a:xfrm>
            <a:off x="609600" y="1752600"/>
            <a:ext cx="8077200" cy="3539430"/>
          </a:xfrm>
          <a:prstGeom prst="rect">
            <a:avLst/>
          </a:prstGeom>
          <a:noFill/>
        </p:spPr>
        <p:txBody>
          <a:bodyPr wrap="square">
            <a:spAutoFit/>
          </a:bodyPr>
          <a:lstStyle/>
          <a:p>
            <a:pPr marL="514350" indent="-514350">
              <a:buFont typeface="Arial" pitchFamily="34" charset="0"/>
              <a:buChar char="•"/>
            </a:pPr>
            <a:r>
              <a:rPr lang="en-US" sz="3200" dirty="0" smtClean="0"/>
              <a:t>Tell your healthcare provider if you are sensitive to or are allergic to any medicines, iodine, latex, tape, or anesthesia.</a:t>
            </a:r>
          </a:p>
          <a:p>
            <a:pPr marL="514350" indent="-514350">
              <a:buFont typeface="Arial" pitchFamily="34" charset="0"/>
              <a:buChar char="•"/>
            </a:pPr>
            <a:r>
              <a:rPr lang="en-US" sz="3200" dirty="0" smtClean="0"/>
              <a:t>Tell your healthcare provider of all medicines (prescribed and over-the-counter), vitamins, herbs, and supplements that you are taking.</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4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18069</TotalTime>
  <Words>820</Words>
  <Application>Microsoft Office PowerPoint</Application>
  <PresentationFormat>On-screen Show (4:3)</PresentationFormat>
  <Paragraphs>272</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Theme42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886</cp:revision>
  <cp:lastPrinted>2014-09-05T11:57:32Z</cp:lastPrinted>
  <dcterms:created xsi:type="dcterms:W3CDTF">2014-04-08T13:15:54Z</dcterms:created>
  <dcterms:modified xsi:type="dcterms:W3CDTF">2022-11-03T16:18:44Z</dcterms:modified>
</cp:coreProperties>
</file>