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4"/>
  </p:notesMasterIdLst>
  <p:handoutMasterIdLst>
    <p:handoutMasterId r:id="rId25"/>
  </p:handoutMasterIdLst>
  <p:sldIdLst>
    <p:sldId id="429" r:id="rId3"/>
    <p:sldId id="322" r:id="rId4"/>
    <p:sldId id="324" r:id="rId5"/>
    <p:sldId id="362" r:id="rId6"/>
    <p:sldId id="361" r:id="rId7"/>
    <p:sldId id="325" r:id="rId8"/>
    <p:sldId id="418" r:id="rId9"/>
    <p:sldId id="424" r:id="rId10"/>
    <p:sldId id="419" r:id="rId11"/>
    <p:sldId id="420" r:id="rId12"/>
    <p:sldId id="421" r:id="rId13"/>
    <p:sldId id="397" r:id="rId14"/>
    <p:sldId id="422" r:id="rId15"/>
    <p:sldId id="423" r:id="rId16"/>
    <p:sldId id="398" r:id="rId17"/>
    <p:sldId id="425" r:id="rId18"/>
    <p:sldId id="426" r:id="rId19"/>
    <p:sldId id="427" r:id="rId20"/>
    <p:sldId id="428" r:id="rId21"/>
    <p:sldId id="351" r:id="rId22"/>
    <p:sldId id="430"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slide" Target="slides/slide12.xml"/><Relationship Id="rId1" Type="http://schemas.openxmlformats.org/officeDocument/2006/relationships/slide" Target="slides/slide6.xml"/><Relationship Id="rId4"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11/20/2022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071052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11/20/2022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803228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4213AF-26F6-41FA-8D85-E2C5388D6E58}" type="datetimeFigureOut">
              <a:rPr lang="en-US" smtClean="0"/>
              <a:t>11/20/2022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overrideClrMapping bg1="lt1" tx1="dk1" bg2="lt2" tx2="dk2" accent1="accent1" accent2="accent2" accent3="accent3" accent4="accent4" accent5="accent5" accent6="accent6" hlink="hlink" folHlink="folHlink"/>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4213AF-26F6-41FA-8D85-E2C5388D6E58}" type="datetimeFigureOut">
              <a:rPr lang="en-US" smtClean="0"/>
              <a:t>11/20/2022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BBC35B-A44B-4119-B8DA-DE9E3DFADA20}" type="slidenum">
              <a:rPr kumimoji="0" lang="en-US" smtClean="0"/>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44213AF-26F6-41FA-8D85-E2C5388D6E58}" type="datetimeFigureOut">
              <a:rPr lang="en-US" smtClean="0"/>
              <a:t>11/20/2022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ransition spd="slow">
    <p:comb/>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152400" y="5921514"/>
            <a:ext cx="913726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  Studymafia.org               </a:t>
            </a:r>
            <a:endParaRPr lang="en-US" sz="2000" b="1" dirty="0">
              <a:solidFill>
                <a:schemeClr val="bg1"/>
              </a:solidFill>
              <a:latin typeface="+mn-lt"/>
              <a:cs typeface="Times New Roman" pitchFamily="18" charset="0"/>
            </a:endParaRPr>
          </a:p>
        </p:txBody>
      </p:sp>
      <p:sp>
        <p:nvSpPr>
          <p:cNvPr id="8" name="Rectangle 7"/>
          <p:cNvSpPr/>
          <p:nvPr/>
        </p:nvSpPr>
        <p:spPr>
          <a:xfrm>
            <a:off x="1600200" y="2092404"/>
            <a:ext cx="7060451" cy="1754326"/>
          </a:xfrm>
          <a:prstGeom prst="rect">
            <a:avLst/>
          </a:prstGeom>
          <a:noFill/>
        </p:spPr>
        <p:txBody>
          <a:bodyPr wrap="square">
            <a:spAutoFit/>
          </a:bodyPr>
          <a:lstStyle/>
          <a:p>
            <a:pPr algn="ctr" fontAlgn="auto">
              <a:spcBef>
                <a:spcPts val="0"/>
              </a:spcBef>
              <a:spcAft>
                <a:spcPts val="0"/>
              </a:spcAft>
              <a:defRPr/>
            </a:pPr>
            <a:r>
              <a:rPr lang="en-US" altLang="en-US" sz="5400" b="1" dirty="0" smtClean="0">
                <a:solidFill>
                  <a:schemeClr val="accent1">
                    <a:lumMod val="75000"/>
                  </a:schemeClr>
                </a:solidFill>
                <a:latin typeface="Times New Roman" pitchFamily="18" charset="0"/>
                <a:cs typeface="Times New Roman" pitchFamily="18" charset="0"/>
              </a:rPr>
              <a:t>Epidural </a:t>
            </a:r>
          </a:p>
          <a:p>
            <a:pPr algn="ctr" fontAlgn="auto">
              <a:spcBef>
                <a:spcPts val="0"/>
              </a:spcBef>
              <a:spcAft>
                <a:spcPts val="0"/>
              </a:spcAft>
              <a:defRPr/>
            </a:pPr>
            <a:r>
              <a:rPr lang="en-US" altLang="en-US" sz="5400" b="1" dirty="0" err="1" smtClean="0">
                <a:solidFill>
                  <a:schemeClr val="accent2">
                    <a:lumMod val="75000"/>
                  </a:schemeClr>
                </a:solidFill>
                <a:latin typeface="Times New Roman" pitchFamily="18" charset="0"/>
                <a:cs typeface="Times New Roman" pitchFamily="18" charset="0"/>
              </a:rPr>
              <a:t>Anaesthesia</a:t>
            </a:r>
            <a:endParaRPr lang="en-US" sz="5400" b="1" spc="300" dirty="0">
              <a:ln w="11430" cmpd="sng">
                <a:solidFill>
                  <a:schemeClr val="accent1">
                    <a:tint val="10000"/>
                  </a:schemeClr>
                </a:solidFill>
                <a:prstDash val="solid"/>
                <a:miter lim="800000"/>
              </a:ln>
              <a:solidFill>
                <a:schemeClr val="accent2">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32084599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Facts About Epidural Anaesthesia </a:t>
            </a:r>
          </a:p>
        </p:txBody>
      </p:sp>
      <p:sp>
        <p:nvSpPr>
          <p:cNvPr id="2" name="TextBox 1"/>
          <p:cNvSpPr txBox="1"/>
          <p:nvPr/>
        </p:nvSpPr>
        <p:spPr>
          <a:xfrm>
            <a:off x="533400" y="1449070"/>
            <a:ext cx="8363585" cy="4523105"/>
          </a:xfrm>
          <a:prstGeom prst="rect">
            <a:avLst/>
          </a:prstGeom>
          <a:noFill/>
        </p:spPr>
        <p:txBody>
          <a:bodyPr wrap="square">
            <a:spAutoFit/>
          </a:bodyPr>
          <a:lstStyle/>
          <a:p>
            <a:pPr marL="0" indent="0">
              <a:buFont typeface="Arial" panose="020B0604020202020204" pitchFamily="34" charset="0"/>
              <a:buNone/>
            </a:pPr>
            <a:r>
              <a:rPr lang="en-US" sz="3200" b="1" smtClean="0"/>
              <a:t>Can an Epidural Anaesthesia  slow labor or lead to a (C-section)?</a:t>
            </a:r>
          </a:p>
          <a:p>
            <a:pPr marL="457200" indent="-457200">
              <a:buFont typeface="Arial" panose="020B0604020202020204" pitchFamily="34" charset="0"/>
              <a:buChar char="•"/>
            </a:pPr>
            <a:r>
              <a:rPr lang="en-US" sz="2800" smtClean="0"/>
              <a:t>There is no credible evidence that it does either. When a woman needs a C-section, other factors usually are at play, including the size or position of the baby or slow progression of labor due to other issues. </a:t>
            </a:r>
          </a:p>
          <a:p>
            <a:pPr marL="457200" indent="-457200">
              <a:buFont typeface="Arial" panose="020B0604020202020204" pitchFamily="34" charset="0"/>
              <a:buChar char="•"/>
            </a:pPr>
            <a:r>
              <a:rPr lang="en-US" sz="2800" smtClean="0"/>
              <a:t>With an Epidural Anaesthesia , you might be able to feel contractions — they just won’t hurt — and you’ll be able to push effectively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Facts About Epidural Anaesthesia </a:t>
            </a:r>
          </a:p>
        </p:txBody>
      </p:sp>
      <p:sp>
        <p:nvSpPr>
          <p:cNvPr id="2" name="TextBox 1"/>
          <p:cNvSpPr txBox="1"/>
          <p:nvPr/>
        </p:nvSpPr>
        <p:spPr>
          <a:xfrm>
            <a:off x="527685" y="1600200"/>
            <a:ext cx="8093075" cy="2553335"/>
          </a:xfrm>
          <a:prstGeom prst="rect">
            <a:avLst/>
          </a:prstGeom>
          <a:noFill/>
        </p:spPr>
        <p:txBody>
          <a:bodyPr wrap="square">
            <a:spAutoFit/>
          </a:bodyPr>
          <a:lstStyle/>
          <a:p>
            <a:pPr marL="0" indent="0">
              <a:buFont typeface="Arial" panose="020B0604020202020204" pitchFamily="34" charset="0"/>
              <a:buNone/>
            </a:pPr>
            <a:r>
              <a:rPr lang="en-US" sz="3200" b="1" smtClean="0"/>
              <a:t>Can Epidural Anaesthesia s harm the baby?</a:t>
            </a:r>
          </a:p>
          <a:p>
            <a:pPr marL="457200" indent="-457200">
              <a:buFont typeface="Arial" panose="020B0604020202020204" pitchFamily="34" charset="0"/>
              <a:buChar char="•"/>
            </a:pPr>
            <a:r>
              <a:rPr lang="en-US" sz="3200" smtClean="0"/>
              <a:t>The amount of medication that reaches the baby from the Epidural Anaesthesia  is very small, and there is no evidence that it causes any harm.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Side Effects </a:t>
            </a:r>
            <a:r>
              <a:rPr lang="en-US" altLang="en-US" sz="3600" b="1" dirty="0" smtClean="0">
                <a:solidFill>
                  <a:schemeClr val="accent2"/>
                </a:solidFill>
                <a:latin typeface="Times New Roman" panose="02020603050405020304" pitchFamily="18" charset="0"/>
                <a:cs typeface="Times New Roman" panose="02020603050405020304" pitchFamily="18" charset="0"/>
              </a:rPr>
              <a:t>of </a:t>
            </a:r>
            <a:r>
              <a:rPr lang="en-IN" altLang="en-US" sz="3600" b="1" dirty="0" smtClean="0">
                <a:solidFill>
                  <a:schemeClr val="accent2"/>
                </a:solidFill>
                <a:latin typeface="Times New Roman" panose="02020603050405020304" pitchFamily="18" charset="0"/>
                <a:cs typeface="Times New Roman" panose="02020603050405020304" pitchFamily="18" charset="0"/>
              </a:rPr>
              <a:t>Epidural Anaesthesia s </a:t>
            </a:r>
            <a:r>
              <a:rPr lang="en-US" altLang="en-US" sz="3600" b="1" dirty="0" smtClean="0">
                <a:solidFill>
                  <a:schemeClr val="accent2"/>
                </a:solidFill>
                <a:latin typeface="Times New Roman" panose="02020603050405020304" pitchFamily="18" charset="0"/>
                <a:cs typeface="Times New Roman" panose="02020603050405020304" pitchFamily="18" charset="0"/>
              </a:rPr>
              <a:t> </a:t>
            </a:r>
          </a:p>
        </p:txBody>
      </p:sp>
      <p:sp>
        <p:nvSpPr>
          <p:cNvPr id="2" name="TextBox 1"/>
          <p:cNvSpPr txBox="1"/>
          <p:nvPr/>
        </p:nvSpPr>
        <p:spPr>
          <a:xfrm>
            <a:off x="609600" y="1676400"/>
            <a:ext cx="7696200" cy="3599815"/>
          </a:xfrm>
          <a:prstGeom prst="rect">
            <a:avLst/>
          </a:prstGeom>
          <a:noFill/>
        </p:spPr>
        <p:txBody>
          <a:bodyPr wrap="square">
            <a:spAutoFit/>
          </a:bodyPr>
          <a:lstStyle/>
          <a:p>
            <a:pPr marL="0" indent="0">
              <a:buFont typeface="Arial" panose="020B0604020202020204" pitchFamily="34" charset="0"/>
              <a:buNone/>
            </a:pPr>
            <a:r>
              <a:rPr lang="en-US" sz="3200" b="1" dirty="0" smtClean="0"/>
              <a:t>Decrease in blood pressure – </a:t>
            </a:r>
          </a:p>
          <a:p>
            <a:pPr marL="514350" indent="-514350">
              <a:buFont typeface="Arial" panose="020B0604020202020204" pitchFamily="34" charset="0"/>
              <a:buChar char="•"/>
            </a:pPr>
            <a:r>
              <a:rPr lang="en-US" sz="2800" dirty="0" smtClean="0"/>
              <a:t>The medication may lower your blood pressure, which may slow your baby’s heart rate. To make this less likely, you will be given extra fluids through a tube in your arm (IV), and you may need to lie on your side. </a:t>
            </a:r>
          </a:p>
          <a:p>
            <a:pPr marL="514350" indent="-514350">
              <a:buFont typeface="Arial" panose="020B0604020202020204" pitchFamily="34" charset="0"/>
              <a:buChar char="•"/>
            </a:pPr>
            <a:r>
              <a:rPr lang="en-US" sz="2800" dirty="0" smtClean="0"/>
              <a:t>Sometimes, your anesthesiologist will give you a medication to maintain your blood pressure.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Side Effects </a:t>
            </a:r>
            <a:r>
              <a:rPr lang="en-US" altLang="en-US" sz="3600" b="1" dirty="0" smtClean="0">
                <a:solidFill>
                  <a:schemeClr val="accent2"/>
                </a:solidFill>
                <a:latin typeface="Times New Roman" panose="02020603050405020304" pitchFamily="18" charset="0"/>
                <a:cs typeface="Times New Roman" panose="02020603050405020304" pitchFamily="18" charset="0"/>
              </a:rPr>
              <a:t>of </a:t>
            </a:r>
            <a:r>
              <a:rPr lang="en-IN" altLang="en-US" sz="3600" b="1" dirty="0" smtClean="0">
                <a:solidFill>
                  <a:schemeClr val="accent2"/>
                </a:solidFill>
                <a:latin typeface="Times New Roman" panose="02020603050405020304" pitchFamily="18" charset="0"/>
                <a:cs typeface="Times New Roman" panose="02020603050405020304" pitchFamily="18" charset="0"/>
              </a:rPr>
              <a:t>Epidural Anaesthesia s </a:t>
            </a:r>
            <a:r>
              <a:rPr lang="en-US" altLang="en-US" sz="3600" b="1" dirty="0" smtClean="0">
                <a:solidFill>
                  <a:schemeClr val="accent2"/>
                </a:solidFill>
                <a:latin typeface="Times New Roman" panose="02020603050405020304" pitchFamily="18" charset="0"/>
                <a:cs typeface="Times New Roman" panose="02020603050405020304" pitchFamily="18" charset="0"/>
              </a:rPr>
              <a:t> </a:t>
            </a:r>
          </a:p>
        </p:txBody>
      </p:sp>
      <p:sp>
        <p:nvSpPr>
          <p:cNvPr id="2" name="TextBox 1"/>
          <p:cNvSpPr txBox="1"/>
          <p:nvPr/>
        </p:nvSpPr>
        <p:spPr>
          <a:xfrm>
            <a:off x="609600" y="1676400"/>
            <a:ext cx="7696200" cy="4030980"/>
          </a:xfrm>
          <a:prstGeom prst="rect">
            <a:avLst/>
          </a:prstGeom>
          <a:noFill/>
        </p:spPr>
        <p:txBody>
          <a:bodyPr wrap="square">
            <a:spAutoFit/>
          </a:bodyPr>
          <a:lstStyle/>
          <a:p>
            <a:pPr marL="0" indent="0">
              <a:buFont typeface="Arial" panose="020B0604020202020204" pitchFamily="34" charset="0"/>
              <a:buNone/>
            </a:pPr>
            <a:r>
              <a:rPr lang="en-US" sz="3200" b="1" dirty="0" smtClean="0"/>
              <a:t>Sore back – </a:t>
            </a:r>
          </a:p>
          <a:p>
            <a:pPr marL="457200" indent="-457200">
              <a:buFont typeface="Arial" panose="020B0604020202020204" pitchFamily="34" charset="0"/>
              <a:buChar char="•"/>
            </a:pPr>
            <a:r>
              <a:rPr lang="en-US" sz="3200" dirty="0" smtClean="0"/>
              <a:t>Your lower back may be sore where the needle was inserted to deliver the medication. </a:t>
            </a:r>
          </a:p>
          <a:p>
            <a:pPr marL="457200" indent="-457200">
              <a:buFont typeface="Arial" panose="020B0604020202020204" pitchFamily="34" charset="0"/>
              <a:buChar char="•"/>
            </a:pPr>
            <a:r>
              <a:rPr lang="en-US" sz="3200" dirty="0" smtClean="0"/>
              <a:t>This soreness should last no more than a few days. There is no evidence that an Epidural Anaesthesia  can cause permanent back pain.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Side Effects </a:t>
            </a:r>
            <a:r>
              <a:rPr lang="en-US" altLang="en-US" sz="3600" b="1" dirty="0" smtClean="0">
                <a:solidFill>
                  <a:schemeClr val="accent2"/>
                </a:solidFill>
                <a:latin typeface="Times New Roman" panose="02020603050405020304" pitchFamily="18" charset="0"/>
                <a:cs typeface="Times New Roman" panose="02020603050405020304" pitchFamily="18" charset="0"/>
              </a:rPr>
              <a:t>of </a:t>
            </a:r>
            <a:r>
              <a:rPr lang="en-IN" altLang="en-US" sz="3600" b="1" dirty="0" smtClean="0">
                <a:solidFill>
                  <a:schemeClr val="accent2"/>
                </a:solidFill>
                <a:latin typeface="Times New Roman" panose="02020603050405020304" pitchFamily="18" charset="0"/>
                <a:cs typeface="Times New Roman" panose="02020603050405020304" pitchFamily="18" charset="0"/>
              </a:rPr>
              <a:t>Epidural Anaesthesia s </a:t>
            </a:r>
            <a:r>
              <a:rPr lang="en-US" altLang="en-US" sz="3600" b="1" dirty="0" smtClean="0">
                <a:solidFill>
                  <a:schemeClr val="accent2"/>
                </a:solidFill>
                <a:latin typeface="Times New Roman" panose="02020603050405020304" pitchFamily="18" charset="0"/>
                <a:cs typeface="Times New Roman" panose="02020603050405020304" pitchFamily="18" charset="0"/>
              </a:rPr>
              <a:t> </a:t>
            </a:r>
          </a:p>
        </p:txBody>
      </p:sp>
      <p:sp>
        <p:nvSpPr>
          <p:cNvPr id="2" name="TextBox 1"/>
          <p:cNvSpPr txBox="1"/>
          <p:nvPr/>
        </p:nvSpPr>
        <p:spPr>
          <a:xfrm>
            <a:off x="609600" y="1676400"/>
            <a:ext cx="7696200" cy="4030980"/>
          </a:xfrm>
          <a:prstGeom prst="rect">
            <a:avLst/>
          </a:prstGeom>
          <a:noFill/>
        </p:spPr>
        <p:txBody>
          <a:bodyPr wrap="square">
            <a:spAutoFit/>
          </a:bodyPr>
          <a:lstStyle/>
          <a:p>
            <a:pPr marL="0" indent="0">
              <a:buFont typeface="Arial" panose="020B0604020202020204" pitchFamily="34" charset="0"/>
              <a:buNone/>
            </a:pPr>
            <a:r>
              <a:rPr lang="en-US" sz="3200" b="1" dirty="0" smtClean="0"/>
              <a:t>Headache – </a:t>
            </a:r>
          </a:p>
          <a:p>
            <a:pPr marL="457200" indent="-457200">
              <a:buFont typeface="Arial" panose="020B0604020202020204" pitchFamily="34" charset="0"/>
              <a:buChar char="•"/>
            </a:pPr>
            <a:r>
              <a:rPr lang="en-US" sz="3200" dirty="0" smtClean="0"/>
              <a:t>On rare occasions, the needle pierces the covering of the spinal cord, which can cause a headache that may last for a few days if left untreated. </a:t>
            </a:r>
          </a:p>
          <a:p>
            <a:pPr marL="457200" indent="-457200">
              <a:buFont typeface="Arial" panose="020B0604020202020204" pitchFamily="34" charset="0"/>
              <a:buChar char="•"/>
            </a:pPr>
            <a:r>
              <a:rPr lang="en-US" sz="3200" dirty="0" smtClean="0"/>
              <a:t>If this situation arises, discuss the treatment options with your anesthesiologist.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a:t>
            </a:r>
            <a:r>
              <a:rPr lang="en-IN" altLang="en-US" sz="3600" b="1" dirty="0" smtClean="0">
                <a:solidFill>
                  <a:schemeClr val="accent2"/>
                </a:solidFill>
                <a:latin typeface="Times New Roman" panose="02020603050405020304" pitchFamily="18" charset="0"/>
                <a:cs typeface="Times New Roman" panose="02020603050405020304" pitchFamily="18" charset="0"/>
              </a:rPr>
              <a:t>Epidural Anaesthesia s</a:t>
            </a:r>
          </a:p>
        </p:txBody>
      </p:sp>
      <p:sp>
        <p:nvSpPr>
          <p:cNvPr id="2" name="TextBox 1"/>
          <p:cNvSpPr txBox="1"/>
          <p:nvPr/>
        </p:nvSpPr>
        <p:spPr>
          <a:xfrm>
            <a:off x="533400" y="1676400"/>
            <a:ext cx="7924800" cy="4523105"/>
          </a:xfrm>
          <a:prstGeom prst="rect">
            <a:avLst/>
          </a:prstGeom>
          <a:noFill/>
        </p:spPr>
        <p:txBody>
          <a:bodyPr wrap="square">
            <a:spAutoFit/>
          </a:bodyPr>
          <a:lstStyle/>
          <a:p>
            <a:pPr marL="0" indent="0">
              <a:buFont typeface="Arial" panose="020B0604020202020204" pitchFamily="34" charset="0"/>
              <a:buNone/>
            </a:pPr>
            <a:r>
              <a:rPr lang="en-US" sz="3200" b="1" smtClean="0"/>
              <a:t>Single-injection Epidural Anaesthesia : </a:t>
            </a:r>
          </a:p>
          <a:p>
            <a:pPr marL="514350" indent="-514350">
              <a:buFont typeface="Arial" panose="020B0604020202020204" pitchFamily="34" charset="0"/>
              <a:buChar char="•"/>
            </a:pPr>
            <a:r>
              <a:rPr lang="en-US" sz="3200" smtClean="0"/>
              <a:t>This type of Epidural Anaesthesia  involves one injection of a medication (an anesthetic or a steroid) into the Epidural Anaesthesia  space around your spine. If you get a single injection of an anesthesia Epidural Anaesthesia , the feeling in your affected area usually returns within a few hours.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a:t>
            </a:r>
            <a:r>
              <a:rPr lang="en-IN" altLang="en-US" sz="3600" b="1" dirty="0" smtClean="0">
                <a:solidFill>
                  <a:schemeClr val="accent2"/>
                </a:solidFill>
                <a:latin typeface="Times New Roman" panose="02020603050405020304" pitchFamily="18" charset="0"/>
                <a:cs typeface="Times New Roman" panose="02020603050405020304" pitchFamily="18" charset="0"/>
              </a:rPr>
              <a:t>Epidural Anaesthesia s</a:t>
            </a:r>
          </a:p>
        </p:txBody>
      </p:sp>
      <p:sp>
        <p:nvSpPr>
          <p:cNvPr id="2" name="TextBox 1"/>
          <p:cNvSpPr txBox="1"/>
          <p:nvPr/>
        </p:nvSpPr>
        <p:spPr>
          <a:xfrm>
            <a:off x="533400" y="1676400"/>
            <a:ext cx="7924800" cy="4276725"/>
          </a:xfrm>
          <a:prstGeom prst="rect">
            <a:avLst/>
          </a:prstGeom>
          <a:noFill/>
        </p:spPr>
        <p:txBody>
          <a:bodyPr wrap="square">
            <a:spAutoFit/>
          </a:bodyPr>
          <a:lstStyle/>
          <a:p>
            <a:pPr marL="0" indent="0">
              <a:buFont typeface="Arial" panose="020B0604020202020204" pitchFamily="34" charset="0"/>
              <a:buNone/>
            </a:pPr>
            <a:r>
              <a:rPr lang="en-US" sz="3200" b="1" smtClean="0"/>
              <a:t>Epidural Anaesthesia  with a catheter: </a:t>
            </a:r>
          </a:p>
          <a:p>
            <a:pPr marL="457200" indent="-457200">
              <a:buFont typeface="Arial" panose="020B0604020202020204" pitchFamily="34" charset="0"/>
              <a:buChar char="•"/>
            </a:pPr>
            <a:r>
              <a:rPr lang="en-US" sz="3000" smtClean="0"/>
              <a:t>Most Epidural Anaesthesia  procedures involve the use of a catheter in your Epidural Anaesthesia  space so that your healthcare provider can give you a continuous flow of anesthetic medication, multiple separate doses or both. A catheter is a small, flexible tube that’s inserted through a narrow opening into a body cavity.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a:t>
            </a:r>
            <a:r>
              <a:rPr lang="en-IN" altLang="en-US" sz="3600" b="1" dirty="0" smtClean="0">
                <a:solidFill>
                  <a:schemeClr val="accent2"/>
                </a:solidFill>
                <a:latin typeface="Times New Roman" panose="02020603050405020304" pitchFamily="18" charset="0"/>
                <a:cs typeface="Times New Roman" panose="02020603050405020304" pitchFamily="18" charset="0"/>
              </a:rPr>
              <a:t>Epidural Anaesthesia s</a:t>
            </a:r>
          </a:p>
        </p:txBody>
      </p:sp>
      <p:sp>
        <p:nvSpPr>
          <p:cNvPr id="2" name="TextBox 1"/>
          <p:cNvSpPr txBox="1"/>
          <p:nvPr/>
        </p:nvSpPr>
        <p:spPr>
          <a:xfrm>
            <a:off x="533400" y="1676400"/>
            <a:ext cx="7924800" cy="3846195"/>
          </a:xfrm>
          <a:prstGeom prst="rect">
            <a:avLst/>
          </a:prstGeom>
          <a:noFill/>
        </p:spPr>
        <p:txBody>
          <a:bodyPr wrap="square">
            <a:spAutoFit/>
          </a:bodyPr>
          <a:lstStyle/>
          <a:p>
            <a:pPr marL="0" indent="0">
              <a:buFont typeface="Arial" panose="020B0604020202020204" pitchFamily="34" charset="0"/>
              <a:buNone/>
            </a:pPr>
            <a:r>
              <a:rPr lang="en-US" sz="3200" b="1" smtClean="0"/>
              <a:t>Epidural Anaesthesia  with patient-controlled analgesia (PCA): </a:t>
            </a:r>
          </a:p>
          <a:p>
            <a:pPr marL="457200" indent="-457200">
              <a:buFont typeface="Arial" panose="020B0604020202020204" pitchFamily="34" charset="0"/>
              <a:buChar char="•"/>
            </a:pPr>
            <a:r>
              <a:rPr lang="en-US" sz="3000" smtClean="0"/>
              <a:t>For recovery from certain kinds of surgery, your healthcare provider may allow you to control the amount of pain relief you’re receiving through your Epidural Anaesthesia  catheter. This is called patient-controlled analgesia (PCA).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a:t>
            </a:r>
            <a:r>
              <a:rPr lang="en-IN" altLang="en-US" sz="3600" b="1" dirty="0" smtClean="0">
                <a:solidFill>
                  <a:schemeClr val="accent2"/>
                </a:solidFill>
                <a:latin typeface="Times New Roman" panose="02020603050405020304" pitchFamily="18" charset="0"/>
                <a:cs typeface="Times New Roman" panose="02020603050405020304" pitchFamily="18" charset="0"/>
              </a:rPr>
              <a:t>Epidural Anaesthesia s</a:t>
            </a:r>
          </a:p>
        </p:txBody>
      </p:sp>
      <p:sp>
        <p:nvSpPr>
          <p:cNvPr id="2" name="TextBox 1"/>
          <p:cNvSpPr txBox="1"/>
          <p:nvPr/>
        </p:nvSpPr>
        <p:spPr>
          <a:xfrm>
            <a:off x="533400" y="1676400"/>
            <a:ext cx="7924800" cy="4030980"/>
          </a:xfrm>
          <a:prstGeom prst="rect">
            <a:avLst/>
          </a:prstGeom>
          <a:noFill/>
        </p:spPr>
        <p:txBody>
          <a:bodyPr wrap="square">
            <a:spAutoFit/>
          </a:bodyPr>
          <a:lstStyle/>
          <a:p>
            <a:pPr marL="0" indent="0">
              <a:buFont typeface="Arial" panose="020B0604020202020204" pitchFamily="34" charset="0"/>
              <a:buNone/>
            </a:pPr>
            <a:r>
              <a:rPr lang="en-US" sz="3200" b="1" smtClean="0"/>
              <a:t>Combined spinal-Epidural Anaesthesia  (CSE): </a:t>
            </a:r>
          </a:p>
          <a:p>
            <a:pPr marL="457200" indent="-457200">
              <a:buFont typeface="Arial" panose="020B0604020202020204" pitchFamily="34" charset="0"/>
              <a:buChar char="•"/>
            </a:pPr>
            <a:r>
              <a:rPr lang="en-US" sz="3200" smtClean="0"/>
              <a:t>A CSE is a combination of two injections: a spinal injection (spinal block) and an Epidural Anaesthesia . A CSE provides pain relief much faster than just an Epidural Anaesthesia . Because it involves a lower dose of medication, you’ll have a bit more feeling in your lower half.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a:t>
            </a:r>
            <a:r>
              <a:rPr lang="en-IN" altLang="en-US" sz="3600" b="1" dirty="0" smtClean="0">
                <a:solidFill>
                  <a:schemeClr val="accent2"/>
                </a:solidFill>
                <a:latin typeface="Times New Roman" panose="02020603050405020304" pitchFamily="18" charset="0"/>
                <a:cs typeface="Times New Roman" panose="02020603050405020304" pitchFamily="18" charset="0"/>
              </a:rPr>
              <a:t>Epidural Anaesthesia s</a:t>
            </a:r>
          </a:p>
        </p:txBody>
      </p:sp>
      <p:sp>
        <p:nvSpPr>
          <p:cNvPr id="2" name="TextBox 1"/>
          <p:cNvSpPr txBox="1"/>
          <p:nvPr/>
        </p:nvSpPr>
        <p:spPr>
          <a:xfrm>
            <a:off x="533400" y="1676400"/>
            <a:ext cx="7924800" cy="4276725"/>
          </a:xfrm>
          <a:prstGeom prst="rect">
            <a:avLst/>
          </a:prstGeom>
          <a:noFill/>
        </p:spPr>
        <p:txBody>
          <a:bodyPr wrap="square">
            <a:spAutoFit/>
          </a:bodyPr>
          <a:lstStyle/>
          <a:p>
            <a:pPr marL="0" indent="0">
              <a:buFont typeface="Arial" panose="020B0604020202020204" pitchFamily="34" charset="0"/>
              <a:buNone/>
            </a:pPr>
            <a:r>
              <a:rPr lang="en-US" sz="3200" b="1" smtClean="0"/>
              <a:t>Epidural Anaesthesia  steroid injections (ESI)</a:t>
            </a:r>
          </a:p>
          <a:p>
            <a:pPr marL="457200" indent="-457200">
              <a:buFont typeface="Arial" panose="020B0604020202020204" pitchFamily="34" charset="0"/>
              <a:buChar char="•"/>
            </a:pPr>
            <a:r>
              <a:rPr lang="en-US" sz="3000" smtClean="0"/>
              <a:t>An Epidural Anaesthesia  steroid injection (ESI) involves an injection of a steroid or corticosteroid into your Epidural Anaesthesia  space. It can help relieve neck, arm, back and leg pain caused by inflamed spinal nerves due to certain conditions or injuries. Pain relief from an ESI may last for several days or even years.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Facts About Epidural Anaesthesia </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Side Effects of Epidural </a:t>
            </a:r>
            <a:r>
              <a:rPr lang="en-IN" altLang="en-US" sz="2600" dirty="0">
                <a:latin typeface="Times New Roman" panose="02020603050405020304" pitchFamily="18" charset="0"/>
                <a:cs typeface="Times New Roman" panose="02020603050405020304" pitchFamily="18" charset="0"/>
                <a:sym typeface="+mn-ea"/>
              </a:rPr>
              <a:t>Anaesthesia </a:t>
            </a: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a:t>
            </a:r>
            <a:r>
              <a:rPr lang="en-IN" sz="2600" dirty="0" smtClean="0">
                <a:solidFill>
                  <a:schemeClr val="tx1"/>
                </a:solidFill>
                <a:latin typeface="Times New Roman" panose="02020603050405020304" pitchFamily="18" charset="0"/>
                <a:cs typeface="Times New Roman" panose="02020603050405020304" pitchFamily="18" charset="0"/>
                <a:sym typeface="+mn-ea"/>
              </a:rPr>
              <a:t>Epidural </a:t>
            </a:r>
            <a:r>
              <a:rPr lang="en-IN" altLang="en-US" sz="2600" dirty="0">
                <a:latin typeface="Times New Roman" panose="02020603050405020304" pitchFamily="18" charset="0"/>
                <a:cs typeface="Times New Roman" panose="02020603050405020304" pitchFamily="18" charset="0"/>
                <a:sym typeface="+mn-ea"/>
              </a:rPr>
              <a:t>Anaesthesia </a:t>
            </a:r>
            <a:endParaRPr lang="en-US" altLang="en-US" sz="2600" b="1" dirty="0" smtClean="0">
              <a:solidFill>
                <a:schemeClr val="accent2"/>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Epidural Anaesthesia s are a common, effective and generally safe procedure to deliver quick pain relief and/or a temporary lack of feeling. </a:t>
            </a:r>
          </a:p>
          <a:p>
            <a:pPr marL="514350" indent="-514350">
              <a:buFont typeface="Wingdings" panose="05000000000000000000" pitchFamily="2" charset="2"/>
              <a:buChar char="ü"/>
            </a:pPr>
            <a:r>
              <a:rPr lang="en-US" sz="2800" dirty="0" smtClean="0"/>
              <a:t>If you’re feeling anxious about the possibility of receiving an Epidural Anaesthesia , don’t be afraid to ask your healthcare provider about it and the procedure. They can answer any questions you may have.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20</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3133484975"/>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7200" y="1752600"/>
            <a:ext cx="281686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dirty="0" smtClean="0"/>
              <a:t>     </a:t>
            </a:r>
            <a:r>
              <a:rPr dirty="0" smtClean="0"/>
              <a:t>An Epidural Anaesthesia  is the most common type of anesthetic used for pain relief during labor.</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21896-epidural"/>
          <p:cNvPicPr>
            <a:picLocks noChangeAspect="1"/>
          </p:cNvPicPr>
          <p:nvPr/>
        </p:nvPicPr>
        <p:blipFill>
          <a:blip r:embed="rId3"/>
          <a:stretch>
            <a:fillRect/>
          </a:stretch>
        </p:blipFill>
        <p:spPr>
          <a:xfrm>
            <a:off x="3886200" y="1981200"/>
            <a:ext cx="4714240" cy="324104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68020" y="1524000"/>
            <a:ext cx="81089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If you choose to have an Epidural Anaesthesia , an anesthesiologist will insert a needle and a tiny tube, called a catheter, in the lower part of your back. </a:t>
            </a:r>
          </a:p>
          <a:p>
            <a:r>
              <a:rPr lang="en-US" sz="2800" dirty="0" smtClean="0"/>
              <a:t>The needle is removed and the catheter left in place for delivery of the medication through the tube as needed. </a:t>
            </a:r>
          </a:p>
          <a:p>
            <a:r>
              <a:rPr lang="en-US" sz="2800" dirty="0" smtClean="0"/>
              <a:t>You can begin an Epidural Anaesthesia  at any time during your labor — in the beginning, in the middle, or even toward the end — in consultation with your physician.</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Epidural+Anesthesia+Advantages"/>
          <p:cNvPicPr>
            <a:picLocks noChangeAspect="1"/>
          </p:cNvPicPr>
          <p:nvPr/>
        </p:nvPicPr>
        <p:blipFill>
          <a:blip r:embed="rId3"/>
          <a:stretch>
            <a:fillRect/>
          </a:stretch>
        </p:blipFill>
        <p:spPr>
          <a:xfrm>
            <a:off x="-76200" y="0"/>
            <a:ext cx="9254490" cy="685800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Facts About Epidural Anaesthesia </a:t>
            </a:r>
          </a:p>
        </p:txBody>
      </p:sp>
      <p:sp>
        <p:nvSpPr>
          <p:cNvPr id="2" name="TextBox 1"/>
          <p:cNvSpPr txBox="1"/>
          <p:nvPr/>
        </p:nvSpPr>
        <p:spPr>
          <a:xfrm>
            <a:off x="457200" y="1600200"/>
            <a:ext cx="8246745" cy="4092575"/>
          </a:xfrm>
          <a:prstGeom prst="rect">
            <a:avLst/>
          </a:prstGeom>
          <a:noFill/>
        </p:spPr>
        <p:txBody>
          <a:bodyPr wrap="square">
            <a:spAutoFit/>
          </a:bodyPr>
          <a:lstStyle/>
          <a:p>
            <a:pPr marL="0" indent="0">
              <a:buFont typeface="Arial" panose="020B0604020202020204" pitchFamily="34" charset="0"/>
              <a:buNone/>
            </a:pPr>
            <a:r>
              <a:rPr lang="en-US" sz="3200" b="1" smtClean="0"/>
              <a:t>Does it hurt when the Epidural Anaesthesia  is administered?</a:t>
            </a:r>
          </a:p>
          <a:p>
            <a:pPr marL="514350" indent="-514350">
              <a:buFont typeface="Arial" panose="020B0604020202020204" pitchFamily="34" charset="0"/>
              <a:buChar char="•"/>
            </a:pPr>
            <a:r>
              <a:rPr lang="en-US" sz="2800" smtClean="0"/>
              <a:t>The anesthesiologist will numb the area where the Epidural Anaesthesia  is administered, which may cause a momentary stinging or burning sensation. </a:t>
            </a:r>
          </a:p>
          <a:p>
            <a:pPr marL="514350" indent="-514350">
              <a:buFont typeface="Arial" panose="020B0604020202020204" pitchFamily="34" charset="0"/>
              <a:buChar char="•"/>
            </a:pPr>
            <a:r>
              <a:rPr lang="en-US" sz="2800" smtClean="0"/>
              <a:t>But because of this numbing, there is very little pain associated with an Epidural Anaesthesia  injection. Instead, most patients will feel some pressure as the needle is inserted.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Facts About Epidural Anaesthesia </a:t>
            </a:r>
          </a:p>
        </p:txBody>
      </p:sp>
      <p:sp>
        <p:nvSpPr>
          <p:cNvPr id="2" name="TextBox 1"/>
          <p:cNvSpPr txBox="1"/>
          <p:nvPr/>
        </p:nvSpPr>
        <p:spPr>
          <a:xfrm>
            <a:off x="457200" y="1600200"/>
            <a:ext cx="8246745" cy="4030980"/>
          </a:xfrm>
          <a:prstGeom prst="rect">
            <a:avLst/>
          </a:prstGeom>
          <a:noFill/>
        </p:spPr>
        <p:txBody>
          <a:bodyPr wrap="square">
            <a:spAutoFit/>
          </a:bodyPr>
          <a:lstStyle/>
          <a:p>
            <a:pPr marL="0" indent="0">
              <a:buFont typeface="Arial" panose="020B0604020202020204" pitchFamily="34" charset="0"/>
              <a:buNone/>
            </a:pPr>
            <a:r>
              <a:rPr lang="en-US" sz="3200" b="1" smtClean="0"/>
              <a:t>What does an Epidural Anaesthesia  do?</a:t>
            </a:r>
          </a:p>
          <a:p>
            <a:pPr marL="457200" indent="-457200">
              <a:buFont typeface="Arial" panose="020B0604020202020204" pitchFamily="34" charset="0"/>
              <a:buChar char="•"/>
            </a:pPr>
            <a:r>
              <a:rPr lang="en-US" sz="2800" smtClean="0"/>
              <a:t>An Epidural Anaesthesia  provides anesthesia that creates a band of numbness from your bellybutton to your upper legs. It allows you to be awake and alert throughout labor, as well as to feel pressure. </a:t>
            </a:r>
          </a:p>
          <a:p>
            <a:pPr marL="457200" indent="-457200">
              <a:buFont typeface="Arial" panose="020B0604020202020204" pitchFamily="34" charset="0"/>
              <a:buChar char="•"/>
            </a:pPr>
            <a:r>
              <a:rPr lang="en-US" sz="2800" smtClean="0"/>
              <a:t>The ability to feel second-stage labor pressure enables you to push when it’s time to give birth to your baby. It can take about 15 minutes for the pain medication to work.</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Facts About Epidural Anaesthesia </a:t>
            </a:r>
          </a:p>
        </p:txBody>
      </p:sp>
      <p:sp>
        <p:nvSpPr>
          <p:cNvPr id="2" name="TextBox 1"/>
          <p:cNvSpPr txBox="1"/>
          <p:nvPr/>
        </p:nvSpPr>
        <p:spPr>
          <a:xfrm>
            <a:off x="457200" y="1600200"/>
            <a:ext cx="8246745" cy="4030980"/>
          </a:xfrm>
          <a:prstGeom prst="rect">
            <a:avLst/>
          </a:prstGeom>
          <a:noFill/>
        </p:spPr>
        <p:txBody>
          <a:bodyPr wrap="square">
            <a:spAutoFit/>
          </a:bodyPr>
          <a:lstStyle/>
          <a:p>
            <a:pPr marL="0" indent="0">
              <a:buFont typeface="Arial" panose="020B0604020202020204" pitchFamily="34" charset="0"/>
              <a:buNone/>
            </a:pPr>
            <a:r>
              <a:rPr lang="en-US" sz="3200" b="1" smtClean="0"/>
              <a:t>What are Epidural Anaesthesia s used for?</a:t>
            </a:r>
          </a:p>
          <a:p>
            <a:pPr marL="457200" indent="-457200">
              <a:buFont typeface="Arial" panose="020B0604020202020204" pitchFamily="34" charset="0"/>
              <a:buChar char="•"/>
            </a:pPr>
            <a:r>
              <a:rPr lang="en-US" sz="2800" smtClean="0"/>
              <a:t>To provide pain relief (analgesia) for labor and childbirth.</a:t>
            </a:r>
          </a:p>
          <a:p>
            <a:pPr marL="457200" indent="-457200">
              <a:buFont typeface="Arial" panose="020B0604020202020204" pitchFamily="34" charset="0"/>
              <a:buChar char="•"/>
            </a:pPr>
            <a:r>
              <a:rPr lang="en-US" sz="2800" smtClean="0"/>
              <a:t>To provide anesthesia for certain surgeries as an alternative to general anesthesia.</a:t>
            </a:r>
          </a:p>
          <a:p>
            <a:pPr marL="457200" indent="-457200">
              <a:buFont typeface="Arial" panose="020B0604020202020204" pitchFamily="34" charset="0"/>
              <a:buChar char="•"/>
            </a:pPr>
            <a:r>
              <a:rPr lang="en-US" sz="2800" smtClean="0"/>
              <a:t>To provide pain relief after certain surgeries.</a:t>
            </a:r>
          </a:p>
          <a:p>
            <a:pPr marL="457200" indent="-457200">
              <a:buFont typeface="Arial" panose="020B0604020202020204" pitchFamily="34" charset="0"/>
              <a:buChar char="•"/>
            </a:pPr>
            <a:r>
              <a:rPr lang="en-US" sz="2800" smtClean="0"/>
              <a:t>To manage certain causes of back pain and other forms of chronic pain (through Epidural Anaesthesia  steroid injections).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Facts About Epidural Anaesthesia </a:t>
            </a:r>
          </a:p>
        </p:txBody>
      </p:sp>
      <p:sp>
        <p:nvSpPr>
          <p:cNvPr id="2" name="TextBox 1"/>
          <p:cNvSpPr txBox="1"/>
          <p:nvPr/>
        </p:nvSpPr>
        <p:spPr>
          <a:xfrm>
            <a:off x="457200" y="1600200"/>
            <a:ext cx="8246745" cy="3353435"/>
          </a:xfrm>
          <a:prstGeom prst="rect">
            <a:avLst/>
          </a:prstGeom>
          <a:noFill/>
        </p:spPr>
        <p:txBody>
          <a:bodyPr wrap="square">
            <a:spAutoFit/>
          </a:bodyPr>
          <a:lstStyle/>
          <a:p>
            <a:pPr marL="0" indent="0">
              <a:buFont typeface="Arial" panose="020B0604020202020204" pitchFamily="34" charset="0"/>
              <a:buNone/>
            </a:pPr>
            <a:r>
              <a:rPr lang="en-US" sz="3200" b="1" smtClean="0"/>
              <a:t>How long does the pain relief last?</a:t>
            </a:r>
          </a:p>
          <a:p>
            <a:pPr marL="457200" indent="-457200">
              <a:buFont typeface="Arial" panose="020B0604020202020204" pitchFamily="34" charset="0"/>
              <a:buChar char="•"/>
            </a:pPr>
            <a:r>
              <a:rPr lang="en-US" sz="3000" smtClean="0"/>
              <a:t>You can continue to receive pain relief through an Epidural Anaesthesia  for as long as you need it. </a:t>
            </a:r>
          </a:p>
          <a:p>
            <a:pPr marL="457200" indent="-457200">
              <a:buFont typeface="Arial" panose="020B0604020202020204" pitchFamily="34" charset="0"/>
              <a:buChar char="•"/>
            </a:pPr>
            <a:r>
              <a:rPr lang="en-US" sz="3000" smtClean="0"/>
              <a:t>The amount of medication you receive through the Epidural Anaesthesia  can be increased or decreased as necessary.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1176</Words>
  <Application>Microsoft Office PowerPoint</Application>
  <PresentationFormat>On-screen Show (4:3)</PresentationFormat>
  <Paragraphs>292</Paragraphs>
  <Slides>21</Slides>
  <Notes>20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902</cp:revision>
  <cp:lastPrinted>2014-09-05T11:57:00Z</cp:lastPrinted>
  <dcterms:created xsi:type="dcterms:W3CDTF">2014-04-08T13:15:00Z</dcterms:created>
  <dcterms:modified xsi:type="dcterms:W3CDTF">2022-11-20T13:52:49Z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78219BE3084C44CDA1C334005C3E2437</vt:lpwstr>
  </property>
  <property fmtid="{D5CDD505-2E9C-101B-9397-08002B2CF9AE}" pid="3" name="KSOProductBuildVer">
    <vt:lpwstr>1033-11.2.0.11380</vt:lpwstr>
  </property>
</Properties>
</file>