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5"/>
  </p:notesMasterIdLst>
  <p:handoutMasterIdLst>
    <p:handoutMasterId r:id="rId26"/>
  </p:handoutMasterIdLst>
  <p:sldIdLst>
    <p:sldId id="430" r:id="rId3"/>
    <p:sldId id="322" r:id="rId4"/>
    <p:sldId id="324" r:id="rId5"/>
    <p:sldId id="362" r:id="rId6"/>
    <p:sldId id="361" r:id="rId7"/>
    <p:sldId id="325" r:id="rId8"/>
    <p:sldId id="418" r:id="rId9"/>
    <p:sldId id="419" r:id="rId10"/>
    <p:sldId id="420" r:id="rId11"/>
    <p:sldId id="421" r:id="rId12"/>
    <p:sldId id="397" r:id="rId13"/>
    <p:sldId id="398" r:id="rId14"/>
    <p:sldId id="429" r:id="rId15"/>
    <p:sldId id="422" r:id="rId16"/>
    <p:sldId id="423" r:id="rId17"/>
    <p:sldId id="424" r:id="rId18"/>
    <p:sldId id="425" r:id="rId19"/>
    <p:sldId id="426" r:id="rId20"/>
    <p:sldId id="427" r:id="rId21"/>
    <p:sldId id="428" r:id="rId22"/>
    <p:sldId id="351" r:id="rId23"/>
    <p:sldId id="431"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9A7"/>
    <a:srgbClr val="ED6C01"/>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11.xml"/><Relationship Id="rId1" Type="http://schemas.openxmlformats.org/officeDocument/2006/relationships/slide" Target="slides/slide6.xml"/><Relationship Id="rId4" Type="http://schemas.openxmlformats.org/officeDocument/2006/relationships/slide" Target="slides/slide2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11/19/2022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728425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11/19/2022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5074082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9144000" cy="6597650"/>
          </a:xfrm>
          <a:prstGeom prst="rect">
            <a:avLst/>
          </a:prstGeom>
          <a:noFill/>
          <a:ln w="9525">
            <a:noFill/>
          </a:ln>
        </p:spPr>
      </p:pic>
      <p:sp>
        <p:nvSpPr>
          <p:cNvPr id="2051" name="Rectangle 3"/>
          <p:cNvSpPr>
            <a:spLocks noGrp="1" noChangeArrowheads="1"/>
          </p:cNvSpPr>
          <p:nvPr>
            <p:ph type="ctrTitle"/>
          </p:nvPr>
        </p:nvSpPr>
        <p:spPr>
          <a:xfrm>
            <a:off x="468313" y="620713"/>
            <a:ext cx="8207375" cy="1082675"/>
          </a:xfrm>
        </p:spPr>
        <p:txBody>
          <a:bodyPr/>
          <a:lstStyle>
            <a:lvl1pP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1843088"/>
            <a:ext cx="8212138" cy="981075"/>
          </a:xfrm>
        </p:spPr>
        <p:txBody>
          <a:bodyPr/>
          <a:lstStyle>
            <a:lvl1pPr marL="0" indent="0">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11/19/2022</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11/19/2022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11/19/2022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11/19/2022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29" Type="http://schemas.openxmlformats.org/officeDocument/2006/relationships/image" Target="../media/image2.jpe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theme" Target="../theme/theme2.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p:nvPicPr>
        <p:blipFill>
          <a:blip r:embed="rId29"/>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11/19/2022</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 id="2147483718" r:id="rId27"/>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9.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6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4799A7"/>
        </a:solidFill>
        <a:effectLst/>
      </p:bgPr>
    </p:bg>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0" y="5535336"/>
            <a:ext cx="9061060"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solidFill>
                  <a:srgbClr val="FFFF00"/>
                </a:solidFill>
                <a:latin typeface="+mn-lt"/>
                <a:cs typeface="Times New Roman" pitchFamily="18" charset="0"/>
              </a:rPr>
              <a:t>                       Submitted </a:t>
            </a:r>
            <a:r>
              <a:rPr lang="en-US" sz="2000" b="1" dirty="0">
                <a:solidFill>
                  <a:srgbClr val="FFFF00"/>
                </a:solidFill>
                <a:latin typeface="+mn-lt"/>
                <a:cs typeface="Times New Roman" pitchFamily="18" charset="0"/>
              </a:rPr>
              <a:t>To:	 </a:t>
            </a:r>
            <a:r>
              <a:rPr lang="en-US" sz="2000" b="1" dirty="0" smtClean="0">
                <a:solidFill>
                  <a:srgbClr val="FFFF00"/>
                </a:solidFill>
                <a:latin typeface="+mn-lt"/>
                <a:cs typeface="Times New Roman" pitchFamily="18" charset="0"/>
              </a:rPr>
              <a:t>             </a:t>
            </a:r>
            <a:r>
              <a:rPr lang="en-US" sz="2000" b="1" dirty="0">
                <a:solidFill>
                  <a:srgbClr val="FFFF00"/>
                </a:solidFill>
                <a:latin typeface="+mn-lt"/>
                <a:cs typeface="Times New Roman" pitchFamily="18" charset="0"/>
              </a:rPr>
              <a:t> </a:t>
            </a:r>
            <a:r>
              <a:rPr lang="en-US" sz="2000" b="1" dirty="0" smtClean="0">
                <a:solidFill>
                  <a:srgbClr val="FFFF00"/>
                </a:solidFill>
                <a:latin typeface="+mn-lt"/>
                <a:cs typeface="Times New Roman" pitchFamily="18" charset="0"/>
              </a:rPr>
              <a:t>                 </a:t>
            </a:r>
            <a:r>
              <a:rPr lang="en-US" sz="2000" b="1" dirty="0" smtClean="0">
                <a:solidFill>
                  <a:srgbClr val="FFFF00"/>
                </a:solidFill>
                <a:latin typeface="+mn-lt"/>
                <a:cs typeface="Times New Roman" pitchFamily="18" charset="0"/>
              </a:rPr>
              <a:t>  Submitted </a:t>
            </a:r>
            <a:r>
              <a:rPr lang="en-US" sz="2000" b="1" dirty="0">
                <a:solidFill>
                  <a:srgbClr val="FFFF00"/>
                </a:solidFill>
                <a:latin typeface="+mn-lt"/>
                <a:cs typeface="Times New Roman" pitchFamily="18" charset="0"/>
              </a:rPr>
              <a:t>By:</a:t>
            </a:r>
          </a:p>
          <a:p>
            <a:pPr eaLnBrk="0" hangingPunct="0"/>
            <a:r>
              <a:rPr lang="en-US" sz="2000" b="1" dirty="0" smtClean="0">
                <a:solidFill>
                  <a:srgbClr val="FFFF00"/>
                </a:solidFill>
                <a:latin typeface="+mn-lt"/>
                <a:cs typeface="Times New Roman" pitchFamily="18" charset="0"/>
              </a:rPr>
              <a:t>                       Studymafia.org                                     </a:t>
            </a:r>
            <a:r>
              <a:rPr lang="en-US" sz="2000" b="1" dirty="0" smtClean="0">
                <a:solidFill>
                  <a:srgbClr val="FFFF00"/>
                </a:solidFill>
                <a:latin typeface="+mn-lt"/>
                <a:cs typeface="Times New Roman" pitchFamily="18" charset="0"/>
              </a:rPr>
              <a:t>Studymafia.org               </a:t>
            </a:r>
            <a:endParaRPr lang="en-US" sz="2000" b="1" dirty="0">
              <a:solidFill>
                <a:srgbClr val="FFFF00"/>
              </a:solidFill>
              <a:latin typeface="+mn-lt"/>
              <a:cs typeface="Times New Roman" pitchFamily="18" charset="0"/>
            </a:endParaRPr>
          </a:p>
        </p:txBody>
      </p:sp>
      <p:sp>
        <p:nvSpPr>
          <p:cNvPr id="8" name="Rectangle 7"/>
          <p:cNvSpPr/>
          <p:nvPr/>
        </p:nvSpPr>
        <p:spPr>
          <a:xfrm>
            <a:off x="2925204" y="2429470"/>
            <a:ext cx="3647152" cy="1015663"/>
          </a:xfrm>
          <a:prstGeom prst="rect">
            <a:avLst/>
          </a:prstGeom>
          <a:noFill/>
        </p:spPr>
        <p:txBody>
          <a:bodyPr wrap="none">
            <a:spAutoFit/>
          </a:bodyPr>
          <a:lstStyle/>
          <a:p>
            <a:pPr algn="ctr" fontAlgn="auto">
              <a:spcBef>
                <a:spcPts val="0"/>
              </a:spcBef>
              <a:spcAft>
                <a:spcPts val="0"/>
              </a:spcAft>
              <a:defRPr/>
            </a:pPr>
            <a:r>
              <a:rPr lang="en-US" altLang="en-US" sz="6000" b="1" dirty="0" smtClean="0">
                <a:solidFill>
                  <a:schemeClr val="bg1"/>
                </a:solidFill>
                <a:latin typeface="Times New Roman" pitchFamily="18" charset="0"/>
                <a:cs typeface="Times New Roman" pitchFamily="18" charset="0"/>
              </a:rPr>
              <a:t>Ecosystem</a:t>
            </a:r>
            <a:endParaRPr lang="en-US" sz="6000" b="1" spc="300" dirty="0">
              <a:ln w="11430" cmpd="sng">
                <a:solidFill>
                  <a:schemeClr val="accent1">
                    <a:tint val="10000"/>
                  </a:schemeClr>
                </a:solidFill>
                <a:prstDash val="solid"/>
                <a:miter lim="800000"/>
              </a:ln>
              <a:solidFill>
                <a:schemeClr val="bg1"/>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084568976"/>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Ecosystem  </a:t>
            </a:r>
          </a:p>
        </p:txBody>
      </p:sp>
      <p:sp>
        <p:nvSpPr>
          <p:cNvPr id="2" name="TextBox 1"/>
          <p:cNvSpPr txBox="1"/>
          <p:nvPr/>
        </p:nvSpPr>
        <p:spPr>
          <a:xfrm>
            <a:off x="720725" y="1600200"/>
            <a:ext cx="8042275" cy="3046095"/>
          </a:xfrm>
          <a:prstGeom prst="rect">
            <a:avLst/>
          </a:prstGeom>
          <a:noFill/>
        </p:spPr>
        <p:txBody>
          <a:bodyPr wrap="square">
            <a:spAutoFit/>
          </a:bodyPr>
          <a:lstStyle/>
          <a:p>
            <a:pPr marL="0" indent="0">
              <a:buFont typeface="Arial" panose="020B0604020202020204" pitchFamily="34" charset="0"/>
              <a:buNone/>
            </a:pPr>
            <a:r>
              <a:rPr sz="3200" b="1" smtClean="0"/>
              <a:t>Abiotic Components</a:t>
            </a:r>
          </a:p>
          <a:p>
            <a:pPr marL="457200" indent="-457200">
              <a:buFont typeface="Arial" panose="020B0604020202020204" pitchFamily="34" charset="0"/>
              <a:buChar char="•"/>
            </a:pPr>
            <a:r>
              <a:rPr sz="3200" smtClean="0"/>
              <a:t>Abiotic components are the non-living component of an ecosystem.  </a:t>
            </a:r>
          </a:p>
          <a:p>
            <a:pPr marL="457200" indent="-457200">
              <a:buFont typeface="Arial" panose="020B0604020202020204" pitchFamily="34" charset="0"/>
              <a:buChar char="•"/>
            </a:pPr>
            <a:r>
              <a:rPr sz="3200" smtClean="0"/>
              <a:t>It includes air, water, soil, minerals, sunlight, temperature, nutrients, wind, altitude, turbidity, etc.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Functions of Ecosystem</a:t>
            </a:r>
          </a:p>
        </p:txBody>
      </p:sp>
      <p:sp>
        <p:nvSpPr>
          <p:cNvPr id="2" name="TextBox 1"/>
          <p:cNvSpPr txBox="1"/>
          <p:nvPr/>
        </p:nvSpPr>
        <p:spPr>
          <a:xfrm>
            <a:off x="533400" y="1525270"/>
            <a:ext cx="8361680" cy="4399915"/>
          </a:xfrm>
          <a:prstGeom prst="rect">
            <a:avLst/>
          </a:prstGeom>
          <a:noFill/>
        </p:spPr>
        <p:txBody>
          <a:bodyPr wrap="square">
            <a:spAutoFit/>
          </a:bodyPr>
          <a:lstStyle/>
          <a:p>
            <a:pPr marL="514350" indent="-514350">
              <a:buFont typeface="Arial" panose="020B0604020202020204" pitchFamily="34" charset="0"/>
              <a:buChar char="•"/>
            </a:pPr>
            <a:r>
              <a:rPr lang="en-US" sz="2800" dirty="0" smtClean="0"/>
              <a:t>It regulates the essential ecological processes, supports life systems and renders stability.</a:t>
            </a:r>
          </a:p>
          <a:p>
            <a:pPr marL="514350" indent="-514350">
              <a:buFont typeface="Arial" panose="020B0604020202020204" pitchFamily="34" charset="0"/>
              <a:buChar char="•"/>
            </a:pPr>
            <a:r>
              <a:rPr lang="en-US" sz="2800" dirty="0" smtClean="0"/>
              <a:t>It is also responsible for the cycling of nutrients between biotic and abiotic components.</a:t>
            </a:r>
          </a:p>
          <a:p>
            <a:pPr marL="514350" indent="-514350">
              <a:buFont typeface="Arial" panose="020B0604020202020204" pitchFamily="34" charset="0"/>
              <a:buChar char="•"/>
            </a:pPr>
            <a:r>
              <a:rPr lang="en-US" sz="2800" dirty="0" smtClean="0"/>
              <a:t>It maintains a balance among the various trophic levels in the ecosystem.</a:t>
            </a:r>
          </a:p>
          <a:p>
            <a:pPr marL="514350" indent="-514350">
              <a:buFont typeface="Arial" panose="020B0604020202020204" pitchFamily="34" charset="0"/>
              <a:buChar char="•"/>
            </a:pPr>
            <a:r>
              <a:rPr lang="en-US" sz="2800" dirty="0" smtClean="0"/>
              <a:t>It cycles the minerals through the biosphere.</a:t>
            </a:r>
          </a:p>
          <a:p>
            <a:pPr marL="514350" indent="-514350">
              <a:buFont typeface="Arial" panose="020B0604020202020204" pitchFamily="34" charset="0"/>
              <a:buChar char="•"/>
            </a:pPr>
            <a:r>
              <a:rPr lang="en-US" sz="2800" dirty="0" smtClean="0"/>
              <a:t>The abiotic components help in the synthesis of organic components that involve the exchange of energy.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Ecosystem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Picture 2" descr="wchaptersc4363"/>
          <p:cNvPicPr>
            <a:picLocks noChangeAspect="1"/>
          </p:cNvPicPr>
          <p:nvPr/>
        </p:nvPicPr>
        <p:blipFill>
          <a:blip r:embed="rId3"/>
          <a:stretch>
            <a:fillRect/>
          </a:stretch>
        </p:blipFill>
        <p:spPr>
          <a:xfrm>
            <a:off x="838200" y="1600200"/>
            <a:ext cx="7420610" cy="4091940"/>
          </a:xfrm>
          <a:prstGeom prst="rect">
            <a:avLst/>
          </a:prstGeom>
        </p:spPr>
      </p:pic>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Ecosystem  </a:t>
            </a:r>
          </a:p>
        </p:txBody>
      </p:sp>
      <p:sp>
        <p:nvSpPr>
          <p:cNvPr id="2" name="TextBox 1"/>
          <p:cNvSpPr txBox="1"/>
          <p:nvPr/>
        </p:nvSpPr>
        <p:spPr>
          <a:xfrm>
            <a:off x="533400" y="1676400"/>
            <a:ext cx="8182610" cy="3784600"/>
          </a:xfrm>
          <a:prstGeom prst="rect">
            <a:avLst/>
          </a:prstGeom>
          <a:noFill/>
        </p:spPr>
        <p:txBody>
          <a:bodyPr wrap="square">
            <a:spAutoFit/>
          </a:bodyPr>
          <a:lstStyle/>
          <a:p>
            <a:pPr marL="0" indent="0">
              <a:buFont typeface="Arial" panose="020B0604020202020204" pitchFamily="34" charset="0"/>
              <a:buNone/>
            </a:pPr>
            <a:r>
              <a:rPr lang="en-US" sz="3000" smtClean="0"/>
              <a:t>Terrestrial ecosystems are exclusively land-based ecosystems. There are different types of terrestrial ecosystems distributed around various geological zones. </a:t>
            </a:r>
          </a:p>
          <a:p>
            <a:pPr marL="514350" indent="-514350">
              <a:buFont typeface="Arial" panose="020B0604020202020204" pitchFamily="34" charset="0"/>
              <a:buChar char="•"/>
            </a:pPr>
            <a:r>
              <a:rPr lang="en-US" sz="3000" smtClean="0"/>
              <a:t>Forest Ecosystem</a:t>
            </a:r>
          </a:p>
          <a:p>
            <a:pPr marL="514350" indent="-514350">
              <a:buFont typeface="Arial" panose="020B0604020202020204" pitchFamily="34" charset="0"/>
              <a:buChar char="•"/>
            </a:pPr>
            <a:r>
              <a:rPr lang="en-US" sz="3000" smtClean="0"/>
              <a:t>Grassland Ecosystem</a:t>
            </a:r>
          </a:p>
          <a:p>
            <a:pPr marL="514350" indent="-514350">
              <a:buFont typeface="Arial" panose="020B0604020202020204" pitchFamily="34" charset="0"/>
              <a:buChar char="•"/>
            </a:pPr>
            <a:r>
              <a:rPr lang="en-US" sz="3000" smtClean="0"/>
              <a:t>Tundra Ecosystem</a:t>
            </a:r>
          </a:p>
          <a:p>
            <a:pPr marL="514350" indent="-514350">
              <a:buFont typeface="Arial" panose="020B0604020202020204" pitchFamily="34" charset="0"/>
              <a:buChar char="•"/>
            </a:pPr>
            <a:r>
              <a:rPr lang="en-US" sz="3000" smtClean="0"/>
              <a:t>Desert Ecosystem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Ecosystem  </a:t>
            </a:r>
          </a:p>
        </p:txBody>
      </p:sp>
      <p:sp>
        <p:nvSpPr>
          <p:cNvPr id="2" name="TextBox 1"/>
          <p:cNvSpPr txBox="1"/>
          <p:nvPr/>
        </p:nvSpPr>
        <p:spPr>
          <a:xfrm>
            <a:off x="533400" y="1676400"/>
            <a:ext cx="8182610" cy="3322955"/>
          </a:xfrm>
          <a:prstGeom prst="rect">
            <a:avLst/>
          </a:prstGeom>
          <a:noFill/>
        </p:spPr>
        <p:txBody>
          <a:bodyPr wrap="square">
            <a:spAutoFit/>
          </a:bodyPr>
          <a:lstStyle/>
          <a:p>
            <a:pPr marL="0" indent="0">
              <a:buFont typeface="Arial" panose="020B0604020202020204" pitchFamily="34" charset="0"/>
              <a:buNone/>
            </a:pPr>
            <a:r>
              <a:rPr lang="en-US" sz="3000" b="1" smtClean="0"/>
              <a:t>Forest Ecosystem</a:t>
            </a:r>
          </a:p>
          <a:p>
            <a:pPr marL="457200" indent="-457200">
              <a:buFont typeface="Arial" panose="020B0604020202020204" pitchFamily="34" charset="0"/>
              <a:buChar char="•"/>
            </a:pPr>
            <a:r>
              <a:rPr lang="en-US" sz="3000" smtClean="0"/>
              <a:t>A forest ecosystem consists of several plants, particularly trees, animals and microorganisms that live in coordination with the abiotic factors of the environment. </a:t>
            </a:r>
          </a:p>
          <a:p>
            <a:pPr marL="457200" indent="-457200">
              <a:buFont typeface="Arial" panose="020B0604020202020204" pitchFamily="34" charset="0"/>
              <a:buChar char="•"/>
            </a:pPr>
            <a:r>
              <a:rPr lang="en-US" sz="3000" smtClean="0"/>
              <a:t>Forests help in maintaining the temperature of the earth and are the major carbon sink.</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Ecosystem  </a:t>
            </a:r>
          </a:p>
        </p:txBody>
      </p:sp>
      <p:sp>
        <p:nvSpPr>
          <p:cNvPr id="2" name="TextBox 1"/>
          <p:cNvSpPr txBox="1"/>
          <p:nvPr/>
        </p:nvSpPr>
        <p:spPr>
          <a:xfrm>
            <a:off x="533400" y="1676400"/>
            <a:ext cx="8182610" cy="2861310"/>
          </a:xfrm>
          <a:prstGeom prst="rect">
            <a:avLst/>
          </a:prstGeom>
          <a:noFill/>
        </p:spPr>
        <p:txBody>
          <a:bodyPr wrap="square">
            <a:spAutoFit/>
          </a:bodyPr>
          <a:lstStyle/>
          <a:p>
            <a:pPr marL="0" indent="0">
              <a:buFont typeface="Arial" panose="020B0604020202020204" pitchFamily="34" charset="0"/>
              <a:buNone/>
            </a:pPr>
            <a:r>
              <a:rPr lang="en-US" sz="3000" b="1" smtClean="0"/>
              <a:t>Grassland Ecosystem</a:t>
            </a:r>
          </a:p>
          <a:p>
            <a:pPr marL="457200" indent="-457200">
              <a:buFont typeface="Arial" panose="020B0604020202020204" pitchFamily="34" charset="0"/>
              <a:buChar char="•"/>
            </a:pPr>
            <a:r>
              <a:rPr lang="en-US" sz="3000" smtClean="0"/>
              <a:t>In a grassland ecosystem, the vegetation is dominated by grasses and herbs. </a:t>
            </a:r>
          </a:p>
          <a:p>
            <a:pPr marL="457200" indent="-457200">
              <a:buFont typeface="Arial" panose="020B0604020202020204" pitchFamily="34" charset="0"/>
              <a:buChar char="•"/>
            </a:pPr>
            <a:r>
              <a:rPr lang="en-US" sz="3000" smtClean="0"/>
              <a:t>Temperate grasslands and tropical or savanna grasslands are examples of grassland ecosystems.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Ecosystem  </a:t>
            </a:r>
          </a:p>
        </p:txBody>
      </p:sp>
      <p:sp>
        <p:nvSpPr>
          <p:cNvPr id="2" name="TextBox 1"/>
          <p:cNvSpPr txBox="1"/>
          <p:nvPr/>
        </p:nvSpPr>
        <p:spPr>
          <a:xfrm>
            <a:off x="533400" y="1676400"/>
            <a:ext cx="8182610" cy="2861310"/>
          </a:xfrm>
          <a:prstGeom prst="rect">
            <a:avLst/>
          </a:prstGeom>
          <a:noFill/>
        </p:spPr>
        <p:txBody>
          <a:bodyPr wrap="square">
            <a:spAutoFit/>
          </a:bodyPr>
          <a:lstStyle/>
          <a:p>
            <a:pPr marL="0" indent="0">
              <a:buFont typeface="Arial" panose="020B0604020202020204" pitchFamily="34" charset="0"/>
              <a:buNone/>
            </a:pPr>
            <a:r>
              <a:rPr lang="en-US" sz="3000" b="1" smtClean="0"/>
              <a:t>Tundra Ecosystem</a:t>
            </a:r>
          </a:p>
          <a:p>
            <a:pPr marL="457200" indent="-457200">
              <a:buFont typeface="Arial" panose="020B0604020202020204" pitchFamily="34" charset="0"/>
              <a:buChar char="•"/>
            </a:pPr>
            <a:r>
              <a:rPr lang="en-US" sz="3000" smtClean="0"/>
              <a:t>Tundra ecosystems are devoid of trees and are found in cold climates or where rainfall is scarce.</a:t>
            </a:r>
          </a:p>
          <a:p>
            <a:pPr marL="457200" indent="-457200">
              <a:buFont typeface="Arial" panose="020B0604020202020204" pitchFamily="34" charset="0"/>
              <a:buChar char="•"/>
            </a:pPr>
            <a:r>
              <a:rPr lang="en-US" sz="3000" smtClean="0"/>
              <a:t>These are covered with snow for most of the year. Tundra type of ecosystem is found in the Arctic or mountain tops.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Ecosystem  </a:t>
            </a:r>
          </a:p>
        </p:txBody>
      </p:sp>
      <p:sp>
        <p:nvSpPr>
          <p:cNvPr id="2" name="TextBox 1"/>
          <p:cNvSpPr txBox="1"/>
          <p:nvPr/>
        </p:nvSpPr>
        <p:spPr>
          <a:xfrm>
            <a:off x="533400" y="1676400"/>
            <a:ext cx="8182610" cy="2399665"/>
          </a:xfrm>
          <a:prstGeom prst="rect">
            <a:avLst/>
          </a:prstGeom>
          <a:noFill/>
        </p:spPr>
        <p:txBody>
          <a:bodyPr wrap="square">
            <a:spAutoFit/>
          </a:bodyPr>
          <a:lstStyle/>
          <a:p>
            <a:pPr marL="0" indent="0">
              <a:buFont typeface="Arial" panose="020B0604020202020204" pitchFamily="34" charset="0"/>
              <a:buNone/>
            </a:pPr>
            <a:r>
              <a:rPr lang="en-US" sz="3000" b="1" smtClean="0"/>
              <a:t>Desert Ecosystem</a:t>
            </a:r>
          </a:p>
          <a:p>
            <a:pPr marL="457200" indent="-457200">
              <a:buFont typeface="Arial" panose="020B0604020202020204" pitchFamily="34" charset="0"/>
              <a:buChar char="•"/>
            </a:pPr>
            <a:r>
              <a:rPr lang="en-US" sz="3000" smtClean="0"/>
              <a:t>Deserts are found throughout the world. </a:t>
            </a:r>
          </a:p>
          <a:p>
            <a:pPr marL="457200" indent="-457200">
              <a:buFont typeface="Arial" panose="020B0604020202020204" pitchFamily="34" charset="0"/>
              <a:buChar char="•"/>
            </a:pPr>
            <a:r>
              <a:rPr lang="en-US" sz="3000" smtClean="0"/>
              <a:t>These are regions with little rainfall and scarce vegetation. </a:t>
            </a:r>
          </a:p>
          <a:p>
            <a:pPr marL="457200" indent="-457200">
              <a:buFont typeface="Arial" panose="020B0604020202020204" pitchFamily="34" charset="0"/>
              <a:buChar char="•"/>
            </a:pPr>
            <a:r>
              <a:rPr lang="en-US" sz="3000" smtClean="0"/>
              <a:t>The days are hot, and the nights are cold.</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Ecosystem  </a:t>
            </a:r>
          </a:p>
        </p:txBody>
      </p:sp>
      <p:sp>
        <p:nvSpPr>
          <p:cNvPr id="2" name="TextBox 1"/>
          <p:cNvSpPr txBox="1"/>
          <p:nvPr/>
        </p:nvSpPr>
        <p:spPr>
          <a:xfrm>
            <a:off x="533400" y="1676400"/>
            <a:ext cx="8182610" cy="2861310"/>
          </a:xfrm>
          <a:prstGeom prst="rect">
            <a:avLst/>
          </a:prstGeom>
          <a:noFill/>
        </p:spPr>
        <p:txBody>
          <a:bodyPr wrap="square">
            <a:spAutoFit/>
          </a:bodyPr>
          <a:lstStyle/>
          <a:p>
            <a:pPr marL="0" indent="0">
              <a:buFont typeface="Arial" panose="020B0604020202020204" pitchFamily="34" charset="0"/>
              <a:buNone/>
            </a:pPr>
            <a:r>
              <a:rPr lang="en-US" sz="3000" b="1" smtClean="0"/>
              <a:t>Aquatic Ecosystem</a:t>
            </a:r>
          </a:p>
          <a:p>
            <a:pPr marL="0" indent="0">
              <a:buFont typeface="Arial" panose="020B0604020202020204" pitchFamily="34" charset="0"/>
              <a:buNone/>
            </a:pPr>
            <a:r>
              <a:rPr lang="en-US" sz="3000" smtClean="0"/>
              <a:t>Aquatic ecosystems are ecosystems present in a body of water. These can be further divided into two types, namely:</a:t>
            </a:r>
          </a:p>
          <a:p>
            <a:pPr marL="457200" indent="-457200">
              <a:buFont typeface="Arial" panose="020B0604020202020204" pitchFamily="34" charset="0"/>
              <a:buChar char="•"/>
            </a:pPr>
            <a:r>
              <a:rPr lang="en-US" sz="3000" smtClean="0"/>
              <a:t>Freshwater Ecosystem</a:t>
            </a:r>
          </a:p>
          <a:p>
            <a:pPr marL="457200" indent="-457200">
              <a:buFont typeface="Arial" panose="020B0604020202020204" pitchFamily="34" charset="0"/>
              <a:buChar char="•"/>
            </a:pPr>
            <a:r>
              <a:rPr lang="en-US" sz="3000" smtClean="0"/>
              <a:t>Marine Ecosystem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Ecosystem  </a:t>
            </a:r>
          </a:p>
        </p:txBody>
      </p:sp>
      <p:sp>
        <p:nvSpPr>
          <p:cNvPr id="2" name="TextBox 1"/>
          <p:cNvSpPr txBox="1"/>
          <p:nvPr/>
        </p:nvSpPr>
        <p:spPr>
          <a:xfrm>
            <a:off x="533400" y="1676400"/>
            <a:ext cx="8182610" cy="2861310"/>
          </a:xfrm>
          <a:prstGeom prst="rect">
            <a:avLst/>
          </a:prstGeom>
          <a:noFill/>
        </p:spPr>
        <p:txBody>
          <a:bodyPr wrap="square">
            <a:spAutoFit/>
          </a:bodyPr>
          <a:lstStyle/>
          <a:p>
            <a:pPr marL="0" indent="0">
              <a:buFont typeface="Arial" panose="020B0604020202020204" pitchFamily="34" charset="0"/>
              <a:buNone/>
            </a:pPr>
            <a:r>
              <a:rPr lang="en-US" sz="3000" b="1" smtClean="0"/>
              <a:t>Freshwater Ecosystem</a:t>
            </a:r>
          </a:p>
          <a:p>
            <a:pPr marL="457200" indent="-457200">
              <a:buFont typeface="Arial" panose="020B0604020202020204" pitchFamily="34" charset="0"/>
              <a:buChar char="•"/>
            </a:pPr>
            <a:r>
              <a:rPr lang="en-US" sz="3000" smtClean="0"/>
              <a:t>The freshwater ecosystem is an aquatic ecosystem that includes lakes, ponds, rivers, streams and wetlands. </a:t>
            </a:r>
          </a:p>
          <a:p>
            <a:pPr marL="457200" indent="-457200">
              <a:buFont typeface="Arial" panose="020B0604020202020204" pitchFamily="34" charset="0"/>
              <a:buChar char="•"/>
            </a:pPr>
            <a:r>
              <a:rPr lang="en-US" sz="3000" smtClean="0"/>
              <a:t>These have no salt content in contrast with the marine ecosystem.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IN" altLang="en-US" sz="2600" dirty="0" smtClean="0">
                <a:latin typeface="Times New Roman" panose="02020603050405020304" pitchFamily="18" charset="0"/>
                <a:cs typeface="Times New Roman" panose="02020603050405020304" pitchFamily="18" charset="0"/>
                <a:sym typeface="+mn-ea"/>
              </a:rPr>
              <a:t>Structure </a:t>
            </a:r>
            <a:r>
              <a:rPr lang="en-US" altLang="en-US" sz="2600" dirty="0" smtClean="0">
                <a:latin typeface="Times New Roman" panose="02020603050405020304" pitchFamily="18" charset="0"/>
                <a:cs typeface="Times New Roman" panose="02020603050405020304" pitchFamily="18" charset="0"/>
                <a:sym typeface="+mn-ea"/>
              </a:rPr>
              <a:t>of Ecosystem</a:t>
            </a:r>
            <a:endParaRPr lang="en-IN" altLang="en-US" sz="2600" dirty="0" smtClean="0">
              <a:latin typeface="Times New Roman" panose="02020603050405020304" pitchFamily="18" charset="0"/>
              <a:cs typeface="Times New Roman" panose="02020603050405020304" pitchFamily="18" charset="0"/>
              <a:sym typeface="+mn-ea"/>
            </a:endParaRPr>
          </a:p>
          <a:p>
            <a:pPr lvl="1" eaLnBrk="1" hangingPunct="1">
              <a:buClr>
                <a:srgbClr val="0039A6"/>
              </a:buClr>
            </a:pPr>
            <a:r>
              <a:rPr lang="en-IN" altLang="en-US" sz="2600" dirty="0" smtClean="0">
                <a:latin typeface="Times New Roman" panose="02020603050405020304" pitchFamily="18" charset="0"/>
                <a:cs typeface="Times New Roman" panose="02020603050405020304" pitchFamily="18" charset="0"/>
                <a:sym typeface="+mn-ea"/>
              </a:rPr>
              <a:t>Functions </a:t>
            </a:r>
            <a:r>
              <a:rPr lang="en-US" altLang="en-US" sz="2600" dirty="0" smtClean="0">
                <a:latin typeface="Times New Roman" panose="02020603050405020304" pitchFamily="18" charset="0"/>
                <a:cs typeface="Times New Roman" panose="02020603050405020304" pitchFamily="18" charset="0"/>
                <a:sym typeface="+mn-ea"/>
              </a:rPr>
              <a:t>of Ecosystem</a:t>
            </a: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Types of Ecosystem</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Ecosystem  </a:t>
            </a:r>
          </a:p>
        </p:txBody>
      </p:sp>
      <p:sp>
        <p:nvSpPr>
          <p:cNvPr id="2" name="TextBox 1"/>
          <p:cNvSpPr txBox="1"/>
          <p:nvPr/>
        </p:nvSpPr>
        <p:spPr>
          <a:xfrm>
            <a:off x="533400" y="1676400"/>
            <a:ext cx="8182610" cy="2399665"/>
          </a:xfrm>
          <a:prstGeom prst="rect">
            <a:avLst/>
          </a:prstGeom>
          <a:noFill/>
        </p:spPr>
        <p:txBody>
          <a:bodyPr wrap="square">
            <a:spAutoFit/>
          </a:bodyPr>
          <a:lstStyle/>
          <a:p>
            <a:pPr marL="0" indent="0">
              <a:buFont typeface="Arial" panose="020B0604020202020204" pitchFamily="34" charset="0"/>
              <a:buNone/>
            </a:pPr>
            <a:r>
              <a:rPr lang="en-US" sz="3000" b="1" smtClean="0"/>
              <a:t>Marine Ecosystem</a:t>
            </a:r>
          </a:p>
          <a:p>
            <a:pPr marL="457200" indent="-457200">
              <a:buFont typeface="Arial" panose="020B0604020202020204" pitchFamily="34" charset="0"/>
              <a:buChar char="•"/>
            </a:pPr>
            <a:r>
              <a:rPr lang="en-US" sz="3000" smtClean="0"/>
              <a:t>The marine ecosystem includes seas and oceans.</a:t>
            </a:r>
          </a:p>
          <a:p>
            <a:pPr marL="457200" indent="-457200">
              <a:buFont typeface="Arial" panose="020B0604020202020204" pitchFamily="34" charset="0"/>
              <a:buChar char="•"/>
            </a:pPr>
            <a:r>
              <a:rPr lang="en-US" sz="3000" smtClean="0"/>
              <a:t>These have a more substantial salt content and greater biodiversity in comparison to the freshwater ecosystem.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10769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An ecosystem is a geographic area where plants, animals, and other organisms, as well as weather and landscape, work together to form a bubble of life. </a:t>
            </a:r>
          </a:p>
          <a:p>
            <a:pPr marL="514350" indent="-514350">
              <a:buFont typeface="Wingdings" panose="05000000000000000000" pitchFamily="2" charset="2"/>
              <a:buChar char="ü"/>
            </a:pPr>
            <a:r>
              <a:rPr lang="en-US" sz="2800" dirty="0" smtClean="0"/>
              <a:t>Ecosystems contain biotic or living, parts, as well as abiotic factors, or nonliving parts. Biotic factors include plants, animals, and other organisms.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21</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1747708606"/>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380715" y="1447736"/>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An ecosystem is a structural and functional unit of ecology where the living organisms interact with each other and the surrounding environment</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ECOSYSTEM-2-1-1024x576"/>
          <p:cNvPicPr>
            <a:picLocks noChangeAspect="1"/>
          </p:cNvPicPr>
          <p:nvPr/>
        </p:nvPicPr>
        <p:blipFill>
          <a:blip r:embed="rId3"/>
          <a:srcRect t="10000"/>
          <a:stretch>
            <a:fillRect/>
          </a:stretch>
        </p:blipFill>
        <p:spPr>
          <a:xfrm>
            <a:off x="1524000" y="2971800"/>
            <a:ext cx="5956300" cy="301561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685800" y="1524000"/>
            <a:ext cx="806831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 In other words, an ecosystem is a chain of interactions between organisms and their environment. The term “Ecosystem” was first coined by A.G.Tansley, an English botanist, in 1935.</a:t>
            </a:r>
          </a:p>
          <a:p>
            <a:r>
              <a:rPr lang="en-US" sz="2800" dirty="0" smtClean="0"/>
              <a:t>The structure of an ecosystem is characterised by the organisation of both biotic and abiotic components. This includes the distribution of energy in our environment. It also includes the climatic conditions prevailing in that particular environment.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types-of-ecosystem"/>
          <p:cNvPicPr>
            <a:picLocks noChangeAspect="1"/>
          </p:cNvPicPr>
          <p:nvPr/>
        </p:nvPicPr>
        <p:blipFill>
          <a:blip r:embed="rId3"/>
          <a:stretch>
            <a:fillRect/>
          </a:stretch>
        </p:blipFill>
        <p:spPr>
          <a:xfrm>
            <a:off x="1181735" y="381000"/>
            <a:ext cx="6781165" cy="536257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Ecosystem  </a:t>
            </a:r>
          </a:p>
        </p:txBody>
      </p:sp>
      <p:sp>
        <p:nvSpPr>
          <p:cNvPr id="2" name="TextBox 1"/>
          <p:cNvSpPr txBox="1"/>
          <p:nvPr/>
        </p:nvSpPr>
        <p:spPr>
          <a:xfrm>
            <a:off x="609600" y="1524000"/>
            <a:ext cx="7924800" cy="953135"/>
          </a:xfrm>
          <a:prstGeom prst="rect">
            <a:avLst/>
          </a:prstGeom>
          <a:noFill/>
        </p:spPr>
        <p:txBody>
          <a:bodyPr wrap="square">
            <a:spAutoFit/>
          </a:bodyPr>
          <a:lstStyle/>
          <a:p>
            <a:pPr marL="0" indent="0">
              <a:buFont typeface="Arial" panose="020B0604020202020204" pitchFamily="34" charset="0"/>
              <a:buNone/>
            </a:pPr>
            <a:r>
              <a:rPr lang="en-US" sz="2800" smtClean="0"/>
              <a:t>The structure of an ecosystem can be split into two main components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Picture 2" descr="Ecosystem"/>
          <p:cNvPicPr>
            <a:picLocks noChangeAspect="1"/>
          </p:cNvPicPr>
          <p:nvPr/>
        </p:nvPicPr>
        <p:blipFill>
          <a:blip r:embed="rId3"/>
          <a:srcRect t="8743"/>
          <a:stretch>
            <a:fillRect/>
          </a:stretch>
        </p:blipFill>
        <p:spPr>
          <a:xfrm>
            <a:off x="1386205" y="2863215"/>
            <a:ext cx="6372225" cy="3194685"/>
          </a:xfrm>
          <a:prstGeom prst="rect">
            <a:avLst/>
          </a:prstGeom>
        </p:spPr>
      </p:pic>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Ecosystem  </a:t>
            </a:r>
          </a:p>
        </p:txBody>
      </p:sp>
      <p:sp>
        <p:nvSpPr>
          <p:cNvPr id="2" name="TextBox 1"/>
          <p:cNvSpPr txBox="1"/>
          <p:nvPr/>
        </p:nvSpPr>
        <p:spPr>
          <a:xfrm>
            <a:off x="609600" y="1659890"/>
            <a:ext cx="7924800" cy="3538220"/>
          </a:xfrm>
          <a:prstGeom prst="rect">
            <a:avLst/>
          </a:prstGeom>
          <a:noFill/>
        </p:spPr>
        <p:txBody>
          <a:bodyPr wrap="square">
            <a:spAutoFit/>
          </a:bodyPr>
          <a:lstStyle/>
          <a:p>
            <a:pPr marL="0" indent="0">
              <a:buFont typeface="Arial" panose="020B0604020202020204" pitchFamily="34" charset="0"/>
              <a:buNone/>
            </a:pPr>
            <a:r>
              <a:rPr lang="en-US" sz="2800" b="1" smtClean="0"/>
              <a:t>Biotic components refer to all living components in an ecosystem</a:t>
            </a:r>
            <a:r>
              <a:rPr lang="en-IN" altLang="en-US" sz="2800" b="1" smtClean="0"/>
              <a:t>. </a:t>
            </a:r>
            <a:r>
              <a:rPr lang="en-US" sz="2800" b="1" smtClean="0"/>
              <a:t>Based on nutrition, biotic components can be categorised into autotrophs, heterotrophs and saprotrophs (or decomposers).</a:t>
            </a:r>
          </a:p>
          <a:p>
            <a:pPr marL="0" indent="0">
              <a:buFont typeface="Arial" panose="020B0604020202020204" pitchFamily="34" charset="0"/>
              <a:buNone/>
            </a:pPr>
            <a:endParaRPr lang="en-US" sz="2800" smtClean="0"/>
          </a:p>
          <a:p>
            <a:pPr marL="457200" indent="-457200">
              <a:buFont typeface="Arial" panose="020B0604020202020204" pitchFamily="34" charset="0"/>
              <a:buChar char="•"/>
            </a:pPr>
            <a:r>
              <a:rPr lang="en-US" sz="2800" smtClean="0"/>
              <a:t>Producers include all autotrophs such as plants. They are called autotrophs as they can produce food through the process of photosynthesis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Ecosystem  </a:t>
            </a:r>
          </a:p>
        </p:txBody>
      </p:sp>
      <p:sp>
        <p:nvSpPr>
          <p:cNvPr id="2" name="TextBox 1"/>
          <p:cNvSpPr txBox="1"/>
          <p:nvPr/>
        </p:nvSpPr>
        <p:spPr>
          <a:xfrm>
            <a:off x="720725" y="1467485"/>
            <a:ext cx="8042275" cy="4399915"/>
          </a:xfrm>
          <a:prstGeom prst="rect">
            <a:avLst/>
          </a:prstGeom>
          <a:noFill/>
        </p:spPr>
        <p:txBody>
          <a:bodyPr wrap="square">
            <a:spAutoFit/>
          </a:bodyPr>
          <a:lstStyle/>
          <a:p>
            <a:pPr marL="0" indent="0">
              <a:buFont typeface="Arial" panose="020B0604020202020204" pitchFamily="34" charset="0"/>
              <a:buNone/>
            </a:pPr>
            <a:r>
              <a:rPr sz="2800" b="1" smtClean="0"/>
              <a:t>Consumers or heterotrophs are organisms that depend on other organisms for food. </a:t>
            </a:r>
          </a:p>
          <a:p>
            <a:pPr marL="457200" indent="-457200">
              <a:buFont typeface="Arial" panose="020B0604020202020204" pitchFamily="34" charset="0"/>
              <a:buChar char="•"/>
            </a:pPr>
            <a:r>
              <a:rPr sz="2800" smtClean="0"/>
              <a:t>Primary consumers are always herbivores as they rely on producers for food.</a:t>
            </a:r>
          </a:p>
          <a:p>
            <a:pPr marL="457200" indent="-457200">
              <a:buFont typeface="Arial" panose="020B0604020202020204" pitchFamily="34" charset="0"/>
              <a:buChar char="•"/>
            </a:pPr>
            <a:r>
              <a:rPr sz="2800" smtClean="0"/>
              <a:t>Secondary consumers depend on primary consumers for energy. </a:t>
            </a:r>
          </a:p>
          <a:p>
            <a:pPr marL="457200" indent="-457200">
              <a:buFont typeface="Arial" panose="020B0604020202020204" pitchFamily="34" charset="0"/>
              <a:buChar char="•"/>
            </a:pPr>
            <a:r>
              <a:rPr sz="2800" smtClean="0"/>
              <a:t>Tertiary consumers are organisms that depend on secondary consumers for food. </a:t>
            </a:r>
          </a:p>
          <a:p>
            <a:pPr marL="457200" indent="-457200">
              <a:buFont typeface="Arial" panose="020B0604020202020204" pitchFamily="34" charset="0"/>
              <a:buChar char="•"/>
            </a:pPr>
            <a:r>
              <a:rPr sz="2800" smtClean="0"/>
              <a:t>Quaternary consumers are present in some food chains.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Ecosystem  </a:t>
            </a:r>
          </a:p>
        </p:txBody>
      </p:sp>
      <p:sp>
        <p:nvSpPr>
          <p:cNvPr id="2" name="TextBox 1"/>
          <p:cNvSpPr txBox="1"/>
          <p:nvPr/>
        </p:nvSpPr>
        <p:spPr>
          <a:xfrm>
            <a:off x="720725" y="1600200"/>
            <a:ext cx="8042275" cy="3107690"/>
          </a:xfrm>
          <a:prstGeom prst="rect">
            <a:avLst/>
          </a:prstGeom>
          <a:noFill/>
        </p:spPr>
        <p:txBody>
          <a:bodyPr wrap="square">
            <a:spAutoFit/>
          </a:bodyPr>
          <a:lstStyle/>
          <a:p>
            <a:pPr marL="0" indent="0">
              <a:buFont typeface="Arial" panose="020B0604020202020204" pitchFamily="34" charset="0"/>
              <a:buNone/>
            </a:pPr>
            <a:r>
              <a:rPr sz="2800" b="1" smtClean="0"/>
              <a:t>Decomposers</a:t>
            </a:r>
          </a:p>
          <a:p>
            <a:pPr marL="457200" indent="-457200">
              <a:buFont typeface="Arial" panose="020B0604020202020204" pitchFamily="34" charset="0"/>
              <a:buChar char="•"/>
            </a:pPr>
            <a:r>
              <a:rPr lang="en-IN" sz="2800" smtClean="0"/>
              <a:t>It</a:t>
            </a:r>
            <a:r>
              <a:rPr sz="2800" smtClean="0"/>
              <a:t> include saprophytes such as fungi and bacteria. They directly thrive on the dead and decaying organic matter.  </a:t>
            </a:r>
          </a:p>
          <a:p>
            <a:pPr marL="457200" indent="-457200">
              <a:buFont typeface="Arial" panose="020B0604020202020204" pitchFamily="34" charset="0"/>
              <a:buChar char="•"/>
            </a:pPr>
            <a:r>
              <a:rPr sz="2800" smtClean="0"/>
              <a:t>Decomposers are essential for the ecosystem as they help in recycling nutrients to be reused by plants.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range Wave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865</Words>
  <Application>Microsoft Office PowerPoint</Application>
  <PresentationFormat>On-screen Show (4:3)</PresentationFormat>
  <Paragraphs>313</Paragraphs>
  <Slides>22</Slides>
  <Notes>21</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7_SEPDPO</vt:lpstr>
      <vt:lpstr>Orange Waves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904</cp:revision>
  <cp:lastPrinted>2014-09-05T11:57:00Z</cp:lastPrinted>
  <dcterms:created xsi:type="dcterms:W3CDTF">2014-04-08T13:15:00Z</dcterms:created>
  <dcterms:modified xsi:type="dcterms:W3CDTF">2022-11-19T10:27:49Z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A6BEA91310F74180A941F95123A0A524</vt:lpwstr>
  </property>
  <property fmtid="{D5CDD505-2E9C-101B-9397-08002B2CF9AE}" pid="3" name="KSOProductBuildVer">
    <vt:lpwstr>1033-11.2.0.11380</vt:lpwstr>
  </property>
</Properties>
</file>