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29" r:id="rId2"/>
  </p:sldMasterIdLst>
  <p:notesMasterIdLst>
    <p:notesMasterId r:id="rId31"/>
  </p:notesMasterIdLst>
  <p:handoutMasterIdLst>
    <p:handoutMasterId r:id="rId32"/>
  </p:handoutMasterIdLst>
  <p:sldIdLst>
    <p:sldId id="434" r:id="rId3"/>
    <p:sldId id="322" r:id="rId4"/>
    <p:sldId id="324" r:id="rId5"/>
    <p:sldId id="362" r:id="rId6"/>
    <p:sldId id="361" r:id="rId7"/>
    <p:sldId id="325" r:id="rId8"/>
    <p:sldId id="418" r:id="rId9"/>
    <p:sldId id="419" r:id="rId10"/>
    <p:sldId id="397" r:id="rId11"/>
    <p:sldId id="420" r:id="rId12"/>
    <p:sldId id="421" r:id="rId13"/>
    <p:sldId id="398" r:id="rId14"/>
    <p:sldId id="422" r:id="rId15"/>
    <p:sldId id="423" r:id="rId16"/>
    <p:sldId id="424" r:id="rId17"/>
    <p:sldId id="425" r:id="rId18"/>
    <p:sldId id="426" r:id="rId19"/>
    <p:sldId id="427" r:id="rId20"/>
    <p:sldId id="399" r:id="rId21"/>
    <p:sldId id="428" r:id="rId22"/>
    <p:sldId id="429" r:id="rId23"/>
    <p:sldId id="430" r:id="rId24"/>
    <p:sldId id="431" r:id="rId25"/>
    <p:sldId id="407" r:id="rId26"/>
    <p:sldId id="432" r:id="rId27"/>
    <p:sldId id="433" r:id="rId28"/>
    <p:sldId id="351" r:id="rId29"/>
    <p:sldId id="435" r:id="rId3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9.xml"/><Relationship Id="rId1" Type="http://schemas.openxmlformats.org/officeDocument/2006/relationships/slide" Target="slides/slide6.xml"/><Relationship Id="rId6" Type="http://schemas.openxmlformats.org/officeDocument/2006/relationships/slide" Target="slides/slide27.xml"/><Relationship Id="rId5" Type="http://schemas.openxmlformats.org/officeDocument/2006/relationships/slide" Target="slides/slide24.xml"/><Relationship Id="rId4" Type="http://schemas.openxmlformats.org/officeDocument/2006/relationships/slide" Target="slides/slide1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11/19/2022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14442821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11/19/2022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17448029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144000" cy="4046538"/>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a:p>
          </p:txBody>
        </p:sp>
        <p:sp>
          <p:nvSpPr>
            <p:cNvPr id="6"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en-US"/>
            </a:p>
          </p:txBody>
        </p:sp>
        <p:sp>
          <p:nvSpPr>
            <p:cNvPr id="7"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n-US"/>
            </a:p>
          </p:txBody>
        </p:sp>
        <p:sp>
          <p:nvSpPr>
            <p:cNvPr id="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9"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en-US"/>
            </a:p>
          </p:txBody>
        </p:sp>
        <p:sp>
          <p:nvSpPr>
            <p:cNvPr id="10"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en-US"/>
            </a:p>
          </p:txBody>
        </p:sp>
        <p:sp>
          <p:nvSpPr>
            <p:cNvPr id="13"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5"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en-US"/>
            </a:p>
          </p:txBody>
        </p:sp>
        <p:sp>
          <p:nvSpPr>
            <p:cNvPr id="1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19"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n-US"/>
            </a:p>
          </p:txBody>
        </p:sp>
      </p:grpSp>
      <p:sp>
        <p:nvSpPr>
          <p:cNvPr id="5138"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n-US" smtClean="0"/>
              <a:t>Click to edit Master title style</a:t>
            </a:r>
            <a:endParaRPr lang="en-US"/>
          </a:p>
        </p:txBody>
      </p:sp>
      <p:sp>
        <p:nvSpPr>
          <p:cNvPr id="5139"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20" name="Rectangle 20"/>
          <p:cNvSpPr>
            <a:spLocks noGrp="1" noChangeArrowheads="1"/>
          </p:cNvSpPr>
          <p:nvPr>
            <p:ph type="dt" sz="quarter" idx="10"/>
          </p:nvPr>
        </p:nvSpPr>
        <p:spPr/>
        <p:txBody>
          <a:bodyPr/>
          <a:lstStyle>
            <a:lvl1pPr>
              <a:defRPr/>
            </a:lvl1pPr>
          </a:lstStyle>
          <a:p>
            <a:fld id="{544213AF-26F6-41FA-8D85-E2C5388D6E58}" type="datetimeFigureOut">
              <a:rPr lang="en-US" smtClean="0"/>
              <a:t>11/19/2022</a:t>
            </a:fld>
            <a:endParaRPr lang="en-US" dirty="0">
              <a:solidFill>
                <a:srgbClr val="FFFFFF"/>
              </a:solidFill>
            </a:endParaRPr>
          </a:p>
        </p:txBody>
      </p:sp>
      <p:sp>
        <p:nvSpPr>
          <p:cNvPr id="21" name="Rectangle 21"/>
          <p:cNvSpPr>
            <a:spLocks noGrp="1" noChangeArrowheads="1"/>
          </p:cNvSpPr>
          <p:nvPr>
            <p:ph type="ftr" sz="quarter" idx="11"/>
          </p:nvPr>
        </p:nvSpPr>
        <p:spPr/>
        <p:txBody>
          <a:bodyPr/>
          <a:lstStyle>
            <a:lvl1pPr>
              <a:defRPr/>
            </a:lvl1pPr>
          </a:lstStyle>
          <a:p>
            <a:endParaRPr kumimoji="0" lang="en-US">
              <a:solidFill>
                <a:schemeClr val="accent1">
                  <a:tint val="20000"/>
                </a:schemeClr>
              </a:solidFill>
            </a:endParaRPr>
          </a:p>
        </p:txBody>
      </p:sp>
      <p:sp>
        <p:nvSpPr>
          <p:cNvPr id="22" name="Rectangle 22"/>
          <p:cNvSpPr>
            <a:spLocks noGrp="1" noChangeArrowheads="1"/>
          </p:cNvSpPr>
          <p:nvPr>
            <p:ph type="sldNum" sz="quarter" idx="12"/>
          </p:nvPr>
        </p:nvSpPr>
        <p:spPr/>
        <p:txBody>
          <a:bodyPr/>
          <a:lstStyle>
            <a:lvl1pPr>
              <a:defRPr/>
            </a:lvl1pPr>
          </a:lstStyle>
          <a:p>
            <a:fld id="{D5BBC35B-A44B-4119-B8DA-DE9E3DFADA20}" type="slidenum">
              <a:rPr kumimoji="0" lang="en-US" smtClean="0"/>
              <a:t>‹#›</a:t>
            </a:fld>
            <a:endParaRPr kumimoji="0" lang="en-US" dirty="0">
              <a:solidFill>
                <a:srgbClr val="FFFFFF"/>
              </a:solidFill>
            </a:endParaRPr>
          </a:p>
        </p:txBody>
      </p:sp>
    </p:spTree>
    <p:extLst>
      <p:ext uri="{BB962C8B-B14F-4D97-AF65-F5344CB8AC3E}">
        <p14:creationId xmlns:p14="http://schemas.microsoft.com/office/powerpoint/2010/main" val="371086289"/>
      </p:ext>
    </p:extLst>
  </p:cSld>
  <p:clrMapOvr>
    <a:masterClrMapping/>
  </p:clrMapOvr>
  <p:transition spd="slow">
    <p:comb/>
  </p:transition>
  <p:timing>
    <p:tnLst>
      <p:par>
        <p:cTn id="1" dur="indefinite" restart="never" nodeType="tmRoot"/>
      </p:par>
    </p:tn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9EDE2762-D309-4A1B-90D4-EE2DB97D9608}" type="slidenum">
              <a:rPr lang="en-US" altLang="en-US" smtClean="0"/>
              <a:t>‹#›</a:t>
            </a:fld>
            <a:endParaRPr lang="en-US" altLang="en-US" dirty="0"/>
          </a:p>
        </p:txBody>
      </p:sp>
    </p:spTree>
    <p:extLst>
      <p:ext uri="{BB962C8B-B14F-4D97-AF65-F5344CB8AC3E}">
        <p14:creationId xmlns:p14="http://schemas.microsoft.com/office/powerpoint/2010/main" val="895518106"/>
      </p:ext>
    </p:extLst>
  </p:cSld>
  <p:clrMapOvr>
    <a:masterClrMapping/>
  </p:clrMapOvr>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fld id="{544213AF-26F6-41FA-8D85-E2C5388D6E58}" type="datetimeFigureOut">
              <a:rPr lang="en-US" smtClean="0"/>
              <a:t>11/19/2022</a:t>
            </a:fld>
            <a:endParaRPr lang="en-US"/>
          </a:p>
        </p:txBody>
      </p:sp>
      <p:sp>
        <p:nvSpPr>
          <p:cNvPr id="5" name="Rectangle 20"/>
          <p:cNvSpPr>
            <a:spLocks noGrp="1" noChangeArrowheads="1"/>
          </p:cNvSpPr>
          <p:nvPr>
            <p:ph type="ftr" sz="quarter" idx="11"/>
          </p:nvPr>
        </p:nvSpPr>
        <p:spPr>
          <a:ln/>
        </p:spPr>
        <p:txBody>
          <a:bodyPr/>
          <a:lstStyle>
            <a:lvl1pPr>
              <a:defRPr/>
            </a:lvl1pPr>
          </a:lstStyle>
          <a:p>
            <a:endParaRPr kumimoji="0" lang="en-US"/>
          </a:p>
        </p:txBody>
      </p:sp>
      <p:sp>
        <p:nvSpPr>
          <p:cNvPr id="6" name="Rectangle 21"/>
          <p:cNvSpPr>
            <a:spLocks noGrp="1" noChangeArrowheads="1"/>
          </p:cNvSpPr>
          <p:nvPr>
            <p:ph type="sldNum" sz="quarter" idx="12"/>
          </p:nvPr>
        </p:nvSpPr>
        <p:spPr>
          <a:ln/>
        </p:spPr>
        <p:txBody>
          <a:bodyPr/>
          <a:lstStyle>
            <a:lvl1pPr>
              <a:defRPr/>
            </a:lvl1p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1066096118"/>
      </p:ext>
    </p:extLst>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fld id="{544213AF-26F6-41FA-8D85-E2C5388D6E58}" type="datetimeFigureOut">
              <a:rPr lang="en-US" smtClean="0"/>
              <a:t>11/19/2022</a:t>
            </a:fld>
            <a:endParaRPr lang="en-US"/>
          </a:p>
        </p:txBody>
      </p:sp>
      <p:sp>
        <p:nvSpPr>
          <p:cNvPr id="6" name="Rectangle 20"/>
          <p:cNvSpPr>
            <a:spLocks noGrp="1" noChangeArrowheads="1"/>
          </p:cNvSpPr>
          <p:nvPr>
            <p:ph type="ftr" sz="quarter" idx="11"/>
          </p:nvPr>
        </p:nvSpPr>
        <p:spPr>
          <a:ln/>
        </p:spPr>
        <p:txBody>
          <a:bodyPr/>
          <a:lstStyle>
            <a:lvl1pPr>
              <a:defRPr/>
            </a:lvl1pPr>
          </a:lstStyle>
          <a:p>
            <a:endParaRPr kumimoji="0" lang="en-US"/>
          </a:p>
        </p:txBody>
      </p:sp>
      <p:sp>
        <p:nvSpPr>
          <p:cNvPr id="7" name="Rectangle 21"/>
          <p:cNvSpPr>
            <a:spLocks noGrp="1" noChangeArrowheads="1"/>
          </p:cNvSpPr>
          <p:nvPr>
            <p:ph type="sldNum" sz="quarter" idx="12"/>
          </p:nvPr>
        </p:nvSpPr>
        <p:spPr>
          <a:ln/>
        </p:spPr>
        <p:txBody>
          <a:bodyPr/>
          <a:lstStyle>
            <a:lvl1pPr>
              <a:defRPr/>
            </a:lvl1p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2984694665"/>
      </p:ext>
    </p:extLst>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C346C8A6-4EAA-425C-AD65-FB7185D13849}" type="slidenum">
              <a:rPr lang="en-US" altLang="en-US" smtClean="0"/>
              <a:t>‹#›</a:t>
            </a:fld>
            <a:endParaRPr lang="en-US" altLang="en-US" dirty="0"/>
          </a:p>
        </p:txBody>
      </p:sp>
    </p:spTree>
    <p:extLst>
      <p:ext uri="{BB962C8B-B14F-4D97-AF65-F5344CB8AC3E}">
        <p14:creationId xmlns:p14="http://schemas.microsoft.com/office/powerpoint/2010/main" val="2857301425"/>
      </p:ext>
    </p:extLst>
  </p:cSld>
  <p:clrMapOvr>
    <a:masterClrMapping/>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2CBE984D-2DD5-4668-BAF8-1C9AC1A13DBC}" type="slidenum">
              <a:rPr lang="en-US" altLang="en-US" smtClean="0"/>
              <a:t>‹#›</a:t>
            </a:fld>
            <a:endParaRPr lang="en-US" altLang="en-US" dirty="0"/>
          </a:p>
        </p:txBody>
      </p:sp>
    </p:spTree>
    <p:extLst>
      <p:ext uri="{BB962C8B-B14F-4D97-AF65-F5344CB8AC3E}">
        <p14:creationId xmlns:p14="http://schemas.microsoft.com/office/powerpoint/2010/main" val="3488235993"/>
      </p:ext>
    </p:extLst>
  </p:cSld>
  <p:clrMapOvr>
    <a:masterClrMapping/>
  </p:clrMapOvr>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486D207D-9E64-417F-AA84-D9CB1A523B53}" type="slidenum">
              <a:rPr lang="en-US" altLang="en-US" smtClean="0"/>
              <a:t>‹#›</a:t>
            </a:fld>
            <a:endParaRPr lang="en-US" altLang="en-US" dirty="0"/>
          </a:p>
        </p:txBody>
      </p:sp>
    </p:spTree>
    <p:extLst>
      <p:ext uri="{BB962C8B-B14F-4D97-AF65-F5344CB8AC3E}">
        <p14:creationId xmlns:p14="http://schemas.microsoft.com/office/powerpoint/2010/main" val="115158133"/>
      </p:ext>
    </p:extLst>
  </p:cSld>
  <p:clrMapOvr>
    <a:masterClrMapping/>
  </p:clrMapOvr>
  <p:transition spd="slow">
    <p:comb/>
  </p:transition>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fld id="{544213AF-26F6-41FA-8D85-E2C5388D6E58}" type="datetimeFigureOut">
              <a:rPr lang="en-US" smtClean="0"/>
              <a:t>11/19/2022</a:t>
            </a:fld>
            <a:endParaRPr lang="en-US"/>
          </a:p>
        </p:txBody>
      </p:sp>
      <p:sp>
        <p:nvSpPr>
          <p:cNvPr id="6" name="Rectangle 20"/>
          <p:cNvSpPr>
            <a:spLocks noGrp="1" noChangeArrowheads="1"/>
          </p:cNvSpPr>
          <p:nvPr>
            <p:ph type="ftr" sz="quarter" idx="11"/>
          </p:nvPr>
        </p:nvSpPr>
        <p:spPr>
          <a:ln/>
        </p:spPr>
        <p:txBody>
          <a:bodyPr/>
          <a:lstStyle>
            <a:lvl1pPr>
              <a:defRPr/>
            </a:lvl1pPr>
          </a:lstStyle>
          <a:p>
            <a:endParaRPr kumimoji="0" lang="en-US"/>
          </a:p>
        </p:txBody>
      </p:sp>
      <p:sp>
        <p:nvSpPr>
          <p:cNvPr id="7" name="Rectangle 21"/>
          <p:cNvSpPr>
            <a:spLocks noGrp="1" noChangeArrowheads="1"/>
          </p:cNvSpPr>
          <p:nvPr>
            <p:ph type="sldNum" sz="quarter" idx="12"/>
          </p:nvPr>
        </p:nvSpPr>
        <p:spPr>
          <a:ln/>
        </p:spPr>
        <p:txBody>
          <a:bodyPr/>
          <a:lstStyle>
            <a:lvl1pPr>
              <a:defRPr/>
            </a:lvl1p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3194314138"/>
      </p:ext>
    </p:extLst>
  </p:cSld>
  <p:clrMapOvr>
    <a:masterClrMapping/>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fld id="{544213AF-26F6-41FA-8D85-E2C5388D6E58}" type="datetimeFigureOut">
              <a:rPr lang="en-US" smtClean="0"/>
              <a:t>11/19/2022</a:t>
            </a:fld>
            <a:endParaRPr lang="en-US">
              <a:solidFill>
                <a:schemeClr val="tx1"/>
              </a:solidFill>
            </a:endParaRPr>
          </a:p>
        </p:txBody>
      </p:sp>
      <p:sp>
        <p:nvSpPr>
          <p:cNvPr id="6" name="Rectangle 20"/>
          <p:cNvSpPr>
            <a:spLocks noGrp="1" noChangeArrowheads="1"/>
          </p:cNvSpPr>
          <p:nvPr>
            <p:ph type="ftr" sz="quarter" idx="11"/>
          </p:nvPr>
        </p:nvSpPr>
        <p:spPr>
          <a:ln/>
        </p:spPr>
        <p:txBody>
          <a:bodyPr/>
          <a:lstStyle>
            <a:lvl1pPr>
              <a:defRPr/>
            </a:lvl1pPr>
          </a:lstStyle>
          <a:p>
            <a:endParaRPr kumimoji="0" lang="en-US">
              <a:solidFill>
                <a:schemeClr val="tx1"/>
              </a:solidFill>
            </a:endParaRPr>
          </a:p>
        </p:txBody>
      </p:sp>
      <p:sp>
        <p:nvSpPr>
          <p:cNvPr id="7" name="Rectangle 21"/>
          <p:cNvSpPr>
            <a:spLocks noGrp="1" noChangeArrowheads="1"/>
          </p:cNvSpPr>
          <p:nvPr>
            <p:ph type="sldNum" sz="quarter" idx="12"/>
          </p:nvPr>
        </p:nvSpPr>
        <p:spPr>
          <a:ln/>
        </p:spPr>
        <p:txBody>
          <a:bodyPr/>
          <a:lstStyle>
            <a:lvl1pPr>
              <a:defRPr/>
            </a:lvl1pPr>
          </a:lstStyle>
          <a:p>
            <a:fld id="{D5BBC35B-A44B-4119-B8DA-DE9E3DFADA20}" type="slidenum">
              <a:rPr kumimoji="0" lang="en-US" smtClean="0"/>
              <a:t>‹#›</a:t>
            </a:fld>
            <a:endParaRPr kumimoji="0" lang="en-US">
              <a:solidFill>
                <a:schemeClr val="tx1"/>
              </a:solidFill>
            </a:endParaRPr>
          </a:p>
        </p:txBody>
      </p:sp>
    </p:spTree>
    <p:extLst>
      <p:ext uri="{BB962C8B-B14F-4D97-AF65-F5344CB8AC3E}">
        <p14:creationId xmlns:p14="http://schemas.microsoft.com/office/powerpoint/2010/main" val="1184079214"/>
      </p:ext>
    </p:extLst>
  </p:cSld>
  <p:clrMapOvr>
    <a:masterClrMapping/>
  </p:clrMapOvr>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fld id="{544213AF-26F6-41FA-8D85-E2C5388D6E58}" type="datetimeFigureOut">
              <a:rPr lang="en-US" smtClean="0"/>
              <a:t>11/19/2022</a:t>
            </a:fld>
            <a:endParaRPr lang="en-US"/>
          </a:p>
        </p:txBody>
      </p:sp>
      <p:sp>
        <p:nvSpPr>
          <p:cNvPr id="5" name="Rectangle 20"/>
          <p:cNvSpPr>
            <a:spLocks noGrp="1" noChangeArrowheads="1"/>
          </p:cNvSpPr>
          <p:nvPr>
            <p:ph type="ftr" sz="quarter" idx="11"/>
          </p:nvPr>
        </p:nvSpPr>
        <p:spPr>
          <a:ln/>
        </p:spPr>
        <p:txBody>
          <a:bodyPr/>
          <a:lstStyle>
            <a:lvl1pPr>
              <a:defRPr/>
            </a:lvl1pPr>
          </a:lstStyle>
          <a:p>
            <a:endParaRPr kumimoji="0" lang="en-US"/>
          </a:p>
        </p:txBody>
      </p:sp>
      <p:sp>
        <p:nvSpPr>
          <p:cNvPr id="6" name="Rectangle 21"/>
          <p:cNvSpPr>
            <a:spLocks noGrp="1" noChangeArrowheads="1"/>
          </p:cNvSpPr>
          <p:nvPr>
            <p:ph type="sldNum" sz="quarter" idx="12"/>
          </p:nvPr>
        </p:nvSpPr>
        <p:spPr>
          <a:ln/>
        </p:spPr>
        <p:txBody>
          <a:bodyPr/>
          <a:lstStyle>
            <a:lvl1pPr>
              <a:defRPr/>
            </a:lvl1p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1206096750"/>
      </p:ext>
    </p:extLst>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fld id="{544213AF-26F6-41FA-8D85-E2C5388D6E58}" type="datetimeFigureOut">
              <a:rPr lang="en-US" smtClean="0"/>
              <a:t>11/19/2022</a:t>
            </a:fld>
            <a:endParaRPr lang="en-US"/>
          </a:p>
        </p:txBody>
      </p:sp>
      <p:sp>
        <p:nvSpPr>
          <p:cNvPr id="5" name="Rectangle 20"/>
          <p:cNvSpPr>
            <a:spLocks noGrp="1" noChangeArrowheads="1"/>
          </p:cNvSpPr>
          <p:nvPr>
            <p:ph type="ftr" sz="quarter" idx="11"/>
          </p:nvPr>
        </p:nvSpPr>
        <p:spPr>
          <a:ln/>
        </p:spPr>
        <p:txBody>
          <a:bodyPr/>
          <a:lstStyle>
            <a:lvl1pPr>
              <a:defRPr/>
            </a:lvl1pPr>
          </a:lstStyle>
          <a:p>
            <a:endParaRPr kumimoji="0" lang="en-US"/>
          </a:p>
        </p:txBody>
      </p:sp>
      <p:sp>
        <p:nvSpPr>
          <p:cNvPr id="6" name="Rectangle 21"/>
          <p:cNvSpPr>
            <a:spLocks noGrp="1" noChangeArrowheads="1"/>
          </p:cNvSpPr>
          <p:nvPr>
            <p:ph type="sldNum" sz="quarter" idx="12"/>
          </p:nvPr>
        </p:nvSpPr>
        <p:spPr>
          <a:ln/>
        </p:spPr>
        <p:txBody>
          <a:bodyPr/>
          <a:lstStyle>
            <a:lvl1pPr>
              <a:defRPr/>
            </a:lvl1pPr>
          </a:lstStyle>
          <a:p>
            <a:fld id="{D5BBC35B-A44B-4119-B8DA-DE9E3DFADA20}" type="slidenum">
              <a:rPr kumimoji="0" lang="en-US" smtClean="0"/>
              <a:t>‹#›</a:t>
            </a:fld>
            <a:endParaRPr kumimoji="0" lang="en-US"/>
          </a:p>
        </p:txBody>
      </p:sp>
    </p:spTree>
    <p:extLst>
      <p:ext uri="{BB962C8B-B14F-4D97-AF65-F5344CB8AC3E}">
        <p14:creationId xmlns:p14="http://schemas.microsoft.com/office/powerpoint/2010/main" val="3337576851"/>
      </p:ext>
    </p:extLst>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1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1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1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1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2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2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2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2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userDrawn="1">
  <p:cSld name="2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2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34" Type="http://schemas.openxmlformats.org/officeDocument/2006/relationships/slideLayout" Target="../slideLayouts/slideLayout76.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33" Type="http://schemas.openxmlformats.org/officeDocument/2006/relationships/slideLayout" Target="../slideLayouts/slideLayout75.xml"/><Relationship Id="rId38" Type="http://schemas.openxmlformats.org/officeDocument/2006/relationships/theme" Target="../theme/theme2.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29" Type="http://schemas.openxmlformats.org/officeDocument/2006/relationships/slideLayout" Target="../slideLayouts/slideLayout71.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32" Type="http://schemas.openxmlformats.org/officeDocument/2006/relationships/slideLayout" Target="../slideLayouts/slideLayout74.xml"/><Relationship Id="rId37" Type="http://schemas.openxmlformats.org/officeDocument/2006/relationships/slideLayout" Target="../slideLayouts/slideLayout79.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slideLayout" Target="../slideLayouts/slideLayout70.xml"/><Relationship Id="rId36" Type="http://schemas.openxmlformats.org/officeDocument/2006/relationships/slideLayout" Target="../slideLayouts/slideLayout78.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31" Type="http://schemas.openxmlformats.org/officeDocument/2006/relationships/slideLayout" Target="../slideLayouts/slideLayout73.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slideLayout" Target="../slideLayouts/slideLayout69.xml"/><Relationship Id="rId30" Type="http://schemas.openxmlformats.org/officeDocument/2006/relationships/slideLayout" Target="../slideLayouts/slideLayout72.xml"/><Relationship Id="rId35"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2438400"/>
            <a:ext cx="9144000" cy="4046538"/>
            <a:chOff x="0" y="1536"/>
            <a:chExt cx="5760" cy="2549"/>
          </a:xfrm>
        </p:grpSpPr>
        <p:sp>
          <p:nvSpPr>
            <p:cNvPr id="4099"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a:p>
          </p:txBody>
        </p:sp>
        <p:sp>
          <p:nvSpPr>
            <p:cNvPr id="4100"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en-US"/>
            </a:p>
          </p:txBody>
        </p:sp>
        <p:sp>
          <p:nvSpPr>
            <p:cNvPr id="4101"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n-US"/>
            </a:p>
          </p:txBody>
        </p:sp>
        <p:sp>
          <p:nvSpPr>
            <p:cNvPr id="4102"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4103"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en-US"/>
            </a:p>
          </p:txBody>
        </p:sp>
        <p:sp>
          <p:nvSpPr>
            <p:cNvPr id="4104"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en-US"/>
            </a:p>
          </p:txBody>
        </p:sp>
        <p:sp>
          <p:nvSpPr>
            <p:cNvPr id="4105"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en-US"/>
            </a:p>
          </p:txBody>
        </p:sp>
        <p:sp>
          <p:nvSpPr>
            <p:cNvPr id="4106"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en-US"/>
            </a:p>
          </p:txBody>
        </p:sp>
        <p:sp>
          <p:nvSpPr>
            <p:cNvPr id="4107"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en-US"/>
            </a:p>
          </p:txBody>
        </p:sp>
        <p:sp>
          <p:nvSpPr>
            <p:cNvPr id="4108"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4109"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en-US"/>
            </a:p>
          </p:txBody>
        </p:sp>
        <p:sp>
          <p:nvSpPr>
            <p:cNvPr id="4110"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4111"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4112"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4113"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n-US"/>
            </a:p>
          </p:txBody>
        </p:sp>
      </p:grpSp>
      <p:sp>
        <p:nvSpPr>
          <p:cNvPr id="4114"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endParaRPr lang="en-US" smtClean="0"/>
          </a:p>
        </p:txBody>
      </p:sp>
      <p:sp>
        <p:nvSpPr>
          <p:cNvPr id="4115"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pPr>
              <a:defRPr/>
            </a:pPr>
            <a:endParaRPr lang="en-US"/>
          </a:p>
        </p:txBody>
      </p:sp>
      <p:sp>
        <p:nvSpPr>
          <p:cNvPr id="4116"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pPr>
              <a:defRPr/>
            </a:pPr>
            <a:endParaRPr lang="en-US"/>
          </a:p>
        </p:txBody>
      </p:sp>
      <p:sp>
        <p:nvSpPr>
          <p:cNvPr id="4117"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pPr>
              <a:defRPr/>
            </a:pPr>
            <a:fld id="{4C3C8A04-A830-478D-8D94-CC26301D3ACE}" type="slidenum">
              <a:rPr lang="en-US"/>
              <a:pPr>
                <a:defRPr/>
              </a:pPr>
              <a:t>‹#›</a:t>
            </a:fld>
            <a:endParaRPr lang="en-US"/>
          </a:p>
        </p:txBody>
      </p:sp>
      <p:sp>
        <p:nvSpPr>
          <p:cNvPr id="4118"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Tree>
  </p:cSld>
  <p:clrMap bg1="dk2" tx1="lt1" bg2="dk1"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 id="2147483746" r:id="rId17"/>
    <p:sldLayoutId id="2147483747" r:id="rId18"/>
    <p:sldLayoutId id="2147483748" r:id="rId19"/>
    <p:sldLayoutId id="2147483749" r:id="rId20"/>
    <p:sldLayoutId id="2147483750" r:id="rId21"/>
    <p:sldLayoutId id="2147483751" r:id="rId22"/>
    <p:sldLayoutId id="2147483752" r:id="rId23"/>
    <p:sldLayoutId id="2147483753" r:id="rId24"/>
    <p:sldLayoutId id="2147483754" r:id="rId25"/>
    <p:sldLayoutId id="2147483755" r:id="rId26"/>
    <p:sldLayoutId id="2147483756" r:id="rId27"/>
    <p:sldLayoutId id="2147483757" r:id="rId28"/>
    <p:sldLayoutId id="2147483758" r:id="rId29"/>
    <p:sldLayoutId id="2147483759" r:id="rId30"/>
    <p:sldLayoutId id="2147483760" r:id="rId31"/>
    <p:sldLayoutId id="2147483761" r:id="rId32"/>
    <p:sldLayoutId id="2147483762" r:id="rId33"/>
    <p:sldLayoutId id="2147483763" r:id="rId34"/>
    <p:sldLayoutId id="2147483764" r:id="rId35"/>
    <p:sldLayoutId id="2147483765" r:id="rId36"/>
    <p:sldLayoutId id="2147483766" r:id="rId37"/>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114"/>
                                        </p:tgtEl>
                                        <p:attrNameLst>
                                          <p:attrName>style.visibility</p:attrName>
                                        </p:attrNameLst>
                                      </p:cBhvr>
                                      <p:to>
                                        <p:strVal val="visible"/>
                                      </p:to>
                                    </p:set>
                                    <p:animEffect transition="in" filter="randombar(horizontal)">
                                      <p:cBhvr>
                                        <p:cTn id="7" dur="600">
                                          <p:stCondLst>
                                            <p:cond delay="0"/>
                                          </p:stCondLst>
                                        </p:cTn>
                                        <p:tgtEl>
                                          <p:spTgt spid="41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118">
                                            <p:txEl>
                                              <p:pRg st="0" end="0"/>
                                            </p:txEl>
                                          </p:spTgt>
                                        </p:tgtEl>
                                        <p:attrNameLst>
                                          <p:attrName>style.visibility</p:attrName>
                                        </p:attrNameLst>
                                      </p:cBhvr>
                                      <p:to>
                                        <p:strVal val="visible"/>
                                      </p:to>
                                    </p:set>
                                    <p:animEffect transition="in" filter="randombar(horizontal)">
                                      <p:cBhvr>
                                        <p:cTn id="12" dur="500"/>
                                        <p:tgtEl>
                                          <p:spTgt spid="4118">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118">
                                            <p:txEl>
                                              <p:pRg st="1" end="1"/>
                                            </p:txEl>
                                          </p:spTgt>
                                        </p:tgtEl>
                                        <p:attrNameLst>
                                          <p:attrName>style.visibility</p:attrName>
                                        </p:attrNameLst>
                                      </p:cBhvr>
                                      <p:to>
                                        <p:strVal val="visible"/>
                                      </p:to>
                                    </p:set>
                                    <p:animEffect transition="in" filter="randombar(horizontal)">
                                      <p:cBhvr>
                                        <p:cTn id="15" dur="500"/>
                                        <p:tgtEl>
                                          <p:spTgt spid="4118">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4118">
                                            <p:txEl>
                                              <p:pRg st="2" end="2"/>
                                            </p:txEl>
                                          </p:spTgt>
                                        </p:tgtEl>
                                        <p:attrNameLst>
                                          <p:attrName>style.visibility</p:attrName>
                                        </p:attrNameLst>
                                      </p:cBhvr>
                                      <p:to>
                                        <p:strVal val="visible"/>
                                      </p:to>
                                    </p:set>
                                    <p:animEffect transition="in" filter="randombar(horizontal)">
                                      <p:cBhvr>
                                        <p:cTn id="18" dur="500"/>
                                        <p:tgtEl>
                                          <p:spTgt spid="4118">
                                            <p:txEl>
                                              <p:pRg st="2" end="2"/>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4118">
                                            <p:txEl>
                                              <p:pRg st="3" end="3"/>
                                            </p:txEl>
                                          </p:spTgt>
                                        </p:tgtEl>
                                        <p:attrNameLst>
                                          <p:attrName>style.visibility</p:attrName>
                                        </p:attrNameLst>
                                      </p:cBhvr>
                                      <p:to>
                                        <p:strVal val="visible"/>
                                      </p:to>
                                    </p:set>
                                    <p:animEffect transition="in" filter="randombar(horizontal)">
                                      <p:cBhvr>
                                        <p:cTn id="21" dur="500"/>
                                        <p:tgtEl>
                                          <p:spTgt spid="4118">
                                            <p:txEl>
                                              <p:pRg st="3" end="3"/>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4118">
                                            <p:txEl>
                                              <p:pRg st="4" end="4"/>
                                            </p:txEl>
                                          </p:spTgt>
                                        </p:tgtEl>
                                        <p:attrNameLst>
                                          <p:attrName>style.visibility</p:attrName>
                                        </p:attrNameLst>
                                      </p:cBhvr>
                                      <p:to>
                                        <p:strVal val="visible"/>
                                      </p:to>
                                    </p:set>
                                    <p:animEffect transition="in" filter="randombar(horizontal)">
                                      <p:cBhvr>
                                        <p:cTn id="24" dur="500"/>
                                        <p:tgtEl>
                                          <p:spTgt spid="41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4" grpId="0"/>
      <p:bldP spid="4118" grpId="0" build="p">
        <p:tmplLst>
          <p:tmpl lvl="1">
            <p:tnLst>
              <p:par>
                <p:cTn presetID="14" presetClass="entr" presetSubtype="10" fill="hold" nodeType="clickEffect">
                  <p:stCondLst>
                    <p:cond delay="0"/>
                  </p:stCondLst>
                  <p:childTnLst>
                    <p:set>
                      <p:cBhvr>
                        <p:cTn dur="1" fill="hold">
                          <p:stCondLst>
                            <p:cond delay="0"/>
                          </p:stCondLst>
                        </p:cTn>
                        <p:tgtEl>
                          <p:spTgt spid="4118"/>
                        </p:tgtEl>
                        <p:attrNameLst>
                          <p:attrName>style.visibility</p:attrName>
                        </p:attrNameLst>
                      </p:cBhvr>
                      <p:to>
                        <p:strVal val="visible"/>
                      </p:to>
                    </p:set>
                    <p:animEffect transition="in" filter="randombar(horizontal)">
                      <p:cBhvr>
                        <p:cTn dur="500"/>
                        <p:tgtEl>
                          <p:spTgt spid="4118"/>
                        </p:tgtEl>
                      </p:cBhvr>
                    </p:animEffect>
                  </p:childTnLst>
                </p:cTn>
              </p:par>
            </p:tnLst>
          </p:tmpl>
          <p:tmpl lvl="2">
            <p:tnLst>
              <p:par>
                <p:cTn presetID="14" presetClass="entr" presetSubtype="10" fill="hold" nodeType="withEffect">
                  <p:stCondLst>
                    <p:cond delay="0"/>
                  </p:stCondLst>
                  <p:childTnLst>
                    <p:set>
                      <p:cBhvr>
                        <p:cTn dur="1" fill="hold">
                          <p:stCondLst>
                            <p:cond delay="0"/>
                          </p:stCondLst>
                        </p:cTn>
                        <p:tgtEl>
                          <p:spTgt spid="4118"/>
                        </p:tgtEl>
                        <p:attrNameLst>
                          <p:attrName>style.visibility</p:attrName>
                        </p:attrNameLst>
                      </p:cBhvr>
                      <p:to>
                        <p:strVal val="visible"/>
                      </p:to>
                    </p:set>
                    <p:animEffect transition="in" filter="randombar(horizontal)">
                      <p:cBhvr>
                        <p:cTn dur="500"/>
                        <p:tgtEl>
                          <p:spTgt spid="4118"/>
                        </p:tgtEl>
                      </p:cBhvr>
                    </p:animEffect>
                  </p:childTnLst>
                </p:cTn>
              </p:par>
            </p:tnLst>
          </p:tmpl>
          <p:tmpl lvl="3">
            <p:tnLst>
              <p:par>
                <p:cTn presetID="14" presetClass="entr" presetSubtype="10" fill="hold" nodeType="withEffect">
                  <p:stCondLst>
                    <p:cond delay="0"/>
                  </p:stCondLst>
                  <p:childTnLst>
                    <p:set>
                      <p:cBhvr>
                        <p:cTn dur="1" fill="hold">
                          <p:stCondLst>
                            <p:cond delay="0"/>
                          </p:stCondLst>
                        </p:cTn>
                        <p:tgtEl>
                          <p:spTgt spid="4118"/>
                        </p:tgtEl>
                        <p:attrNameLst>
                          <p:attrName>style.visibility</p:attrName>
                        </p:attrNameLst>
                      </p:cBhvr>
                      <p:to>
                        <p:strVal val="visible"/>
                      </p:to>
                    </p:set>
                    <p:animEffect transition="in" filter="randombar(horizontal)">
                      <p:cBhvr>
                        <p:cTn dur="500"/>
                        <p:tgtEl>
                          <p:spTgt spid="4118"/>
                        </p:tgtEl>
                      </p:cBhvr>
                    </p:animEffect>
                  </p:childTnLst>
                </p:cTn>
              </p:par>
            </p:tnLst>
          </p:tmpl>
          <p:tmpl lvl="4">
            <p:tnLst>
              <p:par>
                <p:cTn presetID="14" presetClass="entr" presetSubtype="10" fill="hold" nodeType="withEffect">
                  <p:stCondLst>
                    <p:cond delay="0"/>
                  </p:stCondLst>
                  <p:childTnLst>
                    <p:set>
                      <p:cBhvr>
                        <p:cTn dur="1" fill="hold">
                          <p:stCondLst>
                            <p:cond delay="0"/>
                          </p:stCondLst>
                        </p:cTn>
                        <p:tgtEl>
                          <p:spTgt spid="4118"/>
                        </p:tgtEl>
                        <p:attrNameLst>
                          <p:attrName>style.visibility</p:attrName>
                        </p:attrNameLst>
                      </p:cBhvr>
                      <p:to>
                        <p:strVal val="visible"/>
                      </p:to>
                    </p:set>
                    <p:animEffect transition="in" filter="randombar(horizontal)">
                      <p:cBhvr>
                        <p:cTn dur="500"/>
                        <p:tgtEl>
                          <p:spTgt spid="4118"/>
                        </p:tgtEl>
                      </p:cBhvr>
                    </p:animEffect>
                  </p:childTnLst>
                </p:cTn>
              </p:par>
            </p:tnLst>
          </p:tmpl>
          <p:tmpl lvl="5">
            <p:tnLst>
              <p:par>
                <p:cTn presetID="14" presetClass="entr" presetSubtype="10" fill="hold" nodeType="withEffect">
                  <p:stCondLst>
                    <p:cond delay="0"/>
                  </p:stCondLst>
                  <p:childTnLst>
                    <p:set>
                      <p:cBhvr>
                        <p:cTn dur="1" fill="hold">
                          <p:stCondLst>
                            <p:cond delay="0"/>
                          </p:stCondLst>
                        </p:cTn>
                        <p:tgtEl>
                          <p:spTgt spid="4118"/>
                        </p:tgtEl>
                        <p:attrNameLst>
                          <p:attrName>style.visibility</p:attrName>
                        </p:attrNameLst>
                      </p:cBhvr>
                      <p:to>
                        <p:strVal val="visible"/>
                      </p:to>
                    </p:set>
                    <p:animEffect transition="in" filter="randombar(horizontal)">
                      <p:cBhvr>
                        <p:cTn dur="500"/>
                        <p:tgtEl>
                          <p:spTgt spid="4118"/>
                        </p:tgtEl>
                      </p:cBhvr>
                    </p:animEffect>
                  </p:childTnLst>
                </p:cTn>
              </p:par>
            </p:tnLst>
          </p:tmpl>
        </p:tmplLst>
      </p:bldP>
    </p:bldLst>
  </p:timing>
  <p:hf hdr="0" ftr="0" dt="0"/>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1" fontAlgn="base" hangingPunct="1">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7.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76200" y="5535336"/>
            <a:ext cx="9061060" cy="769441"/>
          </a:xfrm>
          <a:prstGeom prst="rect">
            <a:avLst/>
          </a:prstGeom>
          <a:noFill/>
          <a:ln w="9525">
            <a:noFill/>
            <a:miter lim="800000"/>
            <a:headEnd/>
            <a:tailEnd/>
          </a:ln>
        </p:spPr>
        <p:txBody>
          <a:bodyPr wrap="square">
            <a:spAutoFit/>
          </a:bodyPr>
          <a:lstStyle/>
          <a:p>
            <a:pPr eaLnBrk="0" hangingPunct="0">
              <a:spcBef>
                <a:spcPct val="50000"/>
              </a:spcBef>
            </a:pPr>
            <a:r>
              <a:rPr lang="en-US" sz="2200" b="1" dirty="0" smtClean="0">
                <a:latin typeface="+mn-lt"/>
                <a:cs typeface="Times New Roman" pitchFamily="18" charset="0"/>
              </a:rPr>
              <a:t>                       Submitted </a:t>
            </a:r>
            <a:r>
              <a:rPr lang="en-US" sz="2200" b="1" dirty="0">
                <a:latin typeface="+mn-lt"/>
                <a:cs typeface="Times New Roman" pitchFamily="18" charset="0"/>
              </a:rPr>
              <a:t>To:	 </a:t>
            </a:r>
            <a:r>
              <a:rPr lang="en-US" sz="2200" b="1" dirty="0" smtClean="0">
                <a:latin typeface="+mn-lt"/>
                <a:cs typeface="Times New Roman" pitchFamily="18" charset="0"/>
              </a:rPr>
              <a:t>             </a:t>
            </a:r>
            <a:r>
              <a:rPr lang="en-US" sz="2200" b="1" dirty="0">
                <a:latin typeface="+mn-lt"/>
                <a:cs typeface="Times New Roman" pitchFamily="18" charset="0"/>
              </a:rPr>
              <a:t> </a:t>
            </a:r>
            <a:r>
              <a:rPr lang="en-US" sz="2200" b="1" dirty="0" smtClean="0">
                <a:latin typeface="+mn-lt"/>
                <a:cs typeface="Times New Roman" pitchFamily="18" charset="0"/>
              </a:rPr>
              <a:t>                     </a:t>
            </a:r>
            <a:r>
              <a:rPr lang="en-US" sz="2200" b="1" dirty="0" smtClean="0">
                <a:latin typeface="+mn-lt"/>
                <a:cs typeface="Times New Roman" pitchFamily="18" charset="0"/>
              </a:rPr>
              <a:t>Submitted </a:t>
            </a:r>
            <a:r>
              <a:rPr lang="en-US" sz="2200" b="1" dirty="0">
                <a:latin typeface="+mn-lt"/>
                <a:cs typeface="Times New Roman" pitchFamily="18" charset="0"/>
              </a:rPr>
              <a:t>By:</a:t>
            </a:r>
          </a:p>
          <a:p>
            <a:pPr eaLnBrk="0" hangingPunct="0"/>
            <a:r>
              <a:rPr lang="en-US" sz="2200" b="1" dirty="0" smtClean="0">
                <a:latin typeface="+mn-lt"/>
                <a:cs typeface="Times New Roman" pitchFamily="18" charset="0"/>
              </a:rPr>
              <a:t>                       Studymafia.org                                        </a:t>
            </a:r>
            <a:r>
              <a:rPr lang="en-US" sz="2200" b="1" dirty="0" smtClean="0">
                <a:latin typeface="+mn-lt"/>
                <a:cs typeface="Times New Roman" pitchFamily="18" charset="0"/>
              </a:rPr>
              <a:t>Studymafia.org               </a:t>
            </a:r>
            <a:endParaRPr lang="en-US" sz="2200" b="1" dirty="0">
              <a:latin typeface="+mn-lt"/>
              <a:cs typeface="Times New Roman" pitchFamily="18" charset="0"/>
            </a:endParaRPr>
          </a:p>
        </p:txBody>
      </p:sp>
      <p:sp>
        <p:nvSpPr>
          <p:cNvPr id="8" name="Rectangle 7"/>
          <p:cNvSpPr/>
          <p:nvPr/>
        </p:nvSpPr>
        <p:spPr>
          <a:xfrm>
            <a:off x="2881925" y="2184737"/>
            <a:ext cx="3733714" cy="1015663"/>
          </a:xfrm>
          <a:prstGeom prst="rect">
            <a:avLst/>
          </a:prstGeom>
          <a:noFill/>
        </p:spPr>
        <p:txBody>
          <a:bodyPr wrap="none">
            <a:spAutoFit/>
          </a:bodyPr>
          <a:lstStyle/>
          <a:p>
            <a:pPr algn="ctr" fontAlgn="auto">
              <a:spcBef>
                <a:spcPts val="0"/>
              </a:spcBef>
              <a:spcAft>
                <a:spcPts val="0"/>
              </a:spcAft>
              <a:defRPr/>
            </a:pPr>
            <a:r>
              <a:rPr lang="en-US" altLang="en-US" sz="6000" b="1" dirty="0" smtClean="0">
                <a:solidFill>
                  <a:srgbClr val="FFFF00"/>
                </a:solidFill>
                <a:latin typeface="Times New Roman" pitchFamily="18" charset="0"/>
                <a:cs typeface="Times New Roman" pitchFamily="18" charset="0"/>
              </a:rPr>
              <a:t>E-Banking</a:t>
            </a:r>
            <a:endParaRPr lang="en-US" sz="6000" b="1"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084568976"/>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C000"/>
                </a:solidFill>
                <a:latin typeface="Times New Roman" panose="02020603050405020304" pitchFamily="18" charset="0"/>
                <a:cs typeface="Times New Roman" panose="02020603050405020304" pitchFamily="18" charset="0"/>
              </a:rPr>
              <a:t>Types of </a:t>
            </a:r>
            <a:r>
              <a:rPr lang="en-IN" altLang="en-US" sz="3600" b="1" dirty="0" smtClean="0">
                <a:solidFill>
                  <a:srgbClr val="FFC000"/>
                </a:solidFill>
                <a:latin typeface="Times New Roman" panose="02020603050405020304" pitchFamily="18" charset="0"/>
                <a:cs typeface="Times New Roman" panose="02020603050405020304" pitchFamily="18" charset="0"/>
              </a:rPr>
              <a:t>Banking Sites</a:t>
            </a:r>
          </a:p>
        </p:txBody>
      </p:sp>
      <p:sp>
        <p:nvSpPr>
          <p:cNvPr id="2" name="TextBox 1"/>
          <p:cNvSpPr txBox="1"/>
          <p:nvPr/>
        </p:nvSpPr>
        <p:spPr>
          <a:xfrm>
            <a:off x="609600" y="1676400"/>
            <a:ext cx="8049260" cy="3538220"/>
          </a:xfrm>
          <a:prstGeom prst="rect">
            <a:avLst/>
          </a:prstGeom>
          <a:noFill/>
        </p:spPr>
        <p:txBody>
          <a:bodyPr wrap="square">
            <a:spAutoFit/>
          </a:bodyPr>
          <a:lstStyle/>
          <a:p>
            <a:pPr marL="0" indent="0">
              <a:buFont typeface="Arial" panose="020B0604020202020204" pitchFamily="34" charset="0"/>
              <a:buNone/>
            </a:pPr>
            <a:r>
              <a:rPr lang="en-US" sz="3200" b="1" dirty="0" smtClean="0"/>
              <a:t>Wholesale services by banks: </a:t>
            </a:r>
          </a:p>
          <a:p>
            <a:pPr marL="457200" indent="-457200">
              <a:buFont typeface="Arial" panose="020B0604020202020204" pitchFamily="34" charset="0"/>
              <a:buChar char="•"/>
            </a:pPr>
            <a:r>
              <a:rPr lang="en-US" sz="3200" dirty="0" smtClean="0"/>
              <a:t>Include Account management, Cash management, Small business loan applications, Approvals or advances, Commercial wire transfer, Business-to-business payments, Employee benefit, and Pension administration.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C000"/>
                </a:solidFill>
                <a:latin typeface="Times New Roman" panose="02020603050405020304" pitchFamily="18" charset="0"/>
                <a:cs typeface="Times New Roman" panose="02020603050405020304" pitchFamily="18" charset="0"/>
              </a:rPr>
              <a:t>Types of </a:t>
            </a:r>
            <a:r>
              <a:rPr lang="en-IN" altLang="en-US" sz="3600" b="1" dirty="0" smtClean="0">
                <a:solidFill>
                  <a:srgbClr val="FFC000"/>
                </a:solidFill>
                <a:latin typeface="Times New Roman" panose="02020603050405020304" pitchFamily="18" charset="0"/>
                <a:cs typeface="Times New Roman" panose="02020603050405020304" pitchFamily="18" charset="0"/>
              </a:rPr>
              <a:t>Banking Sites</a:t>
            </a:r>
          </a:p>
        </p:txBody>
      </p:sp>
      <p:sp>
        <p:nvSpPr>
          <p:cNvPr id="2" name="TextBox 1"/>
          <p:cNvSpPr txBox="1"/>
          <p:nvPr/>
        </p:nvSpPr>
        <p:spPr>
          <a:xfrm>
            <a:off x="609600" y="1676400"/>
            <a:ext cx="8049260" cy="3046095"/>
          </a:xfrm>
          <a:prstGeom prst="rect">
            <a:avLst/>
          </a:prstGeom>
          <a:noFill/>
        </p:spPr>
        <p:txBody>
          <a:bodyPr wrap="square">
            <a:spAutoFit/>
          </a:bodyPr>
          <a:lstStyle/>
          <a:p>
            <a:pPr marL="0" indent="0">
              <a:buFont typeface="Arial" panose="020B0604020202020204" pitchFamily="34" charset="0"/>
              <a:buNone/>
            </a:pPr>
            <a:r>
              <a:rPr lang="en-US" sz="3200" b="1" dirty="0" smtClean="0"/>
              <a:t>Retail services by banks: </a:t>
            </a:r>
          </a:p>
          <a:p>
            <a:pPr marL="457200" indent="-457200">
              <a:buFont typeface="Arial" panose="020B0604020202020204" pitchFamily="34" charset="0"/>
              <a:buChar char="•"/>
            </a:pPr>
            <a:r>
              <a:rPr lang="en-US" sz="3200" dirty="0" smtClean="0"/>
              <a:t>Include Account management, Bill payment, New account opening, Consumer wire transfers, Investment and brokerage services, Loan application and approval, and Account Aggregation.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Services Under E-Banking</a:t>
            </a:r>
          </a:p>
        </p:txBody>
      </p:sp>
      <p:sp>
        <p:nvSpPr>
          <p:cNvPr id="2" name="TextBox 1"/>
          <p:cNvSpPr txBox="1"/>
          <p:nvPr/>
        </p:nvSpPr>
        <p:spPr>
          <a:xfrm>
            <a:off x="533400" y="1676400"/>
            <a:ext cx="7924800" cy="3815080"/>
          </a:xfrm>
          <a:prstGeom prst="rect">
            <a:avLst/>
          </a:prstGeom>
          <a:noFill/>
        </p:spPr>
        <p:txBody>
          <a:bodyPr wrap="square">
            <a:spAutoFit/>
          </a:bodyPr>
          <a:lstStyle/>
          <a:p>
            <a:pPr marL="0" indent="0">
              <a:buFont typeface="Arial" panose="020B0604020202020204" pitchFamily="34" charset="0"/>
              <a:buNone/>
            </a:pPr>
            <a:r>
              <a:rPr lang="en-US" sz="3200" b="1" smtClean="0"/>
              <a:t>Mobile Banking:</a:t>
            </a:r>
          </a:p>
          <a:p>
            <a:pPr marL="514350" indent="-514350">
              <a:buFont typeface="Arial" panose="020B0604020202020204" pitchFamily="34" charset="0"/>
              <a:buChar char="•"/>
            </a:pPr>
            <a:r>
              <a:rPr lang="en-US" sz="3000" smtClean="0"/>
              <a:t>Mobile banking (otherwise called M-banking) is a name utilised for performing account exchanges or transactions, bill payments, credit applications, balance checks, and other financial exchanges through a mobile phone like a Personal Digital Assistant (PDA) or cell phone.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Services Under E-Banking</a:t>
            </a:r>
          </a:p>
        </p:txBody>
      </p:sp>
      <p:sp>
        <p:nvSpPr>
          <p:cNvPr id="2" name="TextBox 1"/>
          <p:cNvSpPr txBox="1"/>
          <p:nvPr/>
        </p:nvSpPr>
        <p:spPr>
          <a:xfrm>
            <a:off x="533400" y="1676400"/>
            <a:ext cx="7924800" cy="3815080"/>
          </a:xfrm>
          <a:prstGeom prst="rect">
            <a:avLst/>
          </a:prstGeom>
          <a:noFill/>
        </p:spPr>
        <p:txBody>
          <a:bodyPr wrap="square">
            <a:spAutoFit/>
          </a:bodyPr>
          <a:lstStyle/>
          <a:p>
            <a:pPr marL="0" indent="0">
              <a:buFont typeface="Arial" panose="020B0604020202020204" pitchFamily="34" charset="0"/>
              <a:buNone/>
            </a:pPr>
            <a:r>
              <a:rPr lang="en-US" sz="3200" b="1" smtClean="0"/>
              <a:t>Electronic Clearing System (ECS):</a:t>
            </a:r>
          </a:p>
          <a:p>
            <a:pPr marL="457200" indent="-457200">
              <a:buFont typeface="Arial" panose="020B0604020202020204" pitchFamily="34" charset="0"/>
              <a:buChar char="•"/>
            </a:pPr>
            <a:r>
              <a:rPr lang="en-US" sz="3000" smtClean="0"/>
              <a:t>The Electronic Clearing System is a creative provision for occupied individuals. With this provision, an individual’s credit card bill is consequently charged from the same individual’s savings bank account, so one doesn’t have to stress over missed or late payments.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Services Under E-Banking</a:t>
            </a:r>
          </a:p>
        </p:txBody>
      </p:sp>
      <p:sp>
        <p:nvSpPr>
          <p:cNvPr id="2" name="TextBox 1"/>
          <p:cNvSpPr txBox="1"/>
          <p:nvPr/>
        </p:nvSpPr>
        <p:spPr>
          <a:xfrm>
            <a:off x="533400" y="1676400"/>
            <a:ext cx="7924800" cy="3815080"/>
          </a:xfrm>
          <a:prstGeom prst="rect">
            <a:avLst/>
          </a:prstGeom>
          <a:noFill/>
        </p:spPr>
        <p:txBody>
          <a:bodyPr wrap="square">
            <a:spAutoFit/>
          </a:bodyPr>
          <a:lstStyle/>
          <a:p>
            <a:pPr marL="0" indent="0">
              <a:buFont typeface="Arial" panose="020B0604020202020204" pitchFamily="34" charset="0"/>
              <a:buNone/>
            </a:pPr>
            <a:r>
              <a:rPr lang="en-US" sz="3200" b="1" smtClean="0"/>
              <a:t>Smart Cards:</a:t>
            </a:r>
          </a:p>
          <a:p>
            <a:pPr marL="457200" indent="-457200">
              <a:buFont typeface="Arial" panose="020B0604020202020204" pitchFamily="34" charset="0"/>
              <a:buChar char="•"/>
            </a:pPr>
            <a:r>
              <a:rPr lang="en-US" sz="3000" smtClean="0"/>
              <a:t>A smart card is a card that stores data on a microchip or memory chip or a microprocessor in lieu of the magnetic stripe found on debit cards and credit cards. Smart cards are not utilised for transferring or moving monetary data alone, but also they can be utilised for an assortment of identification grounds.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Services Under E-Banking</a:t>
            </a:r>
          </a:p>
        </p:txBody>
      </p:sp>
      <p:sp>
        <p:nvSpPr>
          <p:cNvPr id="2" name="TextBox 1"/>
          <p:cNvSpPr txBox="1"/>
          <p:nvPr/>
        </p:nvSpPr>
        <p:spPr>
          <a:xfrm>
            <a:off x="533400" y="1676400"/>
            <a:ext cx="7924800" cy="3599815"/>
          </a:xfrm>
          <a:prstGeom prst="rect">
            <a:avLst/>
          </a:prstGeom>
          <a:noFill/>
        </p:spPr>
        <p:txBody>
          <a:bodyPr wrap="square">
            <a:spAutoFit/>
          </a:bodyPr>
          <a:lstStyle/>
          <a:p>
            <a:pPr marL="0" indent="0">
              <a:buFont typeface="Arial" panose="020B0604020202020204" pitchFamily="34" charset="0"/>
              <a:buNone/>
            </a:pPr>
            <a:r>
              <a:rPr lang="en-US" sz="3200" b="1" smtClean="0"/>
              <a:t>Electronic Fund Transfers (ETFs):</a:t>
            </a:r>
          </a:p>
          <a:p>
            <a:pPr marL="457200" indent="-457200">
              <a:buFont typeface="Arial" panose="020B0604020202020204" pitchFamily="34" charset="0"/>
              <a:buChar char="•"/>
            </a:pPr>
            <a:r>
              <a:rPr lang="en-US" sz="2800" smtClean="0"/>
              <a:t>Electronic fund transfer (EFT) is the electronic exchange of cash starting with an individual account in the bank to another individual account of the same bank, or within or with other financial institutions or with multiple institutions, by means of personal computers based frameworks, without the immediate intercession of bank staff.</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Services Under E-Banking</a:t>
            </a:r>
          </a:p>
        </p:txBody>
      </p:sp>
      <p:sp>
        <p:nvSpPr>
          <p:cNvPr id="2" name="TextBox 1"/>
          <p:cNvSpPr txBox="1"/>
          <p:nvPr/>
        </p:nvSpPr>
        <p:spPr>
          <a:xfrm>
            <a:off x="533400" y="1676400"/>
            <a:ext cx="7924800" cy="3815080"/>
          </a:xfrm>
          <a:prstGeom prst="rect">
            <a:avLst/>
          </a:prstGeom>
          <a:noFill/>
        </p:spPr>
        <p:txBody>
          <a:bodyPr wrap="square">
            <a:spAutoFit/>
          </a:bodyPr>
          <a:lstStyle/>
          <a:p>
            <a:pPr marL="0" indent="0">
              <a:buFont typeface="Arial" panose="020B0604020202020204" pitchFamily="34" charset="0"/>
              <a:buNone/>
            </a:pPr>
            <a:r>
              <a:rPr lang="en-US" sz="3200" b="1" smtClean="0"/>
              <a:t>Telephone Banking:</a:t>
            </a:r>
          </a:p>
          <a:p>
            <a:pPr marL="457200" indent="-457200">
              <a:buFont typeface="Arial" panose="020B0604020202020204" pitchFamily="34" charset="0"/>
              <a:buChar char="•"/>
            </a:pPr>
            <a:r>
              <a:rPr lang="en-US" sz="3000" smtClean="0"/>
              <a:t>Telephone banking is an assistance given by a bank or other monetary foundation or other financial institutions, that empower clients to perform via telephone a scope of monetary exchanges which don’t include cash or financial instruments, without the need to visit an ATM or a bank branch.</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Services Under E-Banking</a:t>
            </a:r>
          </a:p>
        </p:txBody>
      </p:sp>
      <p:sp>
        <p:nvSpPr>
          <p:cNvPr id="2" name="TextBox 1"/>
          <p:cNvSpPr txBox="1"/>
          <p:nvPr/>
        </p:nvSpPr>
        <p:spPr>
          <a:xfrm>
            <a:off x="533400" y="1676400"/>
            <a:ext cx="7924800" cy="3353435"/>
          </a:xfrm>
          <a:prstGeom prst="rect">
            <a:avLst/>
          </a:prstGeom>
          <a:noFill/>
        </p:spPr>
        <p:txBody>
          <a:bodyPr wrap="square">
            <a:spAutoFit/>
          </a:bodyPr>
          <a:lstStyle/>
          <a:p>
            <a:pPr marL="0" indent="0">
              <a:buFont typeface="Arial" panose="020B0604020202020204" pitchFamily="34" charset="0"/>
              <a:buNone/>
            </a:pPr>
            <a:r>
              <a:rPr lang="en-US" sz="3200" b="1" smtClean="0"/>
              <a:t>Internet banking:</a:t>
            </a:r>
          </a:p>
          <a:p>
            <a:pPr marL="457200" indent="-457200">
              <a:buFont typeface="Arial" panose="020B0604020202020204" pitchFamily="34" charset="0"/>
              <a:buChar char="•"/>
            </a:pPr>
            <a:r>
              <a:rPr lang="en-US" sz="3000" smtClean="0"/>
              <a:t>Web-based banking is an assistance presented by banks that permits account holders to get their record information by means of the web or the internet. Web-based banking or Internet banking is otherwise called “Web banking” or “Online banking.”</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Services Under E-Banking</a:t>
            </a:r>
          </a:p>
        </p:txBody>
      </p:sp>
      <p:sp>
        <p:nvSpPr>
          <p:cNvPr id="2" name="TextBox 1"/>
          <p:cNvSpPr txBox="1"/>
          <p:nvPr/>
        </p:nvSpPr>
        <p:spPr>
          <a:xfrm>
            <a:off x="533400" y="1676400"/>
            <a:ext cx="7924800" cy="4030980"/>
          </a:xfrm>
          <a:prstGeom prst="rect">
            <a:avLst/>
          </a:prstGeom>
          <a:noFill/>
        </p:spPr>
        <p:txBody>
          <a:bodyPr wrap="square">
            <a:spAutoFit/>
          </a:bodyPr>
          <a:lstStyle/>
          <a:p>
            <a:pPr marL="0" indent="0">
              <a:buFont typeface="Arial" panose="020B0604020202020204" pitchFamily="34" charset="0"/>
              <a:buNone/>
            </a:pPr>
            <a:r>
              <a:rPr lang="en-US" sz="3200" b="1" smtClean="0"/>
              <a:t>Home banking:</a:t>
            </a:r>
          </a:p>
          <a:p>
            <a:pPr marL="457200" indent="-457200">
              <a:buFont typeface="Arial" panose="020B0604020202020204" pitchFamily="34" charset="0"/>
              <a:buChar char="•"/>
            </a:pPr>
            <a:r>
              <a:rPr lang="en-US" sz="3200" smtClean="0"/>
              <a:t>Home banking is the most common way of concluding the monetary exchange from one’s own home as opposed to using a bank’s branch. It incorporates making account requests, moving cash, covering bills, applying for credits, and directing deposits.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Significance </a:t>
            </a:r>
            <a:r>
              <a:rPr lang="en-US" altLang="en-US" sz="3600" b="1" dirty="0" smtClean="0">
                <a:solidFill>
                  <a:srgbClr val="FFC000"/>
                </a:solidFill>
                <a:latin typeface="Times New Roman" panose="02020603050405020304" pitchFamily="18" charset="0"/>
                <a:cs typeface="Times New Roman" panose="02020603050405020304" pitchFamily="18" charset="0"/>
              </a:rPr>
              <a:t>of E-Banking  </a:t>
            </a:r>
          </a:p>
        </p:txBody>
      </p:sp>
      <p:sp>
        <p:nvSpPr>
          <p:cNvPr id="2" name="TextBox 1"/>
          <p:cNvSpPr txBox="1"/>
          <p:nvPr/>
        </p:nvSpPr>
        <p:spPr>
          <a:xfrm>
            <a:off x="422910" y="1600200"/>
            <a:ext cx="8228965" cy="4030980"/>
          </a:xfrm>
          <a:prstGeom prst="rect">
            <a:avLst/>
          </a:prstGeom>
          <a:noFill/>
        </p:spPr>
        <p:txBody>
          <a:bodyPr wrap="square">
            <a:spAutoFit/>
          </a:bodyPr>
          <a:lstStyle/>
          <a:p>
            <a:pPr marL="0" indent="0">
              <a:buFont typeface="Arial" panose="020B0604020202020204" pitchFamily="34" charset="0"/>
              <a:buNone/>
            </a:pPr>
            <a:r>
              <a:rPr lang="en-US" sz="3200" b="1" dirty="0" smtClean="0"/>
              <a:t>Importance to clients:</a:t>
            </a:r>
          </a:p>
          <a:p>
            <a:pPr marL="514350" indent="-514350">
              <a:buFont typeface="Arial" panose="020B0604020202020204" pitchFamily="34" charset="0"/>
              <a:buChar char="•"/>
            </a:pPr>
            <a:r>
              <a:rPr lang="en-US" sz="2800" b="1" dirty="0" smtClean="0"/>
              <a:t>Lower cost per exchange:</a:t>
            </a:r>
            <a:r>
              <a:rPr lang="en-US" sz="2800" dirty="0" smtClean="0"/>
              <a:t> Since the client doesn’t need to visit the branch for each exchange, it saves him both time and cash.</a:t>
            </a:r>
          </a:p>
          <a:p>
            <a:pPr marL="514350" indent="-514350">
              <a:buFont typeface="Arial" panose="020B0604020202020204" pitchFamily="34" charset="0"/>
              <a:buChar char="•"/>
            </a:pPr>
            <a:r>
              <a:rPr lang="en-US" sz="2800" b="1" dirty="0" smtClean="0"/>
              <a:t>No topographical hindrances:</a:t>
            </a:r>
            <a:r>
              <a:rPr lang="en-US" sz="2800" dirty="0" smtClean="0"/>
              <a:t> In conventional financial frameworks, geological distances could hamper specific financial exchanges. </a:t>
            </a:r>
          </a:p>
          <a:p>
            <a:pPr marL="514350" indent="-514350">
              <a:buFont typeface="Arial" panose="020B0604020202020204" pitchFamily="34" charset="0"/>
              <a:buChar char="•"/>
            </a:pPr>
            <a:r>
              <a:rPr lang="en-US" sz="2800" b="1" dirty="0" smtClean="0"/>
              <a:t>Convenience</a:t>
            </a:r>
            <a:r>
              <a:rPr lang="en-US" sz="2800" dirty="0" smtClean="0"/>
              <a:t>: A client can get to his record or bank account and execute from any place at any time.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rgbClr val="FFC000"/>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Types of E-Banking</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Types of Banking Sites</a:t>
            </a: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Services Under E-Banking</a:t>
            </a:r>
          </a:p>
          <a:p>
            <a:pPr lvl="1" eaLnBrk="1" hangingPunct="1">
              <a:buClr>
                <a:srgbClr val="0039A6"/>
              </a:buClr>
            </a:pPr>
            <a:r>
              <a:rPr lang="en-IN" sz="2600" dirty="0" smtClean="0">
                <a:latin typeface="Times New Roman" panose="02020603050405020304" pitchFamily="18" charset="0"/>
                <a:cs typeface="Times New Roman" panose="02020603050405020304" pitchFamily="18" charset="0"/>
                <a:sym typeface="+mn-ea"/>
              </a:rPr>
              <a:t>Significance of  E-Banking</a:t>
            </a:r>
            <a:endParaRPr lang="en-IN" sz="2600" dirty="0" smtClean="0">
              <a:solidFill>
                <a:schemeClr val="tx1"/>
              </a:solidFill>
              <a:latin typeface="Times New Roman" panose="02020603050405020304" pitchFamily="18" charset="0"/>
              <a:cs typeface="Times New Roman" panose="02020603050405020304" pitchFamily="18" charset="0"/>
              <a:sym typeface="+mn-ea"/>
            </a:endParaRPr>
          </a:p>
          <a:p>
            <a:pPr lvl="1" eaLnBrk="1" hangingPunct="1">
              <a:buClr>
                <a:srgbClr val="0039A6"/>
              </a:buClr>
            </a:pPr>
            <a:r>
              <a:rPr lang="en-IN" sz="2600" dirty="0" smtClean="0">
                <a:latin typeface="Times New Roman" panose="02020603050405020304" pitchFamily="18" charset="0"/>
                <a:cs typeface="Times New Roman" panose="02020603050405020304" pitchFamily="18" charset="0"/>
                <a:sym typeface="+mn-ea"/>
              </a:rPr>
              <a:t>Importance of  E-Banking</a:t>
            </a:r>
            <a:endParaRPr lang="en-IN" sz="2600" dirty="0" smtClean="0">
              <a:solidFill>
                <a:schemeClr val="tx1"/>
              </a:solidFill>
              <a:latin typeface="Times New Roman" panose="02020603050405020304" pitchFamily="18" charset="0"/>
              <a:cs typeface="Times New Roman" panose="02020603050405020304" pitchFamily="18" charset="0"/>
              <a:sym typeface="+mn-ea"/>
            </a:endParaRP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Significance </a:t>
            </a:r>
            <a:r>
              <a:rPr lang="en-US" altLang="en-US" sz="3600" b="1" dirty="0" smtClean="0">
                <a:solidFill>
                  <a:srgbClr val="FFC000"/>
                </a:solidFill>
                <a:latin typeface="Times New Roman" panose="02020603050405020304" pitchFamily="18" charset="0"/>
                <a:cs typeface="Times New Roman" panose="02020603050405020304" pitchFamily="18" charset="0"/>
              </a:rPr>
              <a:t>of E-Banking  </a:t>
            </a:r>
          </a:p>
        </p:txBody>
      </p:sp>
      <p:sp>
        <p:nvSpPr>
          <p:cNvPr id="2" name="TextBox 1"/>
          <p:cNvSpPr txBox="1"/>
          <p:nvPr/>
        </p:nvSpPr>
        <p:spPr>
          <a:xfrm>
            <a:off x="422910" y="1600200"/>
            <a:ext cx="8228965" cy="3538220"/>
          </a:xfrm>
          <a:prstGeom prst="rect">
            <a:avLst/>
          </a:prstGeom>
          <a:noFill/>
        </p:spPr>
        <p:txBody>
          <a:bodyPr wrap="square">
            <a:spAutoFit/>
          </a:bodyPr>
          <a:lstStyle/>
          <a:p>
            <a:pPr marL="0" indent="0">
              <a:buFont typeface="Arial" panose="020B0604020202020204" pitchFamily="34" charset="0"/>
              <a:buNone/>
            </a:pPr>
            <a:r>
              <a:rPr lang="en-US" sz="3200" b="1" dirty="0" smtClean="0"/>
              <a:t>Importance to Businesses:</a:t>
            </a:r>
          </a:p>
          <a:p>
            <a:pPr marL="0" indent="0">
              <a:buFont typeface="Arial" panose="020B0604020202020204" pitchFamily="34" charset="0"/>
              <a:buNone/>
            </a:pPr>
            <a:r>
              <a:rPr lang="en-US" sz="3200" b="1" dirty="0" smtClean="0"/>
              <a:t>Better efficiency: </a:t>
            </a:r>
          </a:p>
          <a:p>
            <a:pPr marL="457200" indent="-457200">
              <a:buFont typeface="Arial" panose="020B0604020202020204" pitchFamily="34" charset="0"/>
              <a:buChar char="•"/>
            </a:pPr>
            <a:r>
              <a:rPr lang="en-US" sz="3200" dirty="0" smtClean="0"/>
              <a:t>Electronic banking further develops usefulness. It permits the computerisation of ordinary, regularly scheduled payments and provides further banking activities to upgrade the efficiency of the business.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Significance </a:t>
            </a:r>
            <a:r>
              <a:rPr lang="en-US" altLang="en-US" sz="3600" b="1" dirty="0" smtClean="0">
                <a:solidFill>
                  <a:srgbClr val="FFC000"/>
                </a:solidFill>
                <a:latin typeface="Times New Roman" panose="02020603050405020304" pitchFamily="18" charset="0"/>
                <a:cs typeface="Times New Roman" panose="02020603050405020304" pitchFamily="18" charset="0"/>
              </a:rPr>
              <a:t>of E-Banking  </a:t>
            </a:r>
          </a:p>
        </p:txBody>
      </p:sp>
      <p:sp>
        <p:nvSpPr>
          <p:cNvPr id="2" name="TextBox 1"/>
          <p:cNvSpPr txBox="1"/>
          <p:nvPr/>
        </p:nvSpPr>
        <p:spPr>
          <a:xfrm>
            <a:off x="422910" y="1600200"/>
            <a:ext cx="8228965" cy="3538220"/>
          </a:xfrm>
          <a:prstGeom prst="rect">
            <a:avLst/>
          </a:prstGeom>
          <a:noFill/>
        </p:spPr>
        <p:txBody>
          <a:bodyPr wrap="square">
            <a:spAutoFit/>
          </a:bodyPr>
          <a:lstStyle/>
          <a:p>
            <a:pPr marL="0" indent="0">
              <a:buFont typeface="Arial" panose="020B0604020202020204" pitchFamily="34" charset="0"/>
              <a:buNone/>
            </a:pPr>
            <a:r>
              <a:rPr lang="en-US" sz="3200" b="1" dirty="0" smtClean="0"/>
              <a:t>Lower costs: </a:t>
            </a:r>
          </a:p>
          <a:p>
            <a:pPr marL="457200" indent="-457200">
              <a:buFont typeface="Arial" panose="020B0604020202020204" pitchFamily="34" charset="0"/>
              <a:buChar char="•"/>
            </a:pPr>
            <a:r>
              <a:rPr lang="en-US" sz="3200" dirty="0" smtClean="0"/>
              <a:t>Usually, costs in financial relationships and connections depend on the assets used. Assuming that a specific business needs more help with deposits, wire transfers, and so on, then, at that point, the bank charges its higher expenses.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Significance </a:t>
            </a:r>
            <a:r>
              <a:rPr lang="en-US" altLang="en-US" sz="3600" b="1" dirty="0" smtClean="0">
                <a:solidFill>
                  <a:srgbClr val="FFC000"/>
                </a:solidFill>
                <a:latin typeface="Times New Roman" panose="02020603050405020304" pitchFamily="18" charset="0"/>
                <a:cs typeface="Times New Roman" panose="02020603050405020304" pitchFamily="18" charset="0"/>
              </a:rPr>
              <a:t>of E-Banking  </a:t>
            </a:r>
          </a:p>
        </p:txBody>
      </p:sp>
      <p:sp>
        <p:nvSpPr>
          <p:cNvPr id="2" name="TextBox 1"/>
          <p:cNvSpPr txBox="1"/>
          <p:nvPr/>
        </p:nvSpPr>
        <p:spPr>
          <a:xfrm>
            <a:off x="457200" y="1524000"/>
            <a:ext cx="8228965" cy="4276725"/>
          </a:xfrm>
          <a:prstGeom prst="rect">
            <a:avLst/>
          </a:prstGeom>
          <a:noFill/>
        </p:spPr>
        <p:txBody>
          <a:bodyPr wrap="square">
            <a:spAutoFit/>
          </a:bodyPr>
          <a:lstStyle/>
          <a:p>
            <a:pPr marL="0" indent="0">
              <a:buFont typeface="Arial" panose="020B0604020202020204" pitchFamily="34" charset="0"/>
              <a:buNone/>
            </a:pPr>
            <a:r>
              <a:rPr lang="en-US" sz="3200" b="1" dirty="0" smtClean="0"/>
              <a:t>Lesser errors: </a:t>
            </a:r>
          </a:p>
          <a:p>
            <a:pPr marL="457200" indent="-457200">
              <a:buFont typeface="Arial" panose="020B0604020202020204" pitchFamily="34" charset="0"/>
              <a:buChar char="•"/>
            </a:pPr>
            <a:r>
              <a:rPr lang="en-US" sz="3000" dirty="0" smtClean="0"/>
              <a:t>Electronic financial diminishes mistakes in normal financial exchanges. Awful penmanship, mixed-up data or information, and so on can cause mistakes that can be exorbitant</a:t>
            </a:r>
            <a:r>
              <a:rPr lang="en-IN" altLang="en-US" sz="3000" dirty="0" smtClean="0"/>
              <a:t>.</a:t>
            </a:r>
          </a:p>
          <a:p>
            <a:pPr marL="0" indent="0">
              <a:buFont typeface="Arial" panose="020B0604020202020204" pitchFamily="34" charset="0"/>
              <a:buNone/>
            </a:pPr>
            <a:r>
              <a:rPr lang="en-IN" altLang="en-US" sz="3000" b="1" dirty="0" smtClean="0"/>
              <a:t>Diminished misrepresentation: </a:t>
            </a:r>
          </a:p>
          <a:p>
            <a:pPr marL="457200" indent="-457200">
              <a:buFont typeface="Arial" panose="020B0604020202020204" pitchFamily="34" charset="0"/>
              <a:buChar char="•"/>
            </a:pPr>
            <a:r>
              <a:rPr lang="en-IN" altLang="en-US" sz="3000" dirty="0" smtClean="0"/>
              <a:t>Electronic banking gives an advanced impression to all representatives who reserve the privilege to alter banking exercises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Significance </a:t>
            </a:r>
            <a:r>
              <a:rPr lang="en-US" altLang="en-US" sz="3600" b="1" dirty="0" smtClean="0">
                <a:solidFill>
                  <a:srgbClr val="FFC000"/>
                </a:solidFill>
                <a:latin typeface="Times New Roman" panose="02020603050405020304" pitchFamily="18" charset="0"/>
                <a:cs typeface="Times New Roman" panose="02020603050405020304" pitchFamily="18" charset="0"/>
              </a:rPr>
              <a:t>of E-Banking  </a:t>
            </a:r>
          </a:p>
        </p:txBody>
      </p:sp>
      <p:sp>
        <p:nvSpPr>
          <p:cNvPr id="2" name="TextBox 1"/>
          <p:cNvSpPr txBox="1"/>
          <p:nvPr/>
        </p:nvSpPr>
        <p:spPr>
          <a:xfrm>
            <a:off x="457200" y="1524000"/>
            <a:ext cx="8228965" cy="3538220"/>
          </a:xfrm>
          <a:prstGeom prst="rect">
            <a:avLst/>
          </a:prstGeom>
          <a:noFill/>
        </p:spPr>
        <p:txBody>
          <a:bodyPr wrap="square">
            <a:spAutoFit/>
          </a:bodyPr>
          <a:lstStyle/>
          <a:p>
            <a:pPr marL="0" indent="0">
              <a:buFont typeface="Arial" panose="020B0604020202020204" pitchFamily="34" charset="0"/>
              <a:buNone/>
            </a:pPr>
            <a:r>
              <a:rPr lang="en-US" sz="3200" b="1" dirty="0" smtClean="0"/>
              <a:t>Account reviews: </a:t>
            </a:r>
          </a:p>
          <a:p>
            <a:pPr marL="457200" indent="-457200">
              <a:buFont typeface="Arial" panose="020B0604020202020204" pitchFamily="34" charset="0"/>
              <a:buChar char="•"/>
            </a:pPr>
            <a:r>
              <a:rPr lang="en-US" sz="3200" dirty="0" smtClean="0"/>
              <a:t>Business proprietors and assigned staff individuals can get to the records rapidly utilising a web-based financial interface. This permits them to audit the record action and, furthermore, guarantee the smooth working of the account.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Importance </a:t>
            </a:r>
            <a:r>
              <a:rPr lang="en-US" altLang="en-US" sz="3600" b="1" dirty="0" smtClean="0">
                <a:solidFill>
                  <a:srgbClr val="FFC000"/>
                </a:solidFill>
                <a:latin typeface="Times New Roman" panose="02020603050405020304" pitchFamily="18" charset="0"/>
                <a:cs typeface="Times New Roman" panose="02020603050405020304" pitchFamily="18" charset="0"/>
              </a:rPr>
              <a:t>of E-Banking  </a:t>
            </a:r>
          </a:p>
        </p:txBody>
      </p:sp>
      <p:sp>
        <p:nvSpPr>
          <p:cNvPr id="2" name="TextBox 1"/>
          <p:cNvSpPr txBox="1"/>
          <p:nvPr/>
        </p:nvSpPr>
        <p:spPr>
          <a:xfrm>
            <a:off x="609600" y="1676400"/>
            <a:ext cx="7896225" cy="3784600"/>
          </a:xfrm>
          <a:prstGeom prst="rect">
            <a:avLst/>
          </a:prstGeom>
          <a:noFill/>
        </p:spPr>
        <p:txBody>
          <a:bodyPr wrap="square">
            <a:spAutoFit/>
          </a:bodyPr>
          <a:lstStyle/>
          <a:p>
            <a:pPr marL="514350" indent="-514350">
              <a:buFont typeface="Arial" panose="020B0604020202020204" pitchFamily="34" charset="0"/>
              <a:buChar char="•"/>
            </a:pPr>
            <a:r>
              <a:rPr lang="en-US" sz="3000" b="1" dirty="0" smtClean="0"/>
              <a:t>Lesser exchange costs</a:t>
            </a:r>
            <a:r>
              <a:rPr lang="en-US" sz="3000" dirty="0" smtClean="0"/>
              <a:t>: Electronic exchanges are the least expensive methods of exchange.</a:t>
            </a:r>
          </a:p>
          <a:p>
            <a:pPr marL="514350" indent="-514350">
              <a:buFont typeface="Arial" panose="020B0604020202020204" pitchFamily="34" charset="0"/>
              <a:buChar char="•"/>
            </a:pPr>
            <a:r>
              <a:rPr lang="en-US" sz="3000" b="1" dirty="0" smtClean="0"/>
              <a:t>A decreased edge for human blunder:</a:t>
            </a:r>
            <a:r>
              <a:rPr lang="en-US" sz="3000" dirty="0" smtClean="0"/>
              <a:t> Since the data is handed-off electronically, there is no space for human mistakes or errors.</a:t>
            </a:r>
          </a:p>
          <a:p>
            <a:pPr marL="514350" indent="-514350">
              <a:buFont typeface="Arial" panose="020B0604020202020204" pitchFamily="34" charset="0"/>
              <a:buChar char="•"/>
            </a:pPr>
            <a:r>
              <a:rPr lang="en-US" sz="3000" b="1" dirty="0" smtClean="0"/>
              <a:t>Lesser desk work:</a:t>
            </a:r>
            <a:r>
              <a:rPr lang="en-US" sz="3000" dirty="0" smtClean="0"/>
              <a:t> Advanced records decrease desk work, paperwork, and make the cycle simpler to deal with. Likewise, it is ecological.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C000"/>
                </a:solidFill>
                <a:latin typeface="Times New Roman" panose="02020603050405020304" pitchFamily="18" charset="0"/>
                <a:cs typeface="Times New Roman" panose="02020603050405020304" pitchFamily="18" charset="0"/>
              </a:rPr>
              <a:t>Importance </a:t>
            </a:r>
            <a:r>
              <a:rPr lang="en-US" altLang="en-US" sz="3600" b="1" dirty="0" smtClean="0">
                <a:solidFill>
                  <a:srgbClr val="FFC000"/>
                </a:solidFill>
                <a:latin typeface="Times New Roman" panose="02020603050405020304" pitchFamily="18" charset="0"/>
                <a:cs typeface="Times New Roman" panose="02020603050405020304" pitchFamily="18" charset="0"/>
              </a:rPr>
              <a:t>of E-Banking  </a:t>
            </a:r>
          </a:p>
        </p:txBody>
      </p:sp>
      <p:sp>
        <p:nvSpPr>
          <p:cNvPr id="2" name="TextBox 1"/>
          <p:cNvSpPr txBox="1"/>
          <p:nvPr/>
        </p:nvSpPr>
        <p:spPr>
          <a:xfrm>
            <a:off x="609600" y="1676400"/>
            <a:ext cx="7896225" cy="3322955"/>
          </a:xfrm>
          <a:prstGeom prst="rect">
            <a:avLst/>
          </a:prstGeom>
          <a:noFill/>
        </p:spPr>
        <p:txBody>
          <a:bodyPr wrap="square">
            <a:spAutoFit/>
          </a:bodyPr>
          <a:lstStyle/>
          <a:p>
            <a:pPr marL="514350" indent="-514350">
              <a:buFont typeface="Arial" panose="020B0604020202020204" pitchFamily="34" charset="0"/>
              <a:buChar char="•"/>
            </a:pPr>
            <a:r>
              <a:rPr lang="en-US" sz="3000" b="1" dirty="0" smtClean="0"/>
              <a:t>Decreased fixed expenses:</a:t>
            </a:r>
            <a:r>
              <a:rPr lang="en-US" sz="3000" dirty="0" smtClean="0"/>
              <a:t> A lesser requirement for branches which converts into a lower fixed expense.</a:t>
            </a:r>
          </a:p>
          <a:p>
            <a:pPr marL="514350" indent="-514350">
              <a:buFont typeface="Arial" panose="020B0604020202020204" pitchFamily="34" charset="0"/>
              <a:buChar char="•"/>
            </a:pPr>
            <a:r>
              <a:rPr lang="en-US" sz="3000" b="1" dirty="0" smtClean="0"/>
              <a:t>More steadfast clients:</a:t>
            </a:r>
            <a:r>
              <a:rPr lang="en-US" sz="3000" dirty="0" smtClean="0"/>
              <a:t> Since e-banking administrations or services are convenient to the clients, banks experience higher reliability from their clients.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g_98611_digital_banking_sm"/>
          <p:cNvPicPr>
            <a:picLocks noChangeAspect="1"/>
          </p:cNvPicPr>
          <p:nvPr/>
        </p:nvPicPr>
        <p:blipFill>
          <a:blip r:embed="rId2"/>
          <a:stretch>
            <a:fillRect/>
          </a:stretch>
        </p:blipFill>
        <p:spPr>
          <a:xfrm>
            <a:off x="609600" y="457200"/>
            <a:ext cx="7894320" cy="5764530"/>
          </a:xfrm>
          <a:prstGeom prst="rect">
            <a:avLst/>
          </a:prstGeom>
        </p:spPr>
      </p:pic>
    </p:spTree>
  </p:cSld>
  <p:clrMapOvr>
    <a:masterClrMapping/>
  </p:clrMapOvr>
  <p:transition spd="slow">
    <p:comb/>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rgbClr val="FFC000"/>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181483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E-banking offers a higher level of convenience for managing one's finances. </a:t>
            </a:r>
          </a:p>
          <a:p>
            <a:pPr marL="514350" indent="-514350">
              <a:buFont typeface="Wingdings" panose="05000000000000000000" pitchFamily="2" charset="2"/>
              <a:buChar char="ü"/>
            </a:pPr>
            <a:r>
              <a:rPr lang="en-US" sz="2800" dirty="0" smtClean="0"/>
              <a:t>However, it continues to present challenges to financial security and personal privacy.</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27</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solidFill>
            <a:schemeClr val="tx1"/>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1747708606"/>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rgbClr val="FFC000"/>
                </a:solidFill>
                <a:latin typeface="Times New Roman" panose="02020603050405020304" pitchFamily="18" charset="0"/>
                <a:cs typeface="Times New Roman" panose="02020603050405020304" pitchFamily="18" charset="0"/>
              </a:rPr>
              <a:t>Definition</a:t>
            </a:r>
            <a:endParaRPr lang="en-US" altLang="en-US" sz="3600" b="1" dirty="0">
              <a:solidFill>
                <a:srgbClr val="FFC000"/>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645" y="14509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Banks give administrations or bank services to draw in clients, from giving advances, issuing of debit cards and credit cards, computerised monetary services, and surprisingly personal services or administrations.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Electronic-Banking"/>
          <p:cNvPicPr>
            <a:picLocks noChangeAspect="1"/>
          </p:cNvPicPr>
          <p:nvPr/>
        </p:nvPicPr>
        <p:blipFill>
          <a:blip r:embed="rId3"/>
          <a:srcRect t="21957" b="22891"/>
          <a:stretch>
            <a:fillRect/>
          </a:stretch>
        </p:blipFill>
        <p:spPr>
          <a:xfrm>
            <a:off x="1447800" y="3581400"/>
            <a:ext cx="6419215" cy="235712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rgbClr val="FFC000"/>
                </a:solidFill>
                <a:latin typeface="Times New Roman" panose="02020603050405020304" pitchFamily="18" charset="0"/>
                <a:cs typeface="Times New Roman" panose="02020603050405020304" pitchFamily="18" charset="0"/>
              </a:rPr>
              <a:t>Introduction</a:t>
            </a:r>
            <a:endParaRPr lang="en-US" altLang="en-US" sz="3600" b="1" dirty="0">
              <a:solidFill>
                <a:srgbClr val="FFC000"/>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600" dirty="0" smtClean="0"/>
              <a:t>Electronic banking has many names like web-based banking, e-banking, virtual banking, or web banking, and online banking. </a:t>
            </a:r>
          </a:p>
          <a:p>
            <a:r>
              <a:rPr lang="en-US" sz="2600" dirty="0" smtClean="0"/>
              <a:t>It is just the utilisation of telecommunications networks and electronic networks for conveying different financial services and products. </a:t>
            </a:r>
          </a:p>
          <a:p>
            <a:r>
              <a:rPr lang="en-US" sz="2600" dirty="0" smtClean="0"/>
              <a:t>Through e-banking, a client can acquire his record and manage numerous exchanges utilising his cell phone or personal computer.</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Blog-image-for-Online-banking-01"/>
          <p:cNvPicPr>
            <a:picLocks noChangeAspect="1"/>
          </p:cNvPicPr>
          <p:nvPr/>
        </p:nvPicPr>
        <p:blipFill>
          <a:blip r:embed="rId3"/>
          <a:stretch>
            <a:fillRect/>
          </a:stretch>
        </p:blipFill>
        <p:spPr>
          <a:xfrm>
            <a:off x="524510" y="381000"/>
            <a:ext cx="8162290" cy="544195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C000"/>
                </a:solidFill>
                <a:latin typeface="Times New Roman" panose="02020603050405020304" pitchFamily="18" charset="0"/>
                <a:cs typeface="Times New Roman" panose="02020603050405020304" pitchFamily="18" charset="0"/>
              </a:rPr>
              <a:t>Types of E-Banking  </a:t>
            </a:r>
          </a:p>
        </p:txBody>
      </p:sp>
      <p:sp>
        <p:nvSpPr>
          <p:cNvPr id="2" name="TextBox 1"/>
          <p:cNvSpPr txBox="1"/>
          <p:nvPr/>
        </p:nvSpPr>
        <p:spPr>
          <a:xfrm>
            <a:off x="609600" y="1600200"/>
            <a:ext cx="7924800" cy="3815080"/>
          </a:xfrm>
          <a:prstGeom prst="rect">
            <a:avLst/>
          </a:prstGeom>
          <a:noFill/>
        </p:spPr>
        <p:txBody>
          <a:bodyPr wrap="square">
            <a:spAutoFit/>
          </a:bodyPr>
          <a:lstStyle/>
          <a:p>
            <a:pPr marL="0" indent="0">
              <a:buFont typeface="Arial" panose="020B0604020202020204" pitchFamily="34" charset="0"/>
              <a:buNone/>
            </a:pPr>
            <a:r>
              <a:rPr lang="en-US" sz="3200" b="1" smtClean="0"/>
              <a:t>Type 1:</a:t>
            </a:r>
          </a:p>
          <a:p>
            <a:pPr marL="514350" indent="-514350">
              <a:buFont typeface="Arial" panose="020B0604020202020204" pitchFamily="34" charset="0"/>
              <a:buChar char="•"/>
            </a:pPr>
            <a:r>
              <a:rPr lang="en-US" sz="3000" smtClean="0"/>
              <a:t>This is the essential degree of administrations or services that banks offer through their sites. </a:t>
            </a:r>
          </a:p>
          <a:p>
            <a:pPr marL="514350" indent="-514350">
              <a:buFont typeface="Arial" panose="020B0604020202020204" pitchFamily="34" charset="0"/>
              <a:buChar char="•"/>
            </a:pPr>
            <a:r>
              <a:rPr lang="en-US" sz="3000" smtClean="0"/>
              <a:t>Through this assistance, the bank offers data, information regarding its services and products to clients. </a:t>
            </a:r>
          </a:p>
          <a:p>
            <a:pPr marL="514350" indent="-514350">
              <a:buFont typeface="Arial" panose="020B0604020202020204" pitchFamily="34" charset="0"/>
              <a:buChar char="•"/>
            </a:pPr>
            <a:r>
              <a:rPr lang="en-US" sz="3000" smtClean="0"/>
              <a:t>Further, a few banks might respond to an inquiry through email as well.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8789"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C000"/>
                </a:solidFill>
                <a:latin typeface="Times New Roman" panose="02020603050405020304" pitchFamily="18" charset="0"/>
                <a:cs typeface="Times New Roman" panose="02020603050405020304" pitchFamily="18" charset="0"/>
              </a:rPr>
              <a:t>Types of E-Banking  </a:t>
            </a:r>
          </a:p>
        </p:txBody>
      </p:sp>
      <p:sp>
        <p:nvSpPr>
          <p:cNvPr id="2" name="TextBox 1"/>
          <p:cNvSpPr txBox="1"/>
          <p:nvPr/>
        </p:nvSpPr>
        <p:spPr>
          <a:xfrm>
            <a:off x="609600" y="1600200"/>
            <a:ext cx="7924800" cy="3815080"/>
          </a:xfrm>
          <a:prstGeom prst="rect">
            <a:avLst/>
          </a:prstGeom>
          <a:noFill/>
        </p:spPr>
        <p:txBody>
          <a:bodyPr wrap="square">
            <a:spAutoFit/>
          </a:bodyPr>
          <a:lstStyle/>
          <a:p>
            <a:pPr marL="0" indent="0">
              <a:buFont typeface="Arial" panose="020B0604020202020204" pitchFamily="34" charset="0"/>
              <a:buNone/>
            </a:pPr>
            <a:r>
              <a:rPr lang="en-US" sz="3200" b="1" smtClean="0"/>
              <a:t>Type 2:</a:t>
            </a:r>
          </a:p>
          <a:p>
            <a:pPr marL="457200" indent="-457200">
              <a:buFont typeface="Arial" panose="020B0604020202020204" pitchFamily="34" charset="0"/>
              <a:buChar char="•"/>
            </a:pPr>
            <a:r>
              <a:rPr lang="en-US" sz="3000" smtClean="0"/>
              <a:t>In this category, banks permit their clients to submit directions or applications for various administrations, check their record balance, and so on. </a:t>
            </a:r>
          </a:p>
          <a:p>
            <a:pPr marL="457200" indent="-457200">
              <a:buFont typeface="Arial" panose="020B0604020202020204" pitchFamily="34" charset="0"/>
              <a:buChar char="•"/>
            </a:pPr>
            <a:r>
              <a:rPr lang="en-US" sz="3000" smtClean="0"/>
              <a:t>Be that as it may, banks don’t allow their clients to do any fund-based exchanges with respect to their records or accounts.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C000"/>
                </a:solidFill>
                <a:latin typeface="Times New Roman" panose="02020603050405020304" pitchFamily="18" charset="0"/>
                <a:cs typeface="Times New Roman" panose="02020603050405020304" pitchFamily="18" charset="0"/>
              </a:rPr>
              <a:t>Types of E-Banking  </a:t>
            </a:r>
          </a:p>
        </p:txBody>
      </p:sp>
      <p:sp>
        <p:nvSpPr>
          <p:cNvPr id="2" name="TextBox 1"/>
          <p:cNvSpPr txBox="1"/>
          <p:nvPr/>
        </p:nvSpPr>
        <p:spPr>
          <a:xfrm>
            <a:off x="762000" y="1600200"/>
            <a:ext cx="7961630" cy="3815080"/>
          </a:xfrm>
          <a:prstGeom prst="rect">
            <a:avLst/>
          </a:prstGeom>
          <a:noFill/>
        </p:spPr>
        <p:txBody>
          <a:bodyPr wrap="square">
            <a:spAutoFit/>
          </a:bodyPr>
          <a:lstStyle/>
          <a:p>
            <a:pPr marL="0" indent="0">
              <a:buFont typeface="Arial" panose="020B0604020202020204" pitchFamily="34" charset="0"/>
              <a:buNone/>
            </a:pPr>
            <a:r>
              <a:rPr lang="en-US" sz="3200" b="1" smtClean="0"/>
              <a:t>Type </a:t>
            </a:r>
            <a:r>
              <a:rPr lang="en-IN" altLang="en-US" sz="3200" b="1" smtClean="0"/>
              <a:t>3</a:t>
            </a:r>
            <a:r>
              <a:rPr lang="en-US" sz="3200" b="1" smtClean="0"/>
              <a:t>:</a:t>
            </a:r>
          </a:p>
          <a:p>
            <a:pPr marL="457200" indent="-457200">
              <a:buFont typeface="Arial" panose="020B0604020202020204" pitchFamily="34" charset="0"/>
              <a:buChar char="•"/>
            </a:pPr>
            <a:r>
              <a:rPr lang="en-US" sz="3000" smtClean="0"/>
              <a:t>In the third category, banks permit their clients to work or operate their records or accounts for bill payments, purchase and redeem securities and fund transfers, and so on.</a:t>
            </a:r>
          </a:p>
          <a:p>
            <a:pPr marL="457200" indent="-457200">
              <a:buFont typeface="Arial" panose="020B0604020202020204" pitchFamily="34" charset="0"/>
              <a:buChar char="•"/>
            </a:pPr>
            <a:r>
              <a:rPr lang="en-US" sz="3000" smtClean="0"/>
              <a:t> Further, many new banks convey banking administrations principally through the other electronic conveyance channels or web.</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C000"/>
                </a:solidFill>
                <a:latin typeface="Times New Roman" panose="02020603050405020304" pitchFamily="18" charset="0"/>
                <a:cs typeface="Times New Roman" panose="02020603050405020304" pitchFamily="18" charset="0"/>
              </a:rPr>
              <a:t>Types of </a:t>
            </a:r>
            <a:r>
              <a:rPr lang="en-IN" altLang="en-US" sz="3600" b="1" dirty="0" smtClean="0">
                <a:solidFill>
                  <a:srgbClr val="FFC000"/>
                </a:solidFill>
                <a:latin typeface="Times New Roman" panose="02020603050405020304" pitchFamily="18" charset="0"/>
                <a:cs typeface="Times New Roman" panose="02020603050405020304" pitchFamily="18" charset="0"/>
              </a:rPr>
              <a:t>Banking Sites</a:t>
            </a:r>
          </a:p>
        </p:txBody>
      </p:sp>
      <p:sp>
        <p:nvSpPr>
          <p:cNvPr id="2" name="TextBox 1"/>
          <p:cNvSpPr txBox="1"/>
          <p:nvPr/>
        </p:nvSpPr>
        <p:spPr>
          <a:xfrm>
            <a:off x="609600" y="1676400"/>
            <a:ext cx="8049260" cy="4030980"/>
          </a:xfrm>
          <a:prstGeom prst="rect">
            <a:avLst/>
          </a:prstGeom>
          <a:noFill/>
        </p:spPr>
        <p:txBody>
          <a:bodyPr wrap="square">
            <a:spAutoFit/>
          </a:bodyPr>
          <a:lstStyle/>
          <a:p>
            <a:pPr marL="0" indent="0">
              <a:buFont typeface="Arial" panose="020B0604020202020204" pitchFamily="34" charset="0"/>
              <a:buNone/>
            </a:pPr>
            <a:r>
              <a:rPr lang="en-US" sz="3200" b="1" dirty="0" smtClean="0"/>
              <a:t>Transactional Websites: </a:t>
            </a:r>
          </a:p>
          <a:p>
            <a:pPr marL="514350" indent="-514350">
              <a:buFont typeface="Arial" panose="020B0604020202020204" pitchFamily="34" charset="0"/>
              <a:buChar char="•"/>
            </a:pPr>
            <a:r>
              <a:rPr lang="en-US" sz="2800" dirty="0" smtClean="0"/>
              <a:t>These sites permit clients to go through with exchanges on the bank’s site. Further, these exchanges can go from a plain retail account balance request to huge business-to-business liquid assets transfers. </a:t>
            </a:r>
          </a:p>
          <a:p>
            <a:pPr marL="514350" indent="-514350">
              <a:buFont typeface="Arial" panose="020B0604020202020204" pitchFamily="34" charset="0"/>
              <a:buChar char="•"/>
            </a:pPr>
            <a:r>
              <a:rPr lang="en-US" sz="2800" dirty="0" smtClean="0"/>
              <a:t>The accompanying table records some normal wholesale and retail e-banking administrations presented by financial institutions and by banks.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eme43">
  <a:themeElements>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1362</Words>
  <Application>Microsoft Office PowerPoint</Application>
  <PresentationFormat>On-screen Show (4:3)</PresentationFormat>
  <Paragraphs>384</Paragraphs>
  <Slides>28</Slides>
  <Notes>26</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7_SEPDPO</vt:lpstr>
      <vt:lpstr>Theme43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904</cp:revision>
  <cp:lastPrinted>2014-09-05T11:57:00Z</cp:lastPrinted>
  <dcterms:created xsi:type="dcterms:W3CDTF">2014-04-08T13:15:00Z</dcterms:created>
  <dcterms:modified xsi:type="dcterms:W3CDTF">2022-11-19T09:55:39Z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0C5780D5D6FF4435ABAC38705EE87D8B</vt:lpwstr>
  </property>
  <property fmtid="{D5CDD505-2E9C-101B-9397-08002B2CF9AE}" pid="3" name="KSOProductBuildVer">
    <vt:lpwstr>1033-11.2.0.11380</vt:lpwstr>
  </property>
</Properties>
</file>