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3"/>
  </p:notesMasterIdLst>
  <p:handoutMasterIdLst>
    <p:handoutMasterId r:id="rId24"/>
  </p:handoutMasterIdLst>
  <p:sldIdLst>
    <p:sldId id="429" r:id="rId3"/>
    <p:sldId id="322" r:id="rId4"/>
    <p:sldId id="324" r:id="rId5"/>
    <p:sldId id="362" r:id="rId6"/>
    <p:sldId id="427" r:id="rId7"/>
    <p:sldId id="325" r:id="rId8"/>
    <p:sldId id="428" r:id="rId9"/>
    <p:sldId id="419" r:id="rId10"/>
    <p:sldId id="420" r:id="rId11"/>
    <p:sldId id="421" r:id="rId12"/>
    <p:sldId id="424" r:id="rId13"/>
    <p:sldId id="422" r:id="rId14"/>
    <p:sldId id="425" r:id="rId15"/>
    <p:sldId id="423" r:id="rId16"/>
    <p:sldId id="418" r:id="rId17"/>
    <p:sldId id="397" r:id="rId18"/>
    <p:sldId id="426" r:id="rId19"/>
    <p:sldId id="398" r:id="rId20"/>
    <p:sldId id="351" r:id="rId21"/>
    <p:sldId id="430" r:id="rId2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74" autoAdjust="0"/>
    <p:restoredTop sz="77728" autoAdjust="0"/>
  </p:normalViewPr>
  <p:slideViewPr>
    <p:cSldViewPr>
      <p:cViewPr>
        <p:scale>
          <a:sx n="51" d="100"/>
          <a:sy n="51" d="100"/>
        </p:scale>
        <p:origin x="-1548" y="-460"/>
      </p:cViewPr>
      <p:guideLst>
        <p:guide orient="horz" pos="2136"/>
        <p:guide pos="2928"/>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slide" Target="slides/slide16.xml"/><Relationship Id="rId1" Type="http://schemas.openxmlformats.org/officeDocument/2006/relationships/slide" Target="slides/slide6.xml"/><Relationship Id="rId4" Type="http://schemas.openxmlformats.org/officeDocument/2006/relationships/slide" Target="slides/slide1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11/30/2022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39539700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11/30/2022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33047008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descr="关系图"/>
          <p:cNvPicPr>
            <a:picLocks noChangeAspect="1"/>
          </p:cNvPicPr>
          <p:nvPr/>
        </p:nvPicPr>
        <p:blipFill>
          <a:blip r:embed="rId2"/>
          <a:srcRect r="2528" b="10909"/>
          <a:stretch>
            <a:fillRect/>
          </a:stretch>
        </p:blipFill>
        <p:spPr>
          <a:xfrm>
            <a:off x="179388" y="692150"/>
            <a:ext cx="8913812" cy="6110288"/>
          </a:xfrm>
          <a:prstGeom prst="rect">
            <a:avLst/>
          </a:prstGeom>
          <a:noFill/>
          <a:ln w="9525">
            <a:noFill/>
          </a:ln>
        </p:spPr>
      </p:pic>
      <p:sp>
        <p:nvSpPr>
          <p:cNvPr id="10" name="Rectangle 7"/>
          <p:cNvSpPr>
            <a:spLocks noChangeArrowheads="1"/>
          </p:cNvSpPr>
          <p:nvPr/>
        </p:nvSpPr>
        <p:spPr bwMode="auto">
          <a:xfrm>
            <a:off x="1588" y="549275"/>
            <a:ext cx="9144000" cy="151130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2051" name="Rectangle 3"/>
          <p:cNvSpPr>
            <a:spLocks noGrp="1" noChangeArrowheads="1"/>
          </p:cNvSpPr>
          <p:nvPr>
            <p:ph type="subTitle" idx="1"/>
          </p:nvPr>
        </p:nvSpPr>
        <p:spPr>
          <a:xfrm>
            <a:off x="1908175" y="2492375"/>
            <a:ext cx="5545138" cy="1222375"/>
          </a:xfrm>
        </p:spPr>
        <p:txBody>
          <a:bodyPr anchor="ctr"/>
          <a:lstStyle>
            <a:lvl1pPr marL="0" indent="0" algn="ctr">
              <a:buFontTx/>
              <a:buNone/>
              <a:defRPr/>
            </a:lvl1pPr>
          </a:lstStyle>
          <a:p>
            <a:pPr lvl="0"/>
            <a:r>
              <a:rPr lang="en-US" altLang="zh-CN" noProof="0" smtClean="0"/>
              <a:t>Click to edit Master subtitle style</a:t>
            </a:r>
          </a:p>
        </p:txBody>
      </p:sp>
      <p:sp>
        <p:nvSpPr>
          <p:cNvPr id="2056" name="Rectangle 8"/>
          <p:cNvSpPr>
            <a:spLocks noGrp="1" noChangeArrowheads="1"/>
          </p:cNvSpPr>
          <p:nvPr>
            <p:ph type="ctrTitle"/>
          </p:nvPr>
        </p:nvSpPr>
        <p:spPr>
          <a:xfrm>
            <a:off x="755650" y="620713"/>
            <a:ext cx="7772400" cy="1470025"/>
          </a:xfrm>
        </p:spPr>
        <p:txBody>
          <a:bodyPr/>
          <a:lstStyle>
            <a:lvl1pPr>
              <a:defRPr sz="3600"/>
            </a:lvl1pPr>
          </a:lstStyle>
          <a:p>
            <a:pPr lvl="0"/>
            <a:r>
              <a:rPr lang="en-US" altLang="zh-CN" noProof="0" smtClean="0"/>
              <a:t>Click to edit Master title style</a:t>
            </a:r>
          </a:p>
        </p:txBody>
      </p:sp>
      <p:sp>
        <p:nvSpPr>
          <p:cNvPr id="11" name="Rectangle 4"/>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11/30/2022</a:t>
            </a:fld>
            <a:endParaRPr lang="en-US" dirty="0">
              <a:solidFill>
                <a:srgbClr val="FFFFFF"/>
              </a:solidFill>
            </a:endParaRPr>
          </a:p>
        </p:txBody>
      </p:sp>
      <p:sp>
        <p:nvSpPr>
          <p:cNvPr id="12" name="Rectangle 5"/>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3" name="Rectangle 6"/>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11/30/2022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11/30/2022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11/30/2022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11/30/2022</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11/30/2022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11/30/2022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26" Type="http://schemas.openxmlformats.org/officeDocument/2006/relationships/slideLayout" Target="../slideLayouts/slideLayout68.xml"/><Relationship Id="rId3" Type="http://schemas.openxmlformats.org/officeDocument/2006/relationships/slideLayout" Target="../slideLayouts/slideLayout45.xml"/><Relationship Id="rId21" Type="http://schemas.openxmlformats.org/officeDocument/2006/relationships/slideLayout" Target="../slideLayouts/slideLayout63.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5" Type="http://schemas.openxmlformats.org/officeDocument/2006/relationships/slideLayout" Target="../slideLayouts/slideLayout67.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slideLayout" Target="../slideLayouts/slideLayout62.xml"/><Relationship Id="rId29" Type="http://schemas.openxmlformats.org/officeDocument/2006/relationships/slideLayout" Target="../slideLayouts/slideLayout71.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24" Type="http://schemas.openxmlformats.org/officeDocument/2006/relationships/slideLayout" Target="../slideLayouts/slideLayout66.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23" Type="http://schemas.openxmlformats.org/officeDocument/2006/relationships/slideLayout" Target="../slideLayouts/slideLayout65.xml"/><Relationship Id="rId28" Type="http://schemas.openxmlformats.org/officeDocument/2006/relationships/slideLayout" Target="../slideLayouts/slideLayout70.xml"/><Relationship Id="rId10" Type="http://schemas.openxmlformats.org/officeDocument/2006/relationships/slideLayout" Target="../slideLayouts/slideLayout52.xml"/><Relationship Id="rId19" Type="http://schemas.openxmlformats.org/officeDocument/2006/relationships/slideLayout" Target="../slideLayouts/slideLayout61.xml"/><Relationship Id="rId31" Type="http://schemas.openxmlformats.org/officeDocument/2006/relationships/image" Target="../media/image2.jpeg"/><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 Id="rId22" Type="http://schemas.openxmlformats.org/officeDocument/2006/relationships/slideLayout" Target="../slideLayouts/slideLayout64.xml"/><Relationship Id="rId27" Type="http://schemas.openxmlformats.org/officeDocument/2006/relationships/slideLayout" Target="../slideLayouts/slideLayout69.xml"/><Relationship Id="rId30"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588" y="333375"/>
            <a:ext cx="9144000" cy="100965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pic>
        <p:nvPicPr>
          <p:cNvPr id="1027" name="Picture 3" descr="关系图"/>
          <p:cNvPicPr>
            <a:picLocks noChangeAspect="1"/>
          </p:cNvPicPr>
          <p:nvPr/>
        </p:nvPicPr>
        <p:blipFill>
          <a:blip r:embed="rId31"/>
          <a:srcRect t="1094" r="8122" b="13318"/>
          <a:stretch>
            <a:fillRect/>
          </a:stretch>
        </p:blipFill>
        <p:spPr>
          <a:xfrm>
            <a:off x="5797550" y="4438650"/>
            <a:ext cx="3340100" cy="2333625"/>
          </a:xfrm>
          <a:prstGeom prst="rect">
            <a:avLst/>
          </a:prstGeom>
          <a:noFill/>
          <a:ln w="9525">
            <a:noFill/>
          </a:ln>
        </p:spPr>
      </p:pic>
      <p:sp>
        <p:nvSpPr>
          <p:cNvPr id="1028" name="Rectangle 4"/>
          <p:cNvSpPr>
            <a:spLocks noGrp="1"/>
          </p:cNvSpPr>
          <p:nvPr>
            <p:ph type="title"/>
          </p:nvPr>
        </p:nvSpPr>
        <p:spPr>
          <a:xfrm>
            <a:off x="457200" y="274638"/>
            <a:ext cx="8229600" cy="1143000"/>
          </a:xfrm>
          <a:prstGeom prst="rect">
            <a:avLst/>
          </a:prstGeom>
          <a:noFill/>
          <a:ln w="9525">
            <a:noFill/>
          </a:ln>
        </p:spPr>
        <p:txBody>
          <a:bodyPr anchor="ctr" anchorCtr="0"/>
          <a:lstStyle/>
          <a:p>
            <a:pPr lvl="0"/>
            <a:r>
              <a:rPr lang="en-US" altLang="zh-CN" dirty="0"/>
              <a:t>Click to edit Master title style</a:t>
            </a:r>
          </a:p>
        </p:txBody>
      </p:sp>
      <p:sp>
        <p:nvSpPr>
          <p:cNvPr id="1029" name="Rectangle 5"/>
          <p:cNvSpPr>
            <a:spLocks noGrp="1"/>
          </p:cNvSpPr>
          <p:nvPr>
            <p:ph type="body" idx="1"/>
          </p:nvPr>
        </p:nvSpPr>
        <p:spPr>
          <a:xfrm>
            <a:off x="457200" y="1600200"/>
            <a:ext cx="8229600" cy="4525963"/>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30" name="Rectangle 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11/30/2022</a:t>
            </a:fld>
            <a:endParaRPr lang="en-US" sz="1000" dirty="0">
              <a:solidFill>
                <a:schemeClr val="tx1"/>
              </a:solidFill>
            </a:endParaRPr>
          </a:p>
        </p:txBody>
      </p:sp>
      <p:sp>
        <p:nvSpPr>
          <p:cNvPr id="1031"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2" name="Rectangle 8"/>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 id="2147483711" r:id="rId20"/>
    <p:sldLayoutId id="2147483712" r:id="rId21"/>
    <p:sldLayoutId id="2147483713" r:id="rId22"/>
    <p:sldLayoutId id="2147483714" r:id="rId23"/>
    <p:sldLayoutId id="2147483715" r:id="rId24"/>
    <p:sldLayoutId id="2147483716" r:id="rId25"/>
    <p:sldLayoutId id="2147483717" r:id="rId26"/>
    <p:sldLayoutId id="2147483718" r:id="rId27"/>
    <p:sldLayoutId id="2147483719" r:id="rId28"/>
    <p:sldLayoutId id="2147483720" r:id="rId29"/>
  </p:sldLayoutIdLst>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p:cTn id="12" dur="1000" fill="hold"/>
                                        <p:tgtEl>
                                          <p:spTgt spid="1028"/>
                                        </p:tgtEl>
                                        <p:attrNameLst>
                                          <p:attrName>ppt_x</p:attrName>
                                        </p:attrNameLst>
                                      </p:cBhvr>
                                      <p:tavLst>
                                        <p:tav tm="0">
                                          <p:val>
                                            <p:strVal val="#ppt_x-.2"/>
                                          </p:val>
                                        </p:tav>
                                        <p:tav tm="100000">
                                          <p:val>
                                            <p:strVal val="#ppt_x"/>
                                          </p:val>
                                        </p:tav>
                                      </p:tavLst>
                                    </p:anim>
                                    <p:anim calcmode="lin" valueType="num">
                                      <p:cBhvr>
                                        <p:cTn id="13" dur="1000" fill="hold"/>
                                        <p:tgtEl>
                                          <p:spTgt spid="102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nimBg="1"/>
      <p:bldP spid="1028" grpId="0" bldLvl="0"/>
    </p:bldLst>
  </p:timing>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6740" y="5921514"/>
            <a:ext cx="9137260" cy="707886"/>
          </a:xfrm>
          <a:prstGeom prst="rect">
            <a:avLst/>
          </a:prstGeom>
          <a:solidFill>
            <a:srgbClr val="C00000"/>
          </a:solidFill>
          <a:ln w="9525">
            <a:noFill/>
            <a:miter lim="800000"/>
            <a:headEnd/>
            <a:tailEnd/>
          </a:ln>
        </p:spPr>
        <p:txBody>
          <a:bodyPr wrap="square">
            <a:spAutoFit/>
          </a:bodyPr>
          <a:lstStyle/>
          <a:p>
            <a:pPr eaLnBrk="0" hangingPunct="0">
              <a:spcBef>
                <a:spcPct val="50000"/>
              </a:spcBef>
            </a:pPr>
            <a:r>
              <a:rPr lang="en-US" sz="2000" b="1" dirty="0" smtClean="0">
                <a:solidFill>
                  <a:schemeClr val="bg1"/>
                </a:solidFill>
                <a:latin typeface="+mn-lt"/>
                <a:cs typeface="Times New Roman" pitchFamily="18" charset="0"/>
              </a:rPr>
              <a:t>                       Submitted </a:t>
            </a:r>
            <a:r>
              <a:rPr lang="en-US" sz="2000" b="1" dirty="0">
                <a:solidFill>
                  <a:schemeClr val="bg1"/>
                </a:solidFill>
                <a:latin typeface="+mn-lt"/>
                <a:cs typeface="Times New Roman" pitchFamily="18" charset="0"/>
              </a:rPr>
              <a:t>To:	 </a:t>
            </a:r>
            <a:r>
              <a:rPr lang="en-US" sz="2000" b="1" dirty="0" smtClean="0">
                <a:solidFill>
                  <a:schemeClr val="bg1"/>
                </a:solidFill>
                <a:latin typeface="+mn-lt"/>
                <a:cs typeface="Times New Roman" pitchFamily="18" charset="0"/>
              </a:rPr>
              <a:t>             </a:t>
            </a:r>
            <a:r>
              <a:rPr lang="en-US" sz="2000" b="1" dirty="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                    Submitted </a:t>
            </a:r>
            <a:r>
              <a:rPr lang="en-US" sz="2000" b="1" dirty="0">
                <a:solidFill>
                  <a:schemeClr val="bg1"/>
                </a:solidFill>
                <a:latin typeface="+mn-lt"/>
                <a:cs typeface="Times New Roman" pitchFamily="18" charset="0"/>
              </a:rPr>
              <a:t>By:</a:t>
            </a:r>
          </a:p>
          <a:p>
            <a:pPr eaLnBrk="0" hangingPunct="0"/>
            <a:r>
              <a:rPr lang="en-US" sz="2000" b="1" dirty="0" smtClean="0">
                <a:solidFill>
                  <a:schemeClr val="bg1"/>
                </a:solidFill>
                <a:latin typeface="+mn-lt"/>
                <a:cs typeface="Times New Roman" pitchFamily="18" charset="0"/>
              </a:rPr>
              <a:t>                       Studymafia.org                                 </a:t>
            </a:r>
            <a:r>
              <a:rPr lang="en-US" sz="2000" b="1" dirty="0" smtClean="0">
                <a:solidFill>
                  <a:schemeClr val="bg1"/>
                </a:solidFill>
                <a:latin typeface="+mn-lt"/>
                <a:cs typeface="Times New Roman" pitchFamily="18" charset="0"/>
              </a:rPr>
              <a:t>     Studymafia.org               </a:t>
            </a:r>
            <a:endParaRPr lang="en-US" sz="2000" b="1" dirty="0">
              <a:solidFill>
                <a:schemeClr val="bg1"/>
              </a:solidFill>
              <a:latin typeface="+mn-lt"/>
              <a:cs typeface="Times New Roman" pitchFamily="18" charset="0"/>
            </a:endParaRPr>
          </a:p>
        </p:txBody>
      </p:sp>
      <p:sp>
        <p:nvSpPr>
          <p:cNvPr id="8" name="Rectangle 7"/>
          <p:cNvSpPr/>
          <p:nvPr/>
        </p:nvSpPr>
        <p:spPr>
          <a:xfrm>
            <a:off x="2057400" y="2108537"/>
            <a:ext cx="6096000" cy="1015663"/>
          </a:xfrm>
          <a:prstGeom prst="rect">
            <a:avLst/>
          </a:prstGeom>
          <a:solidFill>
            <a:schemeClr val="bg1"/>
          </a:solidFill>
        </p:spPr>
        <p:txBody>
          <a:bodyPr wrap="square">
            <a:spAutoFit/>
          </a:bodyPr>
          <a:lstStyle/>
          <a:p>
            <a:pPr algn="ctr" fontAlgn="auto">
              <a:spcBef>
                <a:spcPts val="0"/>
              </a:spcBef>
              <a:spcAft>
                <a:spcPts val="0"/>
              </a:spcAft>
              <a:defRPr/>
            </a:pPr>
            <a:r>
              <a:rPr lang="en-US" altLang="en-US" sz="6000" b="1" dirty="0" smtClean="0">
                <a:solidFill>
                  <a:schemeClr val="accent1">
                    <a:lumMod val="50000"/>
                  </a:schemeClr>
                </a:solidFill>
                <a:latin typeface="Times New Roman" pitchFamily="18" charset="0"/>
                <a:cs typeface="Times New Roman" pitchFamily="18" charset="0"/>
              </a:rPr>
              <a:t>Dysphagia</a:t>
            </a:r>
            <a:endParaRPr lang="en-US" sz="6000" b="1" spc="300" dirty="0">
              <a:ln w="11430" cmpd="sng">
                <a:solidFill>
                  <a:schemeClr val="accent1">
                    <a:tint val="10000"/>
                  </a:schemeClr>
                </a:solidFill>
                <a:prstDash val="solid"/>
                <a:miter lim="800000"/>
              </a:ln>
              <a:solidFill>
                <a:schemeClr val="accent1">
                  <a:lumMod val="50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3938798165"/>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Causes </a:t>
            </a:r>
            <a:r>
              <a:rPr lang="en-US" altLang="en-US" sz="3600" b="1" dirty="0" smtClean="0">
                <a:solidFill>
                  <a:schemeClr val="accent2"/>
                </a:solidFill>
                <a:latin typeface="Times New Roman" panose="02020603050405020304" pitchFamily="18" charset="0"/>
                <a:cs typeface="Times New Roman" panose="02020603050405020304" pitchFamily="18" charset="0"/>
              </a:rPr>
              <a:t>of Dysphagia  </a:t>
            </a:r>
          </a:p>
        </p:txBody>
      </p:sp>
      <p:sp>
        <p:nvSpPr>
          <p:cNvPr id="2" name="TextBox 1"/>
          <p:cNvSpPr txBox="1"/>
          <p:nvPr/>
        </p:nvSpPr>
        <p:spPr>
          <a:xfrm>
            <a:off x="609600" y="1600200"/>
            <a:ext cx="7924800" cy="3538220"/>
          </a:xfrm>
          <a:prstGeom prst="rect">
            <a:avLst/>
          </a:prstGeom>
          <a:noFill/>
        </p:spPr>
        <p:txBody>
          <a:bodyPr wrap="square">
            <a:spAutoFit/>
          </a:bodyPr>
          <a:lstStyle/>
          <a:p>
            <a:pPr marL="0" indent="0">
              <a:buFont typeface="Arial" panose="020B0604020202020204" pitchFamily="34" charset="0"/>
              <a:buNone/>
            </a:pPr>
            <a:r>
              <a:rPr lang="en-US" sz="3200" b="1" smtClean="0"/>
              <a:t>Foreign bodies. </a:t>
            </a:r>
          </a:p>
          <a:p>
            <a:pPr marL="457200" indent="-457200">
              <a:buFont typeface="Arial" panose="020B0604020202020204" pitchFamily="34" charset="0"/>
              <a:buChar char="•"/>
            </a:pPr>
            <a:r>
              <a:rPr lang="en-US" sz="3200" smtClean="0"/>
              <a:t>Sometimes food or another object can partially block the throat or esophagus. Older adults with dentures and people who have difficulty chewing their food may be more likely to have a piece of food become lodged in the throat or esophagus.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Causes </a:t>
            </a:r>
            <a:r>
              <a:rPr lang="en-US" altLang="en-US" sz="3600" b="1" dirty="0" smtClean="0">
                <a:solidFill>
                  <a:schemeClr val="accent2"/>
                </a:solidFill>
                <a:latin typeface="Times New Roman" panose="02020603050405020304" pitchFamily="18" charset="0"/>
                <a:cs typeface="Times New Roman" panose="02020603050405020304" pitchFamily="18" charset="0"/>
              </a:rPr>
              <a:t>of Dysphagia  </a:t>
            </a:r>
          </a:p>
        </p:txBody>
      </p:sp>
      <p:sp>
        <p:nvSpPr>
          <p:cNvPr id="2" name="TextBox 1"/>
          <p:cNvSpPr txBox="1"/>
          <p:nvPr/>
        </p:nvSpPr>
        <p:spPr>
          <a:xfrm>
            <a:off x="685800" y="1676400"/>
            <a:ext cx="7924800" cy="3046095"/>
          </a:xfrm>
          <a:prstGeom prst="rect">
            <a:avLst/>
          </a:prstGeom>
          <a:noFill/>
        </p:spPr>
        <p:txBody>
          <a:bodyPr wrap="square">
            <a:spAutoFit/>
          </a:bodyPr>
          <a:lstStyle/>
          <a:p>
            <a:pPr marL="0" indent="0">
              <a:buFont typeface="Arial" panose="020B0604020202020204" pitchFamily="34" charset="0"/>
              <a:buNone/>
            </a:pPr>
            <a:r>
              <a:rPr lang="en-US" sz="3200" b="1" smtClean="0"/>
              <a:t>Scleroderma. </a:t>
            </a:r>
          </a:p>
          <a:p>
            <a:pPr marL="457200" indent="-457200">
              <a:buFont typeface="Arial" panose="020B0604020202020204" pitchFamily="34" charset="0"/>
              <a:buChar char="•"/>
            </a:pPr>
            <a:r>
              <a:rPr lang="en-US" sz="3200" smtClean="0"/>
              <a:t>Development of scar-like tissue, causing stiffening and hardening of tissues, can weaken the lower esophageal sphincter. As a result, acid backs up into the esophagus and causes frequent heartburn.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Causes </a:t>
            </a:r>
            <a:r>
              <a:rPr lang="en-US" altLang="en-US" sz="3600" b="1" dirty="0" smtClean="0">
                <a:solidFill>
                  <a:schemeClr val="accent2"/>
                </a:solidFill>
                <a:latin typeface="Times New Roman" panose="02020603050405020304" pitchFamily="18" charset="0"/>
                <a:cs typeface="Times New Roman" panose="02020603050405020304" pitchFamily="18" charset="0"/>
              </a:rPr>
              <a:t>of Dysphagia  </a:t>
            </a:r>
          </a:p>
        </p:txBody>
      </p:sp>
      <p:sp>
        <p:nvSpPr>
          <p:cNvPr id="2" name="TextBox 1"/>
          <p:cNvSpPr txBox="1"/>
          <p:nvPr/>
        </p:nvSpPr>
        <p:spPr>
          <a:xfrm>
            <a:off x="609600" y="1524000"/>
            <a:ext cx="7924800" cy="4523105"/>
          </a:xfrm>
          <a:prstGeom prst="rect">
            <a:avLst/>
          </a:prstGeom>
          <a:noFill/>
        </p:spPr>
        <p:txBody>
          <a:bodyPr wrap="square">
            <a:spAutoFit/>
          </a:bodyPr>
          <a:lstStyle/>
          <a:p>
            <a:pPr marL="0" indent="0">
              <a:buFont typeface="Arial" panose="020B0604020202020204" pitchFamily="34" charset="0"/>
              <a:buNone/>
            </a:pPr>
            <a:r>
              <a:rPr lang="en-US" sz="3200" b="1" smtClean="0"/>
              <a:t>Esophageal tumors. </a:t>
            </a:r>
          </a:p>
          <a:p>
            <a:pPr marL="457200" indent="-457200">
              <a:buFont typeface="Arial" panose="020B0604020202020204" pitchFamily="34" charset="0"/>
              <a:buChar char="•"/>
            </a:pPr>
            <a:r>
              <a:rPr lang="en-US" sz="3200" smtClean="0"/>
              <a:t>Difficulty swallowing tends to get progressively worse when esophageal tumors are present due to narrowing of the esophagus.</a:t>
            </a:r>
          </a:p>
          <a:p>
            <a:pPr marL="0" indent="0">
              <a:buFont typeface="Arial" panose="020B0604020202020204" pitchFamily="34" charset="0"/>
              <a:buNone/>
            </a:pPr>
            <a:r>
              <a:rPr lang="en-US" sz="3200" b="1" smtClean="0"/>
              <a:t>Esophageal ring. </a:t>
            </a:r>
          </a:p>
          <a:p>
            <a:pPr marL="457200" indent="-457200">
              <a:buFont typeface="Arial" panose="020B0604020202020204" pitchFamily="34" charset="0"/>
              <a:buChar char="•"/>
            </a:pPr>
            <a:r>
              <a:rPr lang="en-US" sz="3200" smtClean="0"/>
              <a:t>A thin area of narrowing in the lower esophagus can cause difficulty swallowing solid foods off and on.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Causes </a:t>
            </a:r>
            <a:r>
              <a:rPr lang="en-US" altLang="en-US" sz="3600" b="1" dirty="0" smtClean="0">
                <a:solidFill>
                  <a:schemeClr val="accent2"/>
                </a:solidFill>
                <a:latin typeface="Times New Roman" panose="02020603050405020304" pitchFamily="18" charset="0"/>
                <a:cs typeface="Times New Roman" panose="02020603050405020304" pitchFamily="18" charset="0"/>
              </a:rPr>
              <a:t>of Dysphagia  </a:t>
            </a:r>
          </a:p>
        </p:txBody>
      </p:sp>
      <p:sp>
        <p:nvSpPr>
          <p:cNvPr id="2" name="TextBox 1"/>
          <p:cNvSpPr txBox="1"/>
          <p:nvPr/>
        </p:nvSpPr>
        <p:spPr>
          <a:xfrm>
            <a:off x="685800" y="1676400"/>
            <a:ext cx="7924800" cy="4030980"/>
          </a:xfrm>
          <a:prstGeom prst="rect">
            <a:avLst/>
          </a:prstGeom>
          <a:noFill/>
        </p:spPr>
        <p:txBody>
          <a:bodyPr wrap="square">
            <a:spAutoFit/>
          </a:bodyPr>
          <a:lstStyle/>
          <a:p>
            <a:pPr marL="0" indent="0">
              <a:buFont typeface="Arial" panose="020B0604020202020204" pitchFamily="34" charset="0"/>
              <a:buNone/>
            </a:pPr>
            <a:r>
              <a:rPr lang="en-US" sz="3200" b="1" smtClean="0"/>
              <a:t>Eosinophilic esophagitis. </a:t>
            </a:r>
          </a:p>
          <a:p>
            <a:pPr marL="457200" indent="-457200">
              <a:buFont typeface="Arial" panose="020B0604020202020204" pitchFamily="34" charset="0"/>
              <a:buChar char="•"/>
            </a:pPr>
            <a:r>
              <a:rPr lang="en-US" sz="3200" smtClean="0"/>
              <a:t>This condition, which might be related to a food allergy, is caused by too many cells called eosinophils in the esophagus.</a:t>
            </a:r>
          </a:p>
          <a:p>
            <a:pPr marL="0" indent="0">
              <a:buFont typeface="Arial" panose="020B0604020202020204" pitchFamily="34" charset="0"/>
              <a:buNone/>
            </a:pPr>
            <a:r>
              <a:rPr lang="en-US" sz="3200" b="1" smtClean="0"/>
              <a:t>Radiation therapy. </a:t>
            </a:r>
          </a:p>
          <a:p>
            <a:pPr marL="457200" indent="-457200">
              <a:buFont typeface="Arial" panose="020B0604020202020204" pitchFamily="34" charset="0"/>
              <a:buChar char="•"/>
            </a:pPr>
            <a:r>
              <a:rPr lang="en-US" sz="3200" smtClean="0"/>
              <a:t>This cancer treatment can lead to inflammation and scarring of the esophagus.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Causes </a:t>
            </a:r>
            <a:r>
              <a:rPr lang="en-US" altLang="en-US" sz="3600" b="1" dirty="0" smtClean="0">
                <a:solidFill>
                  <a:schemeClr val="accent2"/>
                </a:solidFill>
                <a:latin typeface="Times New Roman" panose="02020603050405020304" pitchFamily="18" charset="0"/>
                <a:cs typeface="Times New Roman" panose="02020603050405020304" pitchFamily="18" charset="0"/>
              </a:rPr>
              <a:t>of Dysphagia  </a:t>
            </a:r>
          </a:p>
        </p:txBody>
      </p:sp>
      <p:sp>
        <p:nvSpPr>
          <p:cNvPr id="2" name="TextBox 1"/>
          <p:cNvSpPr txBox="1"/>
          <p:nvPr/>
        </p:nvSpPr>
        <p:spPr>
          <a:xfrm>
            <a:off x="685800" y="1676400"/>
            <a:ext cx="7924800" cy="2553335"/>
          </a:xfrm>
          <a:prstGeom prst="rect">
            <a:avLst/>
          </a:prstGeom>
          <a:noFill/>
        </p:spPr>
        <p:txBody>
          <a:bodyPr wrap="square">
            <a:spAutoFit/>
          </a:bodyPr>
          <a:lstStyle/>
          <a:p>
            <a:pPr marL="0" indent="0">
              <a:buFont typeface="Arial" panose="020B0604020202020204" pitchFamily="34" charset="0"/>
              <a:buNone/>
            </a:pPr>
            <a:r>
              <a:rPr lang="en-US" sz="3200" b="1" smtClean="0"/>
              <a:t>GERD. </a:t>
            </a:r>
          </a:p>
          <a:p>
            <a:pPr marL="457200" indent="-457200">
              <a:buFont typeface="Arial" panose="020B0604020202020204" pitchFamily="34" charset="0"/>
              <a:buChar char="•"/>
            </a:pPr>
            <a:r>
              <a:rPr lang="en-US" sz="3200" smtClean="0"/>
              <a:t>Damage to esophageal tissues from stomach acid backing up into the esophagus can lead to spasm or scarring and narrowing of the lower esophagus.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Risk Factors </a:t>
            </a:r>
            <a:r>
              <a:rPr lang="en-US" altLang="en-US" sz="3600" b="1" dirty="0" smtClean="0">
                <a:solidFill>
                  <a:schemeClr val="accent2"/>
                </a:solidFill>
                <a:latin typeface="Times New Roman" panose="02020603050405020304" pitchFamily="18" charset="0"/>
                <a:cs typeface="Times New Roman" panose="02020603050405020304" pitchFamily="18" charset="0"/>
              </a:rPr>
              <a:t>of Dysphagia  </a:t>
            </a:r>
          </a:p>
        </p:txBody>
      </p:sp>
      <p:sp>
        <p:nvSpPr>
          <p:cNvPr id="2" name="TextBox 1"/>
          <p:cNvSpPr txBox="1"/>
          <p:nvPr/>
        </p:nvSpPr>
        <p:spPr>
          <a:xfrm>
            <a:off x="685800" y="1525270"/>
            <a:ext cx="7948295" cy="4107815"/>
          </a:xfrm>
          <a:prstGeom prst="rect">
            <a:avLst/>
          </a:prstGeom>
          <a:noFill/>
        </p:spPr>
        <p:txBody>
          <a:bodyPr wrap="square">
            <a:spAutoFit/>
          </a:bodyPr>
          <a:lstStyle/>
          <a:p>
            <a:pPr marL="0" indent="0">
              <a:buFont typeface="Arial" panose="020B0604020202020204" pitchFamily="34" charset="0"/>
              <a:buNone/>
            </a:pPr>
            <a:r>
              <a:rPr lang="en-US" sz="2900" b="1" smtClean="0"/>
              <a:t>Aging. </a:t>
            </a:r>
          </a:p>
          <a:p>
            <a:pPr marL="514350" indent="-514350">
              <a:buFont typeface="Arial" panose="020B0604020202020204" pitchFamily="34" charset="0"/>
              <a:buChar char="•"/>
            </a:pPr>
            <a:r>
              <a:rPr lang="en-US" sz="2900" smtClean="0"/>
              <a:t>Due to natural aging and normal wear and tear on the esophagus as well as a greater risk of certain conditions, such as stroke</a:t>
            </a:r>
            <a:r>
              <a:rPr lang="en-IN" altLang="en-US" sz="2900" smtClean="0"/>
              <a:t>.</a:t>
            </a:r>
            <a:r>
              <a:rPr lang="en-US" sz="2900" smtClean="0"/>
              <a:t> But dysphagia isn't considered a normal sign of aging.</a:t>
            </a:r>
          </a:p>
          <a:p>
            <a:pPr marL="0" indent="0">
              <a:buFont typeface="Arial" panose="020B0604020202020204" pitchFamily="34" charset="0"/>
              <a:buNone/>
            </a:pPr>
            <a:r>
              <a:rPr lang="en-US" sz="2900" b="1" smtClean="0"/>
              <a:t>Certain health conditions. </a:t>
            </a:r>
          </a:p>
          <a:p>
            <a:pPr marL="514350" indent="-514350">
              <a:buFont typeface="Arial" panose="020B0604020202020204" pitchFamily="34" charset="0"/>
              <a:buChar char="•"/>
            </a:pPr>
            <a:r>
              <a:rPr lang="en-US" sz="2900" smtClean="0"/>
              <a:t>People with certain neurological or nervous system disorders are more likely to have difficulty swallowing.</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Complications </a:t>
            </a:r>
            <a:r>
              <a:rPr lang="en-US" altLang="en-US" sz="3600" b="1" dirty="0" smtClean="0">
                <a:solidFill>
                  <a:schemeClr val="accent2"/>
                </a:solidFill>
                <a:latin typeface="Times New Roman" panose="02020603050405020304" pitchFamily="18" charset="0"/>
                <a:cs typeface="Times New Roman" panose="02020603050405020304" pitchFamily="18" charset="0"/>
              </a:rPr>
              <a:t>of Dysphagia  </a:t>
            </a:r>
          </a:p>
        </p:txBody>
      </p:sp>
      <p:sp>
        <p:nvSpPr>
          <p:cNvPr id="2" name="TextBox 1"/>
          <p:cNvSpPr txBox="1"/>
          <p:nvPr/>
        </p:nvSpPr>
        <p:spPr>
          <a:xfrm>
            <a:off x="609600" y="1676400"/>
            <a:ext cx="7920355" cy="4030980"/>
          </a:xfrm>
          <a:prstGeom prst="rect">
            <a:avLst/>
          </a:prstGeom>
          <a:noFill/>
        </p:spPr>
        <p:txBody>
          <a:bodyPr wrap="square">
            <a:spAutoFit/>
          </a:bodyPr>
          <a:lstStyle/>
          <a:p>
            <a:pPr marL="514350" indent="-514350">
              <a:buFont typeface="Arial" panose="020B0604020202020204" pitchFamily="34" charset="0"/>
              <a:buChar char="•"/>
            </a:pPr>
            <a:r>
              <a:rPr lang="en-US" sz="3200" b="1" dirty="0" smtClean="0"/>
              <a:t>Malnutrition, weight loss and dehydration</a:t>
            </a:r>
            <a:r>
              <a:rPr lang="en-IN" altLang="en-US" sz="3200" b="1" dirty="0" smtClean="0"/>
              <a:t>:</a:t>
            </a:r>
            <a:r>
              <a:rPr lang="en-US" sz="3200" dirty="0" smtClean="0"/>
              <a:t> Dysphagia can make it difficult to take in enough nourishment and fluids.</a:t>
            </a:r>
          </a:p>
          <a:p>
            <a:pPr marL="514350" indent="-514350">
              <a:buFont typeface="Arial" panose="020B0604020202020204" pitchFamily="34" charset="0"/>
              <a:buChar char="•"/>
            </a:pPr>
            <a:r>
              <a:rPr lang="en-US" sz="3200" b="1" dirty="0" smtClean="0"/>
              <a:t>Aspiration pneumonia</a:t>
            </a:r>
            <a:r>
              <a:rPr lang="en-IN" altLang="en-US" sz="3200" b="1" dirty="0" smtClean="0"/>
              <a:t>:</a:t>
            </a:r>
            <a:r>
              <a:rPr lang="en-US" sz="3200" dirty="0" smtClean="0"/>
              <a:t> Food or liquid entering the airway during attempts to swallow can cause aspiration pneumonia as a result of the food introducing bacteria into the lungs.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Complications </a:t>
            </a:r>
            <a:r>
              <a:rPr lang="en-US" altLang="en-US" sz="3600" b="1" dirty="0" smtClean="0">
                <a:solidFill>
                  <a:schemeClr val="accent2"/>
                </a:solidFill>
                <a:latin typeface="Times New Roman" panose="02020603050405020304" pitchFamily="18" charset="0"/>
                <a:cs typeface="Times New Roman" panose="02020603050405020304" pitchFamily="18" charset="0"/>
              </a:rPr>
              <a:t>of Dysphagia  </a:t>
            </a:r>
          </a:p>
        </p:txBody>
      </p:sp>
      <p:sp>
        <p:nvSpPr>
          <p:cNvPr id="2" name="TextBox 1"/>
          <p:cNvSpPr txBox="1"/>
          <p:nvPr/>
        </p:nvSpPr>
        <p:spPr>
          <a:xfrm>
            <a:off x="609600" y="1676400"/>
            <a:ext cx="7920355" cy="2553335"/>
          </a:xfrm>
          <a:prstGeom prst="rect">
            <a:avLst/>
          </a:prstGeom>
          <a:noFill/>
        </p:spPr>
        <p:txBody>
          <a:bodyPr wrap="square">
            <a:spAutoFit/>
          </a:bodyPr>
          <a:lstStyle/>
          <a:p>
            <a:pPr marL="514350" indent="-514350">
              <a:buFont typeface="Arial" panose="020B0604020202020204" pitchFamily="34" charset="0"/>
              <a:buChar char="•"/>
            </a:pPr>
            <a:r>
              <a:rPr sz="3200" b="1" dirty="0" smtClean="0"/>
              <a:t>Choking</a:t>
            </a:r>
            <a:r>
              <a:rPr lang="en-IN" sz="3200" dirty="0" smtClean="0"/>
              <a:t>:</a:t>
            </a:r>
            <a:r>
              <a:rPr sz="3200" dirty="0" smtClean="0"/>
              <a:t> Food stuck in the throat can cause choking. If food completely blocks the airway and no one intervenes with a successful Heimlich maneuver, death can occur.</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Prevention </a:t>
            </a:r>
            <a:r>
              <a:rPr lang="en-US" altLang="en-US" sz="3600" b="1" dirty="0" smtClean="0">
                <a:solidFill>
                  <a:schemeClr val="accent2"/>
                </a:solidFill>
                <a:latin typeface="Times New Roman" panose="02020603050405020304" pitchFamily="18" charset="0"/>
                <a:cs typeface="Times New Roman" panose="02020603050405020304" pitchFamily="18" charset="0"/>
              </a:rPr>
              <a:t>of Dysphagia  </a:t>
            </a:r>
          </a:p>
        </p:txBody>
      </p:sp>
      <p:sp>
        <p:nvSpPr>
          <p:cNvPr id="2" name="TextBox 1"/>
          <p:cNvSpPr txBox="1"/>
          <p:nvPr/>
        </p:nvSpPr>
        <p:spPr>
          <a:xfrm>
            <a:off x="533400" y="1676400"/>
            <a:ext cx="7924800" cy="3046095"/>
          </a:xfrm>
          <a:prstGeom prst="rect">
            <a:avLst/>
          </a:prstGeom>
          <a:noFill/>
        </p:spPr>
        <p:txBody>
          <a:bodyPr wrap="square">
            <a:spAutoFit/>
          </a:bodyPr>
          <a:lstStyle/>
          <a:p>
            <a:pPr marL="514350" indent="-514350">
              <a:buFont typeface="Arial" panose="020B0604020202020204" pitchFamily="34" charset="0"/>
              <a:buChar char="•"/>
            </a:pPr>
            <a:r>
              <a:rPr lang="en-US" sz="3200" smtClean="0"/>
              <a:t>Although swallowing difficulties can't be prevented, you can reduce your risk of occasional difficulty swallowing by eating slowly and chewing your food well.</a:t>
            </a:r>
          </a:p>
          <a:p>
            <a:pPr marL="514350" indent="-514350">
              <a:buFont typeface="Arial" panose="020B0604020202020204" pitchFamily="34" charset="0"/>
              <a:buChar char="•"/>
            </a:pPr>
            <a:r>
              <a:rPr lang="en-US" sz="3200" smtClean="0"/>
              <a:t>However, if you have signs or Causes of dysphagia, see your health care provider.</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353822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Dysphagia is the medical term for swallowing difficulties.</a:t>
            </a:r>
          </a:p>
          <a:p>
            <a:pPr marL="514350" indent="-514350">
              <a:buFont typeface="Wingdings" panose="05000000000000000000" pitchFamily="2" charset="2"/>
              <a:buChar char="ü"/>
            </a:pPr>
            <a:r>
              <a:rPr lang="en-US" sz="2800" dirty="0" smtClean="0"/>
              <a:t>Some people with dysphagia have problems swallowing certain foods or liquids, while others can't swallow at all. Other signs of dysphagia include: coughing or choking when eating or drinking. bringing food back up, sometimes through the nose.</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19</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buFont typeface="Wingdings" panose="05000000000000000000" charset="0"/>
              <a:buChar char="ü"/>
            </a:pPr>
            <a:r>
              <a:rPr lang="en-US" altLang="en-US" sz="2600" dirty="0" smtClean="0">
                <a:latin typeface="Times New Roman" panose="02020603050405020304" pitchFamily="18" charset="0"/>
                <a:cs typeface="Times New Roman" panose="02020603050405020304" pitchFamily="18" charset="0"/>
                <a:sym typeface="+mn-ea"/>
              </a:rPr>
              <a:t>Types of </a:t>
            </a:r>
            <a:r>
              <a:rPr lang="en-IN" altLang="en-US" sz="2600" dirty="0" smtClean="0">
                <a:latin typeface="Times New Roman" panose="02020603050405020304" pitchFamily="18" charset="0"/>
                <a:cs typeface="Times New Roman" panose="02020603050405020304" pitchFamily="18" charset="0"/>
                <a:sym typeface="+mn-ea"/>
              </a:rPr>
              <a:t>D</a:t>
            </a:r>
            <a:r>
              <a:rPr altLang="en-US" sz="2600" dirty="0" smtClean="0">
                <a:latin typeface="Times New Roman" panose="02020603050405020304" pitchFamily="18" charset="0"/>
                <a:cs typeface="Times New Roman" panose="02020603050405020304" pitchFamily="18" charset="0"/>
                <a:sym typeface="+mn-ea"/>
              </a:rPr>
              <a:t>ysphagia</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buFont typeface="Wingdings" panose="05000000000000000000" charset="0"/>
              <a:buChar char="ü"/>
            </a:pPr>
            <a:r>
              <a:rPr lang="en-IN" altLang="en-US" sz="2600" dirty="0" smtClean="0">
                <a:latin typeface="Times New Roman" panose="02020603050405020304" pitchFamily="18" charset="0"/>
                <a:cs typeface="Times New Roman" panose="02020603050405020304" pitchFamily="18" charset="0"/>
                <a:sym typeface="+mn-ea"/>
              </a:rPr>
              <a:t>Symptoms </a:t>
            </a:r>
            <a:r>
              <a:rPr lang="en-US" altLang="en-US" sz="2600" dirty="0" smtClean="0">
                <a:latin typeface="Times New Roman" panose="02020603050405020304" pitchFamily="18" charset="0"/>
                <a:cs typeface="Times New Roman" panose="02020603050405020304" pitchFamily="18" charset="0"/>
                <a:sym typeface="+mn-ea"/>
              </a:rPr>
              <a:t>of </a:t>
            </a:r>
            <a:r>
              <a:rPr lang="en-IN" altLang="en-US" sz="2600" dirty="0" smtClean="0">
                <a:latin typeface="Times New Roman" panose="02020603050405020304" pitchFamily="18" charset="0"/>
                <a:cs typeface="Times New Roman" panose="02020603050405020304" pitchFamily="18" charset="0"/>
                <a:sym typeface="+mn-ea"/>
              </a:rPr>
              <a:t>D</a:t>
            </a:r>
            <a:r>
              <a:rPr altLang="en-US" sz="2600" dirty="0" smtClean="0">
                <a:latin typeface="Times New Roman" panose="02020603050405020304" pitchFamily="18" charset="0"/>
                <a:cs typeface="Times New Roman" panose="02020603050405020304" pitchFamily="18" charset="0"/>
                <a:sym typeface="+mn-ea"/>
              </a:rPr>
              <a:t>ysphagia</a:t>
            </a:r>
            <a:endParaRPr lang="en-IN" altLang="en-US" sz="2600" dirty="0">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Causes </a:t>
            </a:r>
            <a:r>
              <a:rPr lang="en-US" altLang="en-US" sz="2600" dirty="0" smtClean="0">
                <a:solidFill>
                  <a:schemeClr val="tx1"/>
                </a:solidFill>
                <a:latin typeface="Times New Roman" panose="02020603050405020304" pitchFamily="18" charset="0"/>
                <a:cs typeface="Times New Roman" panose="02020603050405020304" pitchFamily="18" charset="0"/>
                <a:sym typeface="+mn-ea"/>
              </a:rPr>
              <a:t>of </a:t>
            </a:r>
            <a:r>
              <a:rPr lang="en-IN" altLang="en-US" sz="2600" dirty="0" smtClean="0">
                <a:solidFill>
                  <a:schemeClr val="tx1"/>
                </a:solidFill>
                <a:latin typeface="Times New Roman" panose="02020603050405020304" pitchFamily="18" charset="0"/>
                <a:cs typeface="Times New Roman" panose="02020603050405020304" pitchFamily="18" charset="0"/>
                <a:sym typeface="+mn-ea"/>
              </a:rPr>
              <a:t>D</a:t>
            </a:r>
            <a:r>
              <a:rPr altLang="en-US" sz="2600" dirty="0" smtClean="0">
                <a:solidFill>
                  <a:schemeClr val="tx1"/>
                </a:solidFill>
                <a:latin typeface="Times New Roman" panose="02020603050405020304" pitchFamily="18" charset="0"/>
                <a:cs typeface="Times New Roman" panose="02020603050405020304" pitchFamily="18" charset="0"/>
                <a:sym typeface="+mn-ea"/>
              </a:rPr>
              <a:t>ysphagia</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buFont typeface="Wingdings" panose="05000000000000000000" charset="0"/>
              <a:buChar char="ü"/>
            </a:pPr>
            <a:r>
              <a:rPr lang="en-IN" altLang="en-US" sz="2600" dirty="0" smtClean="0">
                <a:latin typeface="Times New Roman" panose="02020603050405020304" pitchFamily="18" charset="0"/>
                <a:cs typeface="Times New Roman" panose="02020603050405020304" pitchFamily="18" charset="0"/>
                <a:sym typeface="+mn-ea"/>
              </a:rPr>
              <a:t>Risk Factors </a:t>
            </a:r>
            <a:r>
              <a:rPr lang="en-US" altLang="en-US" sz="2600" dirty="0" smtClean="0">
                <a:latin typeface="Times New Roman" panose="02020603050405020304" pitchFamily="18" charset="0"/>
                <a:cs typeface="Times New Roman" panose="02020603050405020304" pitchFamily="18" charset="0"/>
                <a:sym typeface="+mn-ea"/>
              </a:rPr>
              <a:t>of </a:t>
            </a:r>
            <a:r>
              <a:rPr lang="en-IN" altLang="en-US" sz="2600" dirty="0" smtClean="0">
                <a:latin typeface="Times New Roman" panose="02020603050405020304" pitchFamily="18" charset="0"/>
                <a:cs typeface="Times New Roman" panose="02020603050405020304" pitchFamily="18" charset="0"/>
                <a:sym typeface="+mn-ea"/>
              </a:rPr>
              <a:t>D</a:t>
            </a:r>
            <a:r>
              <a:rPr altLang="en-US" sz="2600" dirty="0" smtClean="0">
                <a:latin typeface="Times New Roman" panose="02020603050405020304" pitchFamily="18" charset="0"/>
                <a:cs typeface="Times New Roman" panose="02020603050405020304" pitchFamily="18" charset="0"/>
                <a:sym typeface="+mn-ea"/>
              </a:rPr>
              <a:t>ysphagia</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buFont typeface="Wingdings" panose="05000000000000000000" charset="0"/>
              <a:buChar char="ü"/>
            </a:pPr>
            <a:r>
              <a:rPr lang="en-IN" altLang="en-US" sz="2600" dirty="0" smtClean="0">
                <a:latin typeface="Times New Roman" panose="02020603050405020304" pitchFamily="18" charset="0"/>
                <a:cs typeface="Times New Roman" panose="02020603050405020304" pitchFamily="18" charset="0"/>
                <a:sym typeface="+mn-ea"/>
              </a:rPr>
              <a:t>Complications </a:t>
            </a:r>
            <a:r>
              <a:rPr lang="en-US" altLang="en-US" sz="2600" dirty="0" smtClean="0">
                <a:latin typeface="Times New Roman" panose="02020603050405020304" pitchFamily="18" charset="0"/>
                <a:cs typeface="Times New Roman" panose="02020603050405020304" pitchFamily="18" charset="0"/>
                <a:sym typeface="+mn-ea"/>
              </a:rPr>
              <a:t>of </a:t>
            </a:r>
            <a:r>
              <a:rPr lang="en-IN" altLang="en-US" sz="2600" dirty="0" smtClean="0">
                <a:latin typeface="Times New Roman" panose="02020603050405020304" pitchFamily="18" charset="0"/>
                <a:cs typeface="Times New Roman" panose="02020603050405020304" pitchFamily="18" charset="0"/>
                <a:sym typeface="+mn-ea"/>
              </a:rPr>
              <a:t>D</a:t>
            </a:r>
            <a:r>
              <a:rPr altLang="en-US" sz="2600" dirty="0" smtClean="0">
                <a:latin typeface="Times New Roman" panose="02020603050405020304" pitchFamily="18" charset="0"/>
                <a:cs typeface="Times New Roman" panose="02020603050405020304" pitchFamily="18" charset="0"/>
                <a:sym typeface="+mn-ea"/>
              </a:rPr>
              <a:t>ysphagia</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buFont typeface="Wingdings" panose="05000000000000000000" charset="0"/>
              <a:buChar char="ü"/>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Prevention </a:t>
            </a:r>
            <a:r>
              <a:rPr lang="en-US" altLang="en-US" sz="2600" dirty="0" smtClean="0">
                <a:latin typeface="Times New Roman" panose="02020603050405020304" pitchFamily="18" charset="0"/>
                <a:cs typeface="Times New Roman" panose="02020603050405020304" pitchFamily="18" charset="0"/>
                <a:sym typeface="+mn-ea"/>
              </a:rPr>
              <a:t>of </a:t>
            </a:r>
            <a:r>
              <a:rPr lang="en-IN" altLang="en-US" sz="2600" dirty="0" smtClean="0">
                <a:latin typeface="Times New Roman" panose="02020603050405020304" pitchFamily="18" charset="0"/>
                <a:cs typeface="Times New Roman" panose="02020603050405020304" pitchFamily="18" charset="0"/>
                <a:sym typeface="+mn-ea"/>
              </a:rPr>
              <a:t>D</a:t>
            </a:r>
            <a:r>
              <a:rPr altLang="en-US" sz="2600" dirty="0" smtClean="0">
                <a:latin typeface="Times New Roman" panose="02020603050405020304" pitchFamily="18" charset="0"/>
                <a:cs typeface="Times New Roman" panose="02020603050405020304" pitchFamily="18" charset="0"/>
                <a:sym typeface="+mn-ea"/>
              </a:rPr>
              <a:t>ysphagia</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buFont typeface="Wingdings" panose="05000000000000000000" charset="0"/>
              <a:buChar char="ü"/>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IN" altLang="en-US" sz="2600" dirty="0">
              <a:latin typeface="Times New Roman" panose="02020603050405020304" pitchFamily="18" charset="0"/>
              <a:cs typeface="Times New Roman" panose="02020603050405020304" pitchFamily="18" charset="0"/>
            </a:endParaRPr>
          </a:p>
          <a:p>
            <a:pPr lvl="1"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2848233279"/>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5930" y="1755775"/>
            <a:ext cx="376618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dirty="0" smtClean="0"/>
              <a:t>    </a:t>
            </a:r>
            <a:r>
              <a:rPr dirty="0" smtClean="0"/>
              <a:t>Dysphagia is difficulty swallowing — taking more time and effort to move food or liquid from your mouth to your stomach</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Dysphagia_Causes_big_898"/>
          <p:cNvPicPr>
            <a:picLocks noChangeAspect="1"/>
          </p:cNvPicPr>
          <p:nvPr/>
        </p:nvPicPr>
        <p:blipFill>
          <a:blip r:embed="rId3"/>
          <a:srcRect b="13652"/>
          <a:stretch>
            <a:fillRect/>
          </a:stretch>
        </p:blipFill>
        <p:spPr>
          <a:xfrm>
            <a:off x="4495800" y="1676400"/>
            <a:ext cx="4293235" cy="4177030"/>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67259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dirty="0" smtClean="0"/>
              <a:t>Occasional difficulty swallowing, such as when you eat too fast or don't chew your food well enough, usually isn't cause for concern. But persistent dysphagia can be a serious medical condition requiring treatment.</a:t>
            </a:r>
          </a:p>
          <a:p>
            <a:r>
              <a:rPr lang="en-US" sz="2800" dirty="0" smtClean="0"/>
              <a:t>Dysphagia can occur at any age, but it's more common in older adults. The causes of swallowing problems vary, and treatment depends on the cause.</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sophageal-dysphagia-5097624-Color-v2-d3736ff073c04c2385ed0d5909ac969e"/>
          <p:cNvPicPr>
            <a:picLocks noChangeAspect="1"/>
          </p:cNvPicPr>
          <p:nvPr/>
        </p:nvPicPr>
        <p:blipFill>
          <a:blip r:embed="rId2"/>
          <a:srcRect b="5396"/>
          <a:stretch>
            <a:fillRect/>
          </a:stretch>
        </p:blipFill>
        <p:spPr>
          <a:xfrm>
            <a:off x="0" y="0"/>
            <a:ext cx="9144000" cy="6858000"/>
          </a:xfrm>
          <a:prstGeom prst="rect">
            <a:avLst/>
          </a:prstGeom>
        </p:spPr>
      </p:pic>
    </p:spTree>
  </p:cSld>
  <p:clrMapOvr>
    <a:masterClrMapping/>
  </p:clrMapOvr>
  <p:transition spd="slow">
    <p:comb/>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Symptoms </a:t>
            </a:r>
            <a:r>
              <a:rPr lang="en-US" altLang="en-US" sz="3600" b="1" dirty="0" smtClean="0">
                <a:solidFill>
                  <a:schemeClr val="accent2"/>
                </a:solidFill>
                <a:latin typeface="Times New Roman" panose="02020603050405020304" pitchFamily="18" charset="0"/>
                <a:cs typeface="Times New Roman" panose="02020603050405020304" pitchFamily="18" charset="0"/>
              </a:rPr>
              <a:t>of Dysphagia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3" name="Picture 2" descr="dysphagia_2_700x400"/>
          <p:cNvPicPr>
            <a:picLocks noChangeAspect="1"/>
          </p:cNvPicPr>
          <p:nvPr/>
        </p:nvPicPr>
        <p:blipFill>
          <a:blip r:embed="rId3"/>
          <a:stretch>
            <a:fillRect/>
          </a:stretch>
        </p:blipFill>
        <p:spPr>
          <a:xfrm>
            <a:off x="990600" y="1809750"/>
            <a:ext cx="7001510" cy="4001135"/>
          </a:xfrm>
          <a:prstGeom prst="rect">
            <a:avLst/>
          </a:prstGeom>
        </p:spPr>
      </p:pic>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Causes </a:t>
            </a:r>
            <a:r>
              <a:rPr lang="en-US" altLang="en-US" sz="3600" b="1" dirty="0" smtClean="0">
                <a:solidFill>
                  <a:schemeClr val="accent2"/>
                </a:solidFill>
                <a:latin typeface="Times New Roman" panose="02020603050405020304" pitchFamily="18" charset="0"/>
                <a:cs typeface="Times New Roman" panose="02020603050405020304" pitchFamily="18" charset="0"/>
              </a:rPr>
              <a:t>of Dysphagia  </a:t>
            </a:r>
          </a:p>
        </p:txBody>
      </p:sp>
      <p:sp>
        <p:nvSpPr>
          <p:cNvPr id="2" name="TextBox 1"/>
          <p:cNvSpPr txBox="1"/>
          <p:nvPr/>
        </p:nvSpPr>
        <p:spPr>
          <a:xfrm>
            <a:off x="609600" y="1600200"/>
            <a:ext cx="7924800" cy="4030980"/>
          </a:xfrm>
          <a:prstGeom prst="rect">
            <a:avLst/>
          </a:prstGeom>
          <a:noFill/>
        </p:spPr>
        <p:txBody>
          <a:bodyPr wrap="square">
            <a:spAutoFit/>
          </a:bodyPr>
          <a:lstStyle/>
          <a:p>
            <a:pPr marL="0" indent="0">
              <a:buFont typeface="Arial" panose="020B0604020202020204" pitchFamily="34" charset="0"/>
              <a:buNone/>
            </a:pPr>
            <a:r>
              <a:rPr lang="en-US" sz="3200" b="1" smtClean="0"/>
              <a:t>Achalasia. </a:t>
            </a:r>
          </a:p>
          <a:p>
            <a:pPr marL="514350" indent="-514350">
              <a:buFont typeface="Arial" panose="020B0604020202020204" pitchFamily="34" charset="0"/>
              <a:buChar char="•"/>
            </a:pPr>
            <a:r>
              <a:rPr lang="en-US" sz="3200" smtClean="0"/>
              <a:t>When the lower esophageal muscle (sphincter) doesn't relax properly to let food enter the stomach, it can cause food to come back up into the throat. Muscles in the wall of the esophagus might be weak as well, a condition that tends to worsen over time.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Causes </a:t>
            </a:r>
            <a:r>
              <a:rPr lang="en-US" altLang="en-US" sz="3600" b="1" dirty="0" smtClean="0">
                <a:solidFill>
                  <a:schemeClr val="accent2"/>
                </a:solidFill>
                <a:latin typeface="Times New Roman" panose="02020603050405020304" pitchFamily="18" charset="0"/>
                <a:cs typeface="Times New Roman" panose="02020603050405020304" pitchFamily="18" charset="0"/>
              </a:rPr>
              <a:t>of Dysphagia  </a:t>
            </a:r>
          </a:p>
        </p:txBody>
      </p:sp>
      <p:sp>
        <p:nvSpPr>
          <p:cNvPr id="2" name="TextBox 1"/>
          <p:cNvSpPr txBox="1"/>
          <p:nvPr/>
        </p:nvSpPr>
        <p:spPr>
          <a:xfrm>
            <a:off x="609600" y="1600200"/>
            <a:ext cx="7924800" cy="3046095"/>
          </a:xfrm>
          <a:prstGeom prst="rect">
            <a:avLst/>
          </a:prstGeom>
          <a:noFill/>
        </p:spPr>
        <p:txBody>
          <a:bodyPr wrap="square">
            <a:spAutoFit/>
          </a:bodyPr>
          <a:lstStyle/>
          <a:p>
            <a:pPr marL="0" indent="0">
              <a:buFont typeface="Arial" panose="020B0604020202020204" pitchFamily="34" charset="0"/>
              <a:buNone/>
            </a:pPr>
            <a:r>
              <a:rPr lang="en-US" sz="3200" b="1" smtClean="0"/>
              <a:t>Diffuse spasm. </a:t>
            </a:r>
          </a:p>
          <a:p>
            <a:pPr marL="457200" indent="-457200">
              <a:buFont typeface="Arial" panose="020B0604020202020204" pitchFamily="34" charset="0"/>
              <a:buChar char="•"/>
            </a:pPr>
            <a:r>
              <a:rPr lang="en-US" sz="3200" smtClean="0"/>
              <a:t>This condition causes high-pressure, poorly coordinated contractions of the esophagus, usually after swallowing. Diffuse spasm affects the involuntary muscles in the walls of the lower esophagus.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Causes </a:t>
            </a:r>
            <a:r>
              <a:rPr lang="en-US" altLang="en-US" sz="3600" b="1" dirty="0" smtClean="0">
                <a:solidFill>
                  <a:schemeClr val="accent2"/>
                </a:solidFill>
                <a:latin typeface="Times New Roman" panose="02020603050405020304" pitchFamily="18" charset="0"/>
                <a:cs typeface="Times New Roman" panose="02020603050405020304" pitchFamily="18" charset="0"/>
              </a:rPr>
              <a:t>of Dysphagia  </a:t>
            </a:r>
          </a:p>
        </p:txBody>
      </p:sp>
      <p:sp>
        <p:nvSpPr>
          <p:cNvPr id="2" name="TextBox 1"/>
          <p:cNvSpPr txBox="1"/>
          <p:nvPr/>
        </p:nvSpPr>
        <p:spPr>
          <a:xfrm>
            <a:off x="609600" y="1600200"/>
            <a:ext cx="7924800" cy="2553335"/>
          </a:xfrm>
          <a:prstGeom prst="rect">
            <a:avLst/>
          </a:prstGeom>
          <a:noFill/>
        </p:spPr>
        <p:txBody>
          <a:bodyPr wrap="square">
            <a:spAutoFit/>
          </a:bodyPr>
          <a:lstStyle/>
          <a:p>
            <a:pPr marL="0" indent="0">
              <a:buFont typeface="Arial" panose="020B0604020202020204" pitchFamily="34" charset="0"/>
              <a:buNone/>
            </a:pPr>
            <a:r>
              <a:rPr lang="en-US" sz="3200" b="1" smtClean="0"/>
              <a:t>Esophageal stricture. </a:t>
            </a:r>
          </a:p>
          <a:p>
            <a:pPr marL="457200" indent="-457200">
              <a:buFont typeface="Arial" panose="020B0604020202020204" pitchFamily="34" charset="0"/>
              <a:buChar char="•"/>
            </a:pPr>
            <a:r>
              <a:rPr lang="en-US" sz="3200" smtClean="0"/>
              <a:t>A narrowed esophagus (stricture) can trap large pieces of food. Tumors or scar tissue, often caused by gastroesophageal reflux disease (GERD), can cause narrowing.</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Business Cooperate">
  <a:themeElements>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siness Cooperat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 Coope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 Coope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 Coope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 Coope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 Coope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 Coope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 Coope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 Coope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 Coope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 Coope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 Coope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812</Words>
  <Application>Microsoft Office PowerPoint</Application>
  <PresentationFormat>On-screen Show (4:3)</PresentationFormat>
  <Paragraphs>261</Paragraphs>
  <Slides>20</Slides>
  <Notes>18</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7_SEPDPO</vt:lpstr>
      <vt:lpstr>Business Cooperate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904</cp:revision>
  <cp:lastPrinted>2014-09-05T11:57:00Z</cp:lastPrinted>
  <dcterms:created xsi:type="dcterms:W3CDTF">2014-04-08T13:15:00Z</dcterms:created>
  <dcterms:modified xsi:type="dcterms:W3CDTF">2022-11-30T12:18:44Z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35F805E512BB43BFB2017B9466BA4D65</vt:lpwstr>
  </property>
  <property fmtid="{D5CDD505-2E9C-101B-9397-08002B2CF9AE}" pid="3" name="KSOProductBuildVer">
    <vt:lpwstr>1033-11.2.0.11417</vt:lpwstr>
  </property>
</Properties>
</file>