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0"/>
  </p:notesMasterIdLst>
  <p:handoutMasterIdLst>
    <p:handoutMasterId r:id="rId21"/>
  </p:handoutMasterIdLst>
  <p:sldIdLst>
    <p:sldId id="425" r:id="rId3"/>
    <p:sldId id="322" r:id="rId4"/>
    <p:sldId id="324" r:id="rId5"/>
    <p:sldId id="362" r:id="rId6"/>
    <p:sldId id="325" r:id="rId7"/>
    <p:sldId id="418" r:id="rId8"/>
    <p:sldId id="419" r:id="rId9"/>
    <p:sldId id="397" r:id="rId10"/>
    <p:sldId id="420" r:id="rId11"/>
    <p:sldId id="421" r:id="rId12"/>
    <p:sldId id="398" r:id="rId13"/>
    <p:sldId id="399" r:id="rId14"/>
    <p:sldId id="422" r:id="rId15"/>
    <p:sldId id="423" r:id="rId16"/>
    <p:sldId id="424" r:id="rId17"/>
    <p:sldId id="351" r:id="rId18"/>
    <p:sldId id="426"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77728" autoAdjust="0"/>
  </p:normalViewPr>
  <p:slideViewPr>
    <p:cSldViewPr>
      <p:cViewPr>
        <p:scale>
          <a:sx n="51" d="100"/>
          <a:sy n="51" d="100"/>
        </p:scale>
        <p:origin x="-1548" y="-460"/>
      </p:cViewPr>
      <p:guideLst>
        <p:guide orient="horz" pos="2136"/>
        <p:guide pos="2928"/>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8.xml"/><Relationship Id="rId1" Type="http://schemas.openxmlformats.org/officeDocument/2006/relationships/slide" Target="slides/slide5.xml"/><Relationship Id="rId5" Type="http://schemas.openxmlformats.org/officeDocument/2006/relationships/slide" Target="slides/slide16.xml"/><Relationship Id="rId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11/20/2022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130749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11/20/2022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1926690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544213AF-26F6-41FA-8D85-E2C5388D6E58}" type="datetimeFigureOut">
              <a:rPr lang="en-US" smtClean="0"/>
              <a:t>11/20/2022</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t>11/20/2022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44213AF-26F6-41FA-8D85-E2C5388D6E58}" type="datetimeFigureOut">
              <a:rPr lang="en-US" smtClean="0"/>
              <a:t>11/20/2022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544213AF-26F6-41FA-8D85-E2C5388D6E58}" type="datetimeFigureOut">
              <a:rPr lang="en-US" smtClean="0"/>
              <a:t>11/20/2022</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BBC35B-A44B-4119-B8DA-DE9E3DFADA20}" type="slidenum">
              <a:rPr kumimoji="0" lang="en-US" smtClean="0"/>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44213AF-26F6-41FA-8D85-E2C5388D6E58}" type="datetimeFigureOut">
              <a:rPr lang="en-US" smtClean="0"/>
              <a:t>11/20/2022</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ransition spd="slow">
    <p:comb/>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6740" y="5791200"/>
            <a:ext cx="9137260" cy="707886"/>
          </a:xfrm>
          <a:prstGeom prst="rect">
            <a:avLst/>
          </a:prstGeom>
          <a:solidFill>
            <a:schemeClr val="tx1">
              <a:lumMod val="95000"/>
              <a:lumOff val="5000"/>
            </a:schemeClr>
          </a:solidFill>
          <a:ln w="9525">
            <a:noFill/>
            <a:miter lim="800000"/>
            <a:headEnd/>
            <a:tailEnd/>
          </a:ln>
        </p:spPr>
        <p:txBody>
          <a:bodyPr wrap="square">
            <a:spAutoFit/>
          </a:bodyPr>
          <a:lstStyle/>
          <a:p>
            <a:pPr eaLnBrk="0" hangingPunct="0">
              <a:spcBef>
                <a:spcPct val="50000"/>
              </a:spcBef>
            </a:pP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To:	 </a:t>
            </a:r>
            <a:r>
              <a:rPr lang="en-US" sz="2000" b="1" dirty="0" smtClean="0">
                <a:solidFill>
                  <a:schemeClr val="bg1"/>
                </a:solidFill>
                <a:latin typeface="+mn-lt"/>
                <a:cs typeface="Times New Roman" pitchFamily="18" charset="0"/>
              </a:rPr>
              <a:t>             </a:t>
            </a:r>
            <a:r>
              <a:rPr lang="en-US" sz="2000" b="1" dirty="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Submitted </a:t>
            </a:r>
            <a:r>
              <a:rPr lang="en-US" sz="2000" b="1" dirty="0">
                <a:solidFill>
                  <a:schemeClr val="bg1"/>
                </a:solidFill>
                <a:latin typeface="+mn-lt"/>
                <a:cs typeface="Times New Roman" pitchFamily="18" charset="0"/>
              </a:rPr>
              <a:t>By:</a:t>
            </a:r>
          </a:p>
          <a:p>
            <a:pPr eaLnBrk="0" hangingPunct="0"/>
            <a:r>
              <a:rPr lang="en-US" sz="2000" b="1" dirty="0" smtClean="0">
                <a:solidFill>
                  <a:schemeClr val="bg1"/>
                </a:solidFill>
                <a:latin typeface="+mn-lt"/>
                <a:cs typeface="Times New Roman" pitchFamily="18" charset="0"/>
              </a:rPr>
              <a:t>                     Studymafia.org                              </a:t>
            </a:r>
            <a:r>
              <a:rPr lang="en-US" sz="2000" b="1" dirty="0" smtClean="0">
                <a:solidFill>
                  <a:schemeClr val="bg1"/>
                </a:solidFill>
                <a:latin typeface="+mn-lt"/>
                <a:cs typeface="Times New Roman" pitchFamily="18" charset="0"/>
              </a:rPr>
              <a:t>  Studymafia.org               </a:t>
            </a:r>
            <a:endParaRPr lang="en-US" sz="2000" b="1" dirty="0">
              <a:solidFill>
                <a:schemeClr val="bg1"/>
              </a:solidFill>
              <a:latin typeface="+mn-lt"/>
              <a:cs typeface="Times New Roman" pitchFamily="18" charset="0"/>
            </a:endParaRPr>
          </a:p>
        </p:txBody>
      </p:sp>
      <p:sp>
        <p:nvSpPr>
          <p:cNvPr id="8" name="Rectangle 7"/>
          <p:cNvSpPr/>
          <p:nvPr/>
        </p:nvSpPr>
        <p:spPr>
          <a:xfrm>
            <a:off x="1600200" y="2092404"/>
            <a:ext cx="7060451" cy="1569660"/>
          </a:xfrm>
          <a:prstGeom prst="rect">
            <a:avLst/>
          </a:prstGeom>
          <a:noFill/>
        </p:spPr>
        <p:txBody>
          <a:bodyPr wrap="square">
            <a:spAutoFit/>
          </a:bodyPr>
          <a:lstStyle/>
          <a:p>
            <a:pPr algn="ctr" fontAlgn="auto">
              <a:spcBef>
                <a:spcPts val="0"/>
              </a:spcBef>
              <a:spcAft>
                <a:spcPts val="0"/>
              </a:spcAft>
              <a:defRPr/>
            </a:pPr>
            <a:r>
              <a:rPr lang="en-US" altLang="en-US" sz="4800" b="1" dirty="0" err="1" smtClean="0">
                <a:solidFill>
                  <a:schemeClr val="accent4">
                    <a:lumMod val="75000"/>
                  </a:schemeClr>
                </a:solidFill>
                <a:latin typeface="Times New Roman" pitchFamily="18" charset="0"/>
                <a:cs typeface="Times New Roman" pitchFamily="18" charset="0"/>
              </a:rPr>
              <a:t>Duchenne</a:t>
            </a:r>
            <a:r>
              <a:rPr lang="en-US" altLang="en-US" sz="4800" b="1" dirty="0" smtClean="0">
                <a:solidFill>
                  <a:schemeClr val="bg2">
                    <a:lumMod val="50000"/>
                  </a:schemeClr>
                </a:solidFill>
                <a:latin typeface="Times New Roman" pitchFamily="18" charset="0"/>
                <a:cs typeface="Times New Roman" pitchFamily="18" charset="0"/>
              </a:rPr>
              <a:t> Muscular </a:t>
            </a:r>
            <a:r>
              <a:rPr lang="en-US" altLang="en-US" sz="4800" b="1" dirty="0" smtClean="0">
                <a:solidFill>
                  <a:schemeClr val="accent3">
                    <a:lumMod val="50000"/>
                  </a:schemeClr>
                </a:solidFill>
                <a:latin typeface="Times New Roman" pitchFamily="18" charset="0"/>
                <a:cs typeface="Times New Roman" pitchFamily="18" charset="0"/>
              </a:rPr>
              <a:t>Dystrophy</a:t>
            </a:r>
            <a:endParaRPr lang="en-US" sz="48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32084599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effectLst/>
                <a:latin typeface="Times New Roman" panose="02020603050405020304" pitchFamily="18" charset="0"/>
                <a:cs typeface="Times New Roman" panose="02020603050405020304" pitchFamily="18" charset="0"/>
              </a:rPr>
              <a:t>PROGRESSION OF DUCHENNE</a:t>
            </a:r>
          </a:p>
        </p:txBody>
      </p:sp>
      <p:sp>
        <p:nvSpPr>
          <p:cNvPr id="2" name="TextBox 1"/>
          <p:cNvSpPr txBox="1"/>
          <p:nvPr/>
        </p:nvSpPr>
        <p:spPr>
          <a:xfrm>
            <a:off x="685800" y="1600200"/>
            <a:ext cx="7696200"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The progression of symptoms through Duchenne are on a spectrum, from late onset/very mild symptoms to early onset/severe symptoms. </a:t>
            </a:r>
          </a:p>
          <a:p>
            <a:pPr marL="514350" indent="-514350">
              <a:buFont typeface="Arial" panose="020B0604020202020204" pitchFamily="34" charset="0"/>
              <a:buChar char="•"/>
            </a:pPr>
            <a:r>
              <a:rPr lang="en-US" sz="3200" dirty="0" smtClean="0"/>
              <a:t>Regular visits with your neuromuscular team will help you to monitor the progression of this disease, and how it can best be treated along the way.</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chemeClr val="accent2"/>
                </a:solidFill>
                <a:latin typeface="Times New Roman" panose="02020603050405020304" pitchFamily="18" charset="0"/>
                <a:cs typeface="Times New Roman" panose="02020603050405020304" pitchFamily="18" charset="0"/>
              </a:rPr>
              <a:t>AVERAGE LIFESPAN OF DUCHENNE</a:t>
            </a:r>
          </a:p>
        </p:txBody>
      </p:sp>
      <p:sp>
        <p:nvSpPr>
          <p:cNvPr id="2" name="TextBox 1"/>
          <p:cNvSpPr txBox="1"/>
          <p:nvPr/>
        </p:nvSpPr>
        <p:spPr>
          <a:xfrm>
            <a:off x="533400" y="1676400"/>
            <a:ext cx="7924800"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With improved care, more people with Duchenne are living into their early 30s and beyond. </a:t>
            </a:r>
          </a:p>
          <a:p>
            <a:pPr marL="514350" indent="-514350">
              <a:buFont typeface="Arial" panose="020B0604020202020204" pitchFamily="34" charset="0"/>
              <a:buChar char="•"/>
            </a:pPr>
            <a:r>
              <a:rPr lang="en-US" sz="3200" smtClean="0"/>
              <a:t>With clinical care continuing to improve, as well as clinical trials, research, and therapies on the horizon, we are hoping to enhance both the quality and quantity of life with Duchenne to a much older age.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35255" y="249019"/>
            <a:ext cx="8763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Treatment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Duchenne Muscular Dystrophy </a:t>
            </a:r>
          </a:p>
        </p:txBody>
      </p:sp>
      <p:sp>
        <p:nvSpPr>
          <p:cNvPr id="2" name="TextBox 1"/>
          <p:cNvSpPr txBox="1"/>
          <p:nvPr/>
        </p:nvSpPr>
        <p:spPr>
          <a:xfrm>
            <a:off x="609600" y="1659890"/>
            <a:ext cx="7814310" cy="3538220"/>
          </a:xfrm>
          <a:prstGeom prst="rect">
            <a:avLst/>
          </a:prstGeom>
          <a:noFill/>
        </p:spPr>
        <p:txBody>
          <a:bodyPr wrap="square">
            <a:spAutoFit/>
          </a:bodyPr>
          <a:lstStyle/>
          <a:p>
            <a:pPr marL="514350" indent="-514350">
              <a:buFont typeface="Arial" panose="020B0604020202020204" pitchFamily="34" charset="0"/>
              <a:buChar char="•"/>
            </a:pPr>
            <a:r>
              <a:rPr lang="en-US" sz="3200" dirty="0" smtClean="0"/>
              <a:t>No curative treatment exists for DMD. Treatments are aimed at the specific symptoms present in each individual.</a:t>
            </a:r>
          </a:p>
          <a:p>
            <a:pPr marL="514350" indent="-514350">
              <a:buFont typeface="Arial" panose="020B0604020202020204" pitchFamily="34" charset="0"/>
              <a:buChar char="•"/>
            </a:pPr>
            <a:r>
              <a:rPr lang="en-US" sz="3200" dirty="0" smtClean="0"/>
              <a:t>Treatment options should include physical therapy and active and passive exercise to build muscle strength and prevent contractures.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35255" y="249019"/>
            <a:ext cx="8763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Treatment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Duchenne Muscular Dystrophy </a:t>
            </a:r>
          </a:p>
        </p:txBody>
      </p:sp>
      <p:sp>
        <p:nvSpPr>
          <p:cNvPr id="2" name="TextBox 1"/>
          <p:cNvSpPr txBox="1"/>
          <p:nvPr/>
        </p:nvSpPr>
        <p:spPr>
          <a:xfrm>
            <a:off x="609600" y="1659890"/>
            <a:ext cx="7814310" cy="3538220"/>
          </a:xfrm>
          <a:prstGeom prst="rect">
            <a:avLst/>
          </a:prstGeom>
          <a:noFill/>
        </p:spPr>
        <p:txBody>
          <a:bodyPr wrap="square">
            <a:spAutoFit/>
          </a:bodyPr>
          <a:lstStyle/>
          <a:p>
            <a:pPr marL="514350" indent="-514350">
              <a:buFont typeface="Arial" panose="020B0604020202020204" pitchFamily="34" charset="0"/>
              <a:buChar char="•"/>
            </a:pPr>
            <a:r>
              <a:rPr lang="en-US" sz="3200" dirty="0" smtClean="0"/>
              <a:t>Surgery may be recommended in some patients to treat contractures or scoliosis. Braces may be used to prevent the development of contractures. </a:t>
            </a:r>
          </a:p>
          <a:p>
            <a:pPr marL="514350" indent="-514350">
              <a:buFont typeface="Arial" panose="020B0604020202020204" pitchFamily="34" charset="0"/>
              <a:buChar char="•"/>
            </a:pPr>
            <a:r>
              <a:rPr lang="en-US" sz="3200" dirty="0" smtClean="0"/>
              <a:t>The use of mechanical aids (e.g., canes, braces, and wheelchairs) may become necessary to aid walking (ambulation).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90500" y="248384"/>
            <a:ext cx="8763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Treatment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Duchenne </a:t>
            </a:r>
            <a:r>
              <a:rPr lang="en-IN" altLang="en-US" sz="3600" b="1" dirty="0" smtClean="0">
                <a:solidFill>
                  <a:schemeClr val="accent2"/>
                </a:solidFill>
                <a:latin typeface="Times New Roman" panose="02020603050405020304" pitchFamily="18" charset="0"/>
                <a:cs typeface="Times New Roman" panose="02020603050405020304" pitchFamily="18" charset="0"/>
              </a:rPr>
              <a:t>M</a:t>
            </a:r>
            <a:r>
              <a:rPr lang="en-US" altLang="en-US" sz="3600" b="1" dirty="0" smtClean="0">
                <a:solidFill>
                  <a:schemeClr val="accent2"/>
                </a:solidFill>
                <a:latin typeface="Times New Roman" panose="02020603050405020304" pitchFamily="18" charset="0"/>
                <a:cs typeface="Times New Roman" panose="02020603050405020304" pitchFamily="18" charset="0"/>
              </a:rPr>
              <a:t>uscular </a:t>
            </a:r>
            <a:r>
              <a:rPr lang="en-IN" altLang="en-US" sz="3600" b="1" dirty="0" smtClean="0">
                <a:solidFill>
                  <a:schemeClr val="accent2"/>
                </a:solidFill>
                <a:latin typeface="Times New Roman" panose="02020603050405020304" pitchFamily="18" charset="0"/>
                <a:cs typeface="Times New Roman" panose="02020603050405020304" pitchFamily="18" charset="0"/>
              </a:rPr>
              <a:t>D</a:t>
            </a:r>
            <a:r>
              <a:rPr lang="en-US" altLang="en-US" sz="3600" b="1" dirty="0" smtClean="0">
                <a:solidFill>
                  <a:schemeClr val="accent2"/>
                </a:solidFill>
                <a:latin typeface="Times New Roman" panose="02020603050405020304" pitchFamily="18" charset="0"/>
                <a:cs typeface="Times New Roman" panose="02020603050405020304" pitchFamily="18" charset="0"/>
              </a:rPr>
              <a:t>ystrophy </a:t>
            </a:r>
          </a:p>
        </p:txBody>
      </p:sp>
      <p:sp>
        <p:nvSpPr>
          <p:cNvPr id="2" name="TextBox 1"/>
          <p:cNvSpPr txBox="1"/>
          <p:nvPr/>
        </p:nvSpPr>
        <p:spPr>
          <a:xfrm>
            <a:off x="609600" y="1509395"/>
            <a:ext cx="7814310" cy="4523105"/>
          </a:xfrm>
          <a:prstGeom prst="rect">
            <a:avLst/>
          </a:prstGeom>
          <a:noFill/>
        </p:spPr>
        <p:txBody>
          <a:bodyPr wrap="square">
            <a:spAutoFit/>
          </a:bodyPr>
          <a:lstStyle/>
          <a:p>
            <a:pPr marL="514350" indent="-514350">
              <a:buFont typeface="Arial" panose="020B0604020202020204" pitchFamily="34" charset="0"/>
              <a:buChar char="•"/>
            </a:pPr>
            <a:r>
              <a:rPr lang="en-US" sz="3200" dirty="0" smtClean="0"/>
              <a:t>Corticosteroids are used as standard of care to treat individuals with DMD. These drugs slow the progression of muscle weakness in affected individuals and delay the loss of ambulation by 2-3 years. </a:t>
            </a:r>
          </a:p>
          <a:p>
            <a:pPr marL="514350" indent="-514350">
              <a:buFont typeface="Arial" panose="020B0604020202020204" pitchFamily="34" charset="0"/>
              <a:buChar char="•"/>
            </a:pPr>
            <a:r>
              <a:rPr lang="en-US" sz="3200" dirty="0" smtClean="0"/>
              <a:t>Two common corticosteroid drugs used to treat individuals with DMD are prednisone and deflazacort (which is not available in the United States).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chenne_muscular_dystrophy"/>
          <p:cNvPicPr>
            <a:picLocks noChangeAspect="1"/>
          </p:cNvPicPr>
          <p:nvPr/>
        </p:nvPicPr>
        <p:blipFill>
          <a:blip r:embed="rId2"/>
          <a:stretch>
            <a:fillRect/>
          </a:stretch>
        </p:blipFill>
        <p:spPr>
          <a:xfrm>
            <a:off x="894080" y="-152400"/>
            <a:ext cx="7355205" cy="7074535"/>
          </a:xfrm>
          <a:prstGeom prst="rect">
            <a:avLst/>
          </a:prstGeom>
        </p:spPr>
      </p:pic>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310769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Duchenne muscular dystrophy is a form of muscular dystrophy. It worsens quickly. Other muscular dystrophies (including Becker muscular dystrophy) get worse much more slowly.</a:t>
            </a:r>
          </a:p>
          <a:p>
            <a:pPr marL="514350" indent="-514350">
              <a:buFont typeface="Wingdings" panose="05000000000000000000" pitchFamily="2" charset="2"/>
              <a:buChar char="ü"/>
            </a:pPr>
            <a:r>
              <a:rPr lang="en-US" sz="2800" dirty="0" smtClean="0"/>
              <a:t>Duchenne muscular dystrophy is caused by a defective gene for dystrophin (a protein in the muscles).</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16</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accent4">
                    <a:lumMod val="25000"/>
                  </a:schemeClr>
                </a:solidFill>
              </a:rPr>
              <a:t>.org</a:t>
            </a:r>
            <a:endParaRPr lang="en-US" sz="5400" b="1" dirty="0">
              <a:solidFill>
                <a:schemeClr val="accent4">
                  <a:lumMod val="25000"/>
                </a:schemeClr>
              </a:solidFill>
            </a:endParaRPr>
          </a:p>
        </p:txBody>
      </p:sp>
    </p:spTree>
    <p:extLst>
      <p:ext uri="{BB962C8B-B14F-4D97-AF65-F5344CB8AC3E}">
        <p14:creationId xmlns:p14="http://schemas.microsoft.com/office/powerpoint/2010/main" val="313348497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Definition</a:t>
            </a:r>
          </a:p>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Introduction</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Symptoms </a:t>
            </a:r>
            <a:r>
              <a:rPr lang="en-US" altLang="en-US" sz="2600" dirty="0" smtClean="0">
                <a:solidFill>
                  <a:schemeClr val="tx1"/>
                </a:solidFill>
                <a:latin typeface="Times New Roman" panose="02020603050405020304" pitchFamily="18" charset="0"/>
                <a:cs typeface="Times New Roman" panose="02020603050405020304" pitchFamily="18" charset="0"/>
                <a:sym typeface="+mn-ea"/>
              </a:rPr>
              <a:t>of Duchenne muscular dystrophy</a:t>
            </a:r>
            <a:endParaRPr lang="en-US" altLang="en-US" sz="2600" b="1" dirty="0" smtClean="0">
              <a:solidFill>
                <a:schemeClr val="accent2"/>
              </a:solidFill>
              <a:latin typeface="Times New Roman" panose="02020603050405020304" pitchFamily="18" charset="0"/>
              <a:cs typeface="Times New Roman" panose="02020603050405020304" pitchFamily="18" charset="0"/>
              <a:sym typeface="+mn-ea"/>
            </a:endParaRP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Causes </a:t>
            </a:r>
            <a:r>
              <a:rPr lang="en-US" altLang="en-US" sz="2600" dirty="0" smtClean="0">
                <a:latin typeface="Times New Roman" panose="02020603050405020304" pitchFamily="18" charset="0"/>
                <a:cs typeface="Times New Roman" panose="02020603050405020304" pitchFamily="18" charset="0"/>
                <a:sym typeface="+mn-ea"/>
              </a:rPr>
              <a:t>of Duchenne muscular dystrophy</a:t>
            </a: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Progression of </a:t>
            </a:r>
            <a:r>
              <a:rPr lang="en-US" altLang="en-US" sz="2600" dirty="0" smtClean="0">
                <a:latin typeface="Times New Roman" panose="02020603050405020304" pitchFamily="18" charset="0"/>
                <a:cs typeface="Times New Roman" panose="02020603050405020304" pitchFamily="18" charset="0"/>
                <a:sym typeface="+mn-ea"/>
              </a:rPr>
              <a:t>Duchenne muscular dystrophy</a:t>
            </a: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Average Lifespan of </a:t>
            </a:r>
            <a:r>
              <a:rPr lang="en-US" altLang="en-US" sz="2600" dirty="0" smtClean="0">
                <a:latin typeface="Times New Roman" panose="02020603050405020304" pitchFamily="18" charset="0"/>
                <a:cs typeface="Times New Roman" panose="02020603050405020304" pitchFamily="18" charset="0"/>
                <a:sym typeface="+mn-ea"/>
              </a:rPr>
              <a:t>Duchenne </a:t>
            </a: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Treatment of </a:t>
            </a:r>
            <a:r>
              <a:rPr lang="en-US" altLang="en-US" sz="2600" dirty="0" smtClean="0">
                <a:latin typeface="Times New Roman" panose="02020603050405020304" pitchFamily="18" charset="0"/>
                <a:cs typeface="Times New Roman" panose="02020603050405020304" pitchFamily="18" charset="0"/>
                <a:sym typeface="+mn-ea"/>
              </a:rPr>
              <a:t>Duchenne muscular dystrophy</a:t>
            </a:r>
            <a:endParaRPr lang="en-IN" altLang="en-US" sz="2600" dirty="0" smtClean="0">
              <a:latin typeface="Times New Roman" panose="02020603050405020304" pitchFamily="18" charset="0"/>
              <a:cs typeface="Times New Roman" panose="02020603050405020304" pitchFamily="18" charset="0"/>
              <a:sym typeface="+mn-ea"/>
            </a:endParaRP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sz="2600"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None/>
            </a:pPr>
            <a:endParaRPr lang="en-US" altLang="en-US" sz="2600" dirty="0" smtClean="0">
              <a:solidFill>
                <a:schemeClr val="tx1"/>
              </a:solidFill>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274955" y="1447800"/>
            <a:ext cx="439293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2800" dirty="0" smtClean="0"/>
              <a:t>    </a:t>
            </a:r>
            <a:r>
              <a:rPr sz="2800" dirty="0" smtClean="0"/>
              <a:t>Duchenne muscular dystrophy is a genetic disorder characterized by the progressive loss of muscle. It is a multi-systemic condition, affecting many parts of the body, which results in deterioration of the skeletal, heart, and lung muscles.</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220px-Drawing_of_boy_with_Duchenne_muscular_dystrophy"/>
          <p:cNvPicPr>
            <a:picLocks noChangeAspect="1"/>
          </p:cNvPicPr>
          <p:nvPr/>
        </p:nvPicPr>
        <p:blipFill>
          <a:blip r:embed="rId3"/>
          <a:stretch>
            <a:fillRect/>
          </a:stretch>
        </p:blipFill>
        <p:spPr>
          <a:xfrm>
            <a:off x="5105400" y="1752600"/>
            <a:ext cx="3390900" cy="413131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67259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Duchenne is caused by a change in the dystrophin gene. Without dystrophin, muscles are not able to function or repair themselves properly. </a:t>
            </a:r>
          </a:p>
          <a:p>
            <a:r>
              <a:rPr lang="en-US" sz="2800" dirty="0" smtClean="0"/>
              <a:t>Because the dystrophin gene is found on the X-chromosome, it primarily affects males, while females are typically carriers. </a:t>
            </a:r>
          </a:p>
          <a:p>
            <a:r>
              <a:rPr lang="en-US" sz="2800" dirty="0" smtClean="0"/>
              <a:t>However, some females can manifest varying ranges of physical symptoms of Duchenne and are therefore called “manifesting carriers”.</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152499"/>
            <a:ext cx="8763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Symptoms </a:t>
            </a:r>
            <a:r>
              <a:rPr lang="en-US" altLang="en-US" sz="3600" b="1" dirty="0" smtClean="0">
                <a:solidFill>
                  <a:schemeClr val="accent2"/>
                </a:solidFill>
                <a:latin typeface="Times New Roman" panose="02020603050405020304" pitchFamily="18" charset="0"/>
                <a:cs typeface="Times New Roman" panose="02020603050405020304" pitchFamily="18" charset="0"/>
              </a:rPr>
              <a:t>of </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Duchenne </a:t>
            </a:r>
            <a:r>
              <a:rPr lang="en-IN" altLang="en-US" sz="3600" b="1" dirty="0" smtClean="0">
                <a:solidFill>
                  <a:schemeClr val="accent2"/>
                </a:solidFill>
                <a:latin typeface="Times New Roman" panose="02020603050405020304" pitchFamily="18" charset="0"/>
                <a:cs typeface="Times New Roman" panose="02020603050405020304" pitchFamily="18" charset="0"/>
                <a:sym typeface="+mn-ea"/>
              </a:rPr>
              <a:t>M</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uscular </a:t>
            </a:r>
            <a:r>
              <a:rPr lang="en-IN" altLang="en-US" sz="3600" b="1" dirty="0" smtClean="0">
                <a:solidFill>
                  <a:schemeClr val="accent2"/>
                </a:solidFill>
                <a:latin typeface="Times New Roman" panose="02020603050405020304" pitchFamily="18" charset="0"/>
                <a:cs typeface="Times New Roman" panose="02020603050405020304" pitchFamily="18" charset="0"/>
                <a:sym typeface="+mn-ea"/>
              </a:rPr>
              <a:t>D</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ystrophy </a:t>
            </a:r>
            <a:endParaRPr lang="en-US" altLang="en-US" sz="3600" b="1" dirty="0" smtClean="0">
              <a:solidFill>
                <a:schemeClr val="accent2"/>
              </a:solidFill>
              <a:latin typeface="Times New Roman" panose="02020603050405020304" pitchFamily="18" charset="0"/>
              <a:cs typeface="Times New Roman" panose="02020603050405020304" pitchFamily="18" charset="0"/>
            </a:endParaRP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3" name="Picture 2" descr="23538-duchenne-muscular-dystrophy"/>
          <p:cNvPicPr>
            <a:picLocks noChangeAspect="1"/>
          </p:cNvPicPr>
          <p:nvPr/>
        </p:nvPicPr>
        <p:blipFill>
          <a:blip r:embed="rId3"/>
          <a:srcRect t="16296" b="5481"/>
          <a:stretch>
            <a:fillRect/>
          </a:stretch>
        </p:blipFill>
        <p:spPr>
          <a:xfrm>
            <a:off x="1981200" y="1524000"/>
            <a:ext cx="4982210" cy="5364480"/>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304800" y="228699"/>
            <a:ext cx="87630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Causes </a:t>
            </a:r>
            <a:r>
              <a:rPr lang="en-US" altLang="en-US" sz="3600" b="1" dirty="0" smtClean="0">
                <a:solidFill>
                  <a:schemeClr val="accent2"/>
                </a:solidFill>
                <a:latin typeface="Times New Roman" panose="02020603050405020304" pitchFamily="18" charset="0"/>
                <a:cs typeface="Times New Roman" panose="02020603050405020304" pitchFamily="18" charset="0"/>
              </a:rPr>
              <a:t>of </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Duchenne </a:t>
            </a:r>
          </a:p>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sym typeface="+mn-ea"/>
              </a:rPr>
              <a:t>M</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uscular </a:t>
            </a:r>
            <a:r>
              <a:rPr lang="en-IN" altLang="en-US" sz="3600" b="1" dirty="0" smtClean="0">
                <a:solidFill>
                  <a:schemeClr val="accent2"/>
                </a:solidFill>
                <a:latin typeface="Times New Roman" panose="02020603050405020304" pitchFamily="18" charset="0"/>
                <a:cs typeface="Times New Roman" panose="02020603050405020304" pitchFamily="18" charset="0"/>
                <a:sym typeface="+mn-ea"/>
              </a:rPr>
              <a:t>D</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ystrophy </a:t>
            </a:r>
            <a:endParaRPr lang="en-US" altLang="en-US" sz="3600" b="1" dirty="0" smtClean="0">
              <a:solidFill>
                <a:schemeClr val="accent2"/>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609600" y="1600200"/>
            <a:ext cx="7924800"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Duchenne is caused by a mutation in the gene that encodes for dystrophin, a protein that is essential to the proper functioning of our muscles. </a:t>
            </a:r>
          </a:p>
          <a:p>
            <a:pPr marL="514350" indent="-514350">
              <a:buFont typeface="Arial" panose="020B0604020202020204" pitchFamily="34" charset="0"/>
              <a:buChar char="•"/>
            </a:pPr>
            <a:r>
              <a:rPr lang="en-US" sz="3200" smtClean="0"/>
              <a:t>Without dystrophin, muscles are not able to function or repair themselves properly. The loss of muscle then results in a loss of strength and function.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228699"/>
            <a:ext cx="87630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Causes </a:t>
            </a:r>
            <a:r>
              <a:rPr lang="en-US" altLang="en-US" sz="3600" b="1" dirty="0" smtClean="0">
                <a:solidFill>
                  <a:schemeClr val="accent2"/>
                </a:solidFill>
                <a:latin typeface="Times New Roman" panose="02020603050405020304" pitchFamily="18" charset="0"/>
                <a:cs typeface="Times New Roman" panose="02020603050405020304" pitchFamily="18" charset="0"/>
              </a:rPr>
              <a:t>of </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Duchenne </a:t>
            </a:r>
          </a:p>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sym typeface="+mn-ea"/>
              </a:rPr>
              <a:t>M</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uscular </a:t>
            </a:r>
            <a:r>
              <a:rPr lang="en-IN" altLang="en-US" sz="3600" b="1" dirty="0" smtClean="0">
                <a:solidFill>
                  <a:schemeClr val="accent2"/>
                </a:solidFill>
                <a:latin typeface="Times New Roman" panose="02020603050405020304" pitchFamily="18" charset="0"/>
                <a:cs typeface="Times New Roman" panose="02020603050405020304" pitchFamily="18" charset="0"/>
                <a:sym typeface="+mn-ea"/>
              </a:rPr>
              <a:t>D</a:t>
            </a:r>
            <a:r>
              <a:rPr lang="en-US" altLang="en-US" sz="3600" b="1" dirty="0" smtClean="0">
                <a:solidFill>
                  <a:schemeClr val="accent2"/>
                </a:solidFill>
                <a:latin typeface="Times New Roman" panose="02020603050405020304" pitchFamily="18" charset="0"/>
                <a:cs typeface="Times New Roman" panose="02020603050405020304" pitchFamily="18" charset="0"/>
                <a:sym typeface="+mn-ea"/>
              </a:rPr>
              <a:t>ystrophy </a:t>
            </a:r>
            <a:endParaRPr lang="en-US" altLang="en-US" sz="3600" b="1" dirty="0" smtClean="0">
              <a:solidFill>
                <a:schemeClr val="accent2"/>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609600" y="1600200"/>
            <a:ext cx="7924800"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Duchenne can be passed from parent to child, or it can be the result of random spontaneous genetic mutations, which may occur during any pregnancy. </a:t>
            </a:r>
          </a:p>
          <a:p>
            <a:pPr marL="514350" indent="-514350">
              <a:buFont typeface="Arial" panose="020B0604020202020204" pitchFamily="34" charset="0"/>
              <a:buChar char="•"/>
            </a:pPr>
            <a:r>
              <a:rPr lang="en-US" sz="3200" smtClean="0"/>
              <a:t>In fact, about one out of every three cases occurs in families with no previous history of Duchenne. In other words, it can affect anyone, and crosses all races and cultures.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effectLst/>
                <a:latin typeface="Times New Roman" panose="02020603050405020304" pitchFamily="18" charset="0"/>
                <a:cs typeface="Times New Roman" panose="02020603050405020304" pitchFamily="18" charset="0"/>
              </a:rPr>
              <a:t>PROGRESSION OF DUCHENNE</a:t>
            </a:r>
          </a:p>
        </p:txBody>
      </p:sp>
      <p:sp>
        <p:nvSpPr>
          <p:cNvPr id="2" name="TextBox 1"/>
          <p:cNvSpPr txBox="1"/>
          <p:nvPr/>
        </p:nvSpPr>
        <p:spPr>
          <a:xfrm>
            <a:off x="609600" y="1524000"/>
            <a:ext cx="7696200" cy="4246245"/>
          </a:xfrm>
          <a:prstGeom prst="rect">
            <a:avLst/>
          </a:prstGeom>
          <a:noFill/>
        </p:spPr>
        <p:txBody>
          <a:bodyPr wrap="square">
            <a:spAutoFit/>
          </a:bodyPr>
          <a:lstStyle/>
          <a:p>
            <a:pPr marL="514350" indent="-514350">
              <a:buFont typeface="Arial" panose="020B0604020202020204" pitchFamily="34" charset="0"/>
              <a:buChar char="•"/>
            </a:pPr>
            <a:r>
              <a:rPr lang="en-US" sz="3000" dirty="0" smtClean="0"/>
              <a:t>Duchenne progresses differently for every person. Even siblings with the same mutation may have a very different progression of symptoms.</a:t>
            </a:r>
          </a:p>
          <a:p>
            <a:pPr marL="514350" indent="-514350">
              <a:buFont typeface="Arial" panose="020B0604020202020204" pitchFamily="34" charset="0"/>
              <a:buChar char="•"/>
            </a:pPr>
            <a:r>
              <a:rPr lang="en-US" sz="3000" dirty="0" smtClean="0"/>
              <a:t>Muscle loss is first noticed in childhood, with loss of strength, function, and flexibility in the hips, thighs, shoulders, and pelvis. In the teens, these losses begin progressing to the arms, lower legs, and trunk</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effectLst/>
                <a:latin typeface="Times New Roman" panose="02020603050405020304" pitchFamily="18" charset="0"/>
                <a:cs typeface="Times New Roman" panose="02020603050405020304" pitchFamily="18" charset="0"/>
              </a:rPr>
              <a:t>PROGRESSION OF DUCHENNE</a:t>
            </a:r>
          </a:p>
        </p:txBody>
      </p:sp>
      <p:sp>
        <p:nvSpPr>
          <p:cNvPr id="2" name="TextBox 1"/>
          <p:cNvSpPr txBox="1"/>
          <p:nvPr/>
        </p:nvSpPr>
        <p:spPr>
          <a:xfrm>
            <a:off x="685800" y="1600200"/>
            <a:ext cx="7696200" cy="3538220"/>
          </a:xfrm>
          <a:prstGeom prst="rect">
            <a:avLst/>
          </a:prstGeom>
          <a:noFill/>
        </p:spPr>
        <p:txBody>
          <a:bodyPr wrap="square">
            <a:spAutoFit/>
          </a:bodyPr>
          <a:lstStyle/>
          <a:p>
            <a:pPr marL="514350" indent="-514350">
              <a:buFont typeface="Arial" panose="020B0604020202020204" pitchFamily="34" charset="0"/>
              <a:buChar char="•"/>
            </a:pPr>
            <a:r>
              <a:rPr lang="en-US" sz="3200" dirty="0" smtClean="0"/>
              <a:t>Because there is also an absence of dystrophin in the muscles of the heart and lungs, heart function and breathing are also affected. </a:t>
            </a:r>
          </a:p>
          <a:p>
            <a:pPr marL="514350" indent="-514350">
              <a:buFont typeface="Arial" panose="020B0604020202020204" pitchFamily="34" charset="0"/>
              <a:buChar char="•"/>
            </a:pPr>
            <a:r>
              <a:rPr lang="en-US" sz="3200" dirty="0" smtClean="0"/>
              <a:t>In addition, some people can have issues with learning and behavior, resulting from a lack of dystrophin in the brain.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813</Words>
  <Application>Microsoft Office PowerPoint</Application>
  <PresentationFormat>On-screen Show (4:3)</PresentationFormat>
  <Paragraphs>215</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7_SEPDPO</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903</cp:revision>
  <cp:lastPrinted>2014-09-05T11:57:00Z</cp:lastPrinted>
  <dcterms:created xsi:type="dcterms:W3CDTF">2014-04-08T13:15:00Z</dcterms:created>
  <dcterms:modified xsi:type="dcterms:W3CDTF">2022-11-20T13:59:29Z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61A46837CE184E88A2A2B4CD567FCC5B</vt:lpwstr>
  </property>
  <property fmtid="{D5CDD505-2E9C-101B-9397-08002B2CF9AE}" pid="3" name="KSOProductBuildVer">
    <vt:lpwstr>1033-11.2.0.11380</vt:lpwstr>
  </property>
</Properties>
</file>