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7"/>
  </p:notesMasterIdLst>
  <p:handoutMasterIdLst>
    <p:handoutMasterId r:id="rId28"/>
  </p:handoutMasterIdLst>
  <p:sldIdLst>
    <p:sldId id="430" r:id="rId3"/>
    <p:sldId id="322" r:id="rId4"/>
    <p:sldId id="324" r:id="rId5"/>
    <p:sldId id="362" r:id="rId6"/>
    <p:sldId id="325" r:id="rId7"/>
    <p:sldId id="397" r:id="rId8"/>
    <p:sldId id="418" r:id="rId9"/>
    <p:sldId id="419" r:id="rId10"/>
    <p:sldId id="420" r:id="rId11"/>
    <p:sldId id="398" r:id="rId12"/>
    <p:sldId id="421" r:id="rId13"/>
    <p:sldId id="422" r:id="rId14"/>
    <p:sldId id="399" r:id="rId15"/>
    <p:sldId id="423" r:id="rId16"/>
    <p:sldId id="424" r:id="rId17"/>
    <p:sldId id="407" r:id="rId18"/>
    <p:sldId id="425" r:id="rId19"/>
    <p:sldId id="426" r:id="rId20"/>
    <p:sldId id="409" r:id="rId21"/>
    <p:sldId id="427" r:id="rId22"/>
    <p:sldId id="428" r:id="rId23"/>
    <p:sldId id="429" r:id="rId24"/>
    <p:sldId id="351" r:id="rId25"/>
    <p:sldId id="431" r:id="rId2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77728" autoAdjust="0"/>
  </p:normalViewPr>
  <p:slideViewPr>
    <p:cSldViewPr>
      <p:cViewPr>
        <p:scale>
          <a:sx n="51" d="100"/>
          <a:sy n="51" d="100"/>
        </p:scale>
        <p:origin x="-1548" y="-460"/>
      </p:cViewPr>
      <p:guideLst>
        <p:guide orient="horz" pos="2136"/>
        <p:guide pos="2928"/>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7" Type="http://schemas.openxmlformats.org/officeDocument/2006/relationships/slide" Target="slides/slide23.xml"/><Relationship Id="rId2" Type="http://schemas.openxmlformats.org/officeDocument/2006/relationships/slide" Target="slides/slide6.xml"/><Relationship Id="rId1" Type="http://schemas.openxmlformats.org/officeDocument/2006/relationships/slide" Target="slides/slide5.xml"/><Relationship Id="rId6" Type="http://schemas.openxmlformats.org/officeDocument/2006/relationships/slide" Target="slides/slide19.xml"/><Relationship Id="rId5" Type="http://schemas.openxmlformats.org/officeDocument/2006/relationships/slide" Target="slides/slide16.xml"/><Relationship Id="rId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11/19/2022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2129196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11/19/2022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6721268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11/19/2022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11/19/2022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179388" y="692150"/>
            <a:ext cx="8913812" cy="6110288"/>
          </a:xfrm>
          <a:prstGeom prst="rect">
            <a:avLst/>
          </a:prstGeom>
          <a:noFill/>
          <a:ln w="9525">
            <a:noFill/>
          </a:ln>
        </p:spPr>
      </p:pic>
      <p:sp>
        <p:nvSpPr>
          <p:cNvPr id="10" name="Rectangle 7"/>
          <p:cNvSpPr>
            <a:spLocks noChangeArrowheads="1"/>
          </p:cNvSpPr>
          <p:nvPr/>
        </p:nvSpPr>
        <p:spPr bwMode="auto">
          <a:xfrm>
            <a:off x="1588" y="549275"/>
            <a:ext cx="9144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Grp="1" noChangeArrowheads="1"/>
          </p:cNvSpPr>
          <p:nvPr>
            <p:ph type="subTitle" idx="1"/>
          </p:nvPr>
        </p:nvSpPr>
        <p:spPr>
          <a:xfrm>
            <a:off x="1908175" y="2492375"/>
            <a:ext cx="5545138" cy="1222375"/>
          </a:xfrm>
        </p:spPr>
        <p:txBody>
          <a:bodyPr anchor="ctr"/>
          <a:lstStyle>
            <a:lvl1pPr marL="0" indent="0" algn="ctr">
              <a:buFontTx/>
              <a:buNone/>
              <a:defRPr/>
            </a:lvl1pPr>
          </a:lstStyle>
          <a:p>
            <a:pPr lvl="0"/>
            <a:r>
              <a:rPr lang="en-US" altLang="zh-CN" noProof="0" smtClean="0"/>
              <a:t>Click to edit Master subtitle style</a:t>
            </a:r>
          </a:p>
        </p:txBody>
      </p:sp>
      <p:sp>
        <p:nvSpPr>
          <p:cNvPr id="2056" name="Rectangle 8"/>
          <p:cNvSpPr>
            <a:spLocks noGrp="1" noChangeArrowheads="1"/>
          </p:cNvSpPr>
          <p:nvPr>
            <p:ph type="ctrTitle"/>
          </p:nvPr>
        </p:nvSpPr>
        <p:spPr>
          <a:xfrm>
            <a:off x="755650" y="620713"/>
            <a:ext cx="7772400" cy="1470025"/>
          </a:xfrm>
        </p:spPr>
        <p:txBody>
          <a:bodyPr/>
          <a:lstStyle>
            <a:lvl1pPr>
              <a:defRPr sz="3600"/>
            </a:lvl1pPr>
          </a:lstStyle>
          <a:p>
            <a:pPr lvl="0"/>
            <a:r>
              <a:rPr lang="en-US" altLang="zh-CN" noProof="0" smtClean="0"/>
              <a:t>Click to edit Master title style</a:t>
            </a:r>
          </a:p>
        </p:txBody>
      </p:sp>
      <p:sp>
        <p:nvSpPr>
          <p:cNvPr id="11" name="Rectangle 4"/>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11/19/2022</a:t>
            </a:fld>
            <a:endParaRPr lang="en-US" dirty="0">
              <a:solidFill>
                <a:srgbClr val="FFFFFF"/>
              </a:solidFill>
            </a:endParaRPr>
          </a:p>
        </p:txBody>
      </p:sp>
      <p:sp>
        <p:nvSpPr>
          <p:cNvPr id="12" name="Rectangle 5"/>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3" name="Rectangle 6"/>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11/19/2022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11/19/2022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11/19/2022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11/19/2022</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11/19/2022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11/19/2022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11/19/2022</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26" Type="http://schemas.openxmlformats.org/officeDocument/2006/relationships/slideLayout" Target="../slideLayouts/slideLayout68.xml"/><Relationship Id="rId3" Type="http://schemas.openxmlformats.org/officeDocument/2006/relationships/slideLayout" Target="../slideLayouts/slideLayout45.xml"/><Relationship Id="rId21" Type="http://schemas.openxmlformats.org/officeDocument/2006/relationships/slideLayout" Target="../slideLayouts/slideLayout63.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5" Type="http://schemas.openxmlformats.org/officeDocument/2006/relationships/slideLayout" Target="../slideLayouts/slideLayout67.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slideLayout" Target="../slideLayouts/slideLayout62.xml"/><Relationship Id="rId29" Type="http://schemas.openxmlformats.org/officeDocument/2006/relationships/image" Target="../media/image2.jpe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24" Type="http://schemas.openxmlformats.org/officeDocument/2006/relationships/slideLayout" Target="../slideLayouts/slideLayout66.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23" Type="http://schemas.openxmlformats.org/officeDocument/2006/relationships/slideLayout" Target="../slideLayouts/slideLayout65.xml"/><Relationship Id="rId28" Type="http://schemas.openxmlformats.org/officeDocument/2006/relationships/theme" Target="../theme/theme2.xml"/><Relationship Id="rId10" Type="http://schemas.openxmlformats.org/officeDocument/2006/relationships/slideLayout" Target="../slideLayouts/slideLayout52.xml"/><Relationship Id="rId19" Type="http://schemas.openxmlformats.org/officeDocument/2006/relationships/slideLayout" Target="../slideLayouts/slideLayout61.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 Id="rId22" Type="http://schemas.openxmlformats.org/officeDocument/2006/relationships/slideLayout" Target="../slideLayouts/slideLayout64.xml"/><Relationship Id="rId27"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588" y="333375"/>
            <a:ext cx="9144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29"/>
          <a:srcRect t="1094" r="8122" b="13318"/>
          <a:stretch>
            <a:fillRect/>
          </a:stretch>
        </p:blipFill>
        <p:spPr>
          <a:xfrm>
            <a:off x="5797550" y="4438650"/>
            <a:ext cx="3340100" cy="2333625"/>
          </a:xfrm>
          <a:prstGeom prst="rect">
            <a:avLst/>
          </a:prstGeom>
          <a:noFill/>
          <a:ln w="9525">
            <a:noFill/>
          </a:ln>
        </p:spPr>
      </p:pic>
      <p:sp>
        <p:nvSpPr>
          <p:cNvPr id="1028" name="Rectangle 4"/>
          <p:cNvSpPr>
            <a:spLocks noGrp="1"/>
          </p:cNvSpPr>
          <p:nvPr>
            <p:ph type="title"/>
          </p:nvPr>
        </p:nvSpPr>
        <p:spPr>
          <a:xfrm>
            <a:off x="457200" y="274638"/>
            <a:ext cx="8229600" cy="1143000"/>
          </a:xfrm>
          <a:prstGeom prst="rect">
            <a:avLst/>
          </a:prstGeom>
          <a:noFill/>
          <a:ln w="9525">
            <a:noFill/>
          </a:ln>
        </p:spPr>
        <p:txBody>
          <a:bodyPr anchor="ctr" anchorCtr="0"/>
          <a:lstStyle/>
          <a:p>
            <a:pPr lvl="0"/>
            <a:r>
              <a:rPr lang="en-US" altLang="zh-CN" dirty="0"/>
              <a:t>Click to edit Master title style</a:t>
            </a:r>
          </a:p>
        </p:txBody>
      </p:sp>
      <p:sp>
        <p:nvSpPr>
          <p:cNvPr id="1029" name="Rectangle 5"/>
          <p:cNvSpPr>
            <a:spLocks noGrp="1"/>
          </p:cNvSpPr>
          <p:nvPr>
            <p:ph type="body" idx="1"/>
          </p:nvPr>
        </p:nvSpPr>
        <p:spPr>
          <a:xfrm>
            <a:off x="457200" y="1600200"/>
            <a:ext cx="8229600" cy="4525963"/>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30" name="Rectangle 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11/19/2022</a:t>
            </a:fld>
            <a:endParaRPr lang="en-US" sz="1000" dirty="0">
              <a:solidFill>
                <a:schemeClr val="tx1"/>
              </a:solidFill>
            </a:endParaRPr>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2" name="Rectangle 8"/>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 id="2147483715" r:id="rId24"/>
    <p:sldLayoutId id="2147483716" r:id="rId25"/>
    <p:sldLayoutId id="2147483717" r:id="rId26"/>
    <p:sldLayoutId id="2147483718" r:id="rId27"/>
  </p:sldLayoutIdLst>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5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6740" y="5791200"/>
            <a:ext cx="9137260" cy="707886"/>
          </a:xfrm>
          <a:prstGeom prst="rect">
            <a:avLst/>
          </a:prstGeom>
          <a:solidFill>
            <a:schemeClr val="bg1"/>
          </a:solidFill>
          <a:ln w="9525">
            <a:noFill/>
            <a:miter lim="800000"/>
            <a:headEnd/>
            <a:tailEnd/>
          </a:ln>
        </p:spPr>
        <p:txBody>
          <a:bodyPr wrap="square">
            <a:spAutoFit/>
          </a:bodyPr>
          <a:lstStyle/>
          <a:p>
            <a:pPr eaLnBrk="0" hangingPunct="0">
              <a:spcBef>
                <a:spcPct val="50000"/>
              </a:spcBef>
            </a:pPr>
            <a:r>
              <a:rPr lang="en-US" sz="2000" b="1" dirty="0" smtClean="0">
                <a:solidFill>
                  <a:schemeClr val="tx1">
                    <a:lumMod val="85000"/>
                    <a:lumOff val="15000"/>
                  </a:schemeClr>
                </a:solidFill>
                <a:latin typeface="+mn-lt"/>
                <a:cs typeface="Times New Roman" pitchFamily="18" charset="0"/>
              </a:rPr>
              <a:t>                       Submitted </a:t>
            </a:r>
            <a:r>
              <a:rPr lang="en-US" sz="2000" b="1" dirty="0">
                <a:solidFill>
                  <a:schemeClr val="tx1">
                    <a:lumMod val="85000"/>
                    <a:lumOff val="15000"/>
                  </a:schemeClr>
                </a:solidFill>
                <a:latin typeface="+mn-lt"/>
                <a:cs typeface="Times New Roman" pitchFamily="18" charset="0"/>
              </a:rPr>
              <a:t>To:	 </a:t>
            </a:r>
            <a:r>
              <a:rPr lang="en-US" sz="2000" b="1" dirty="0" smtClean="0">
                <a:solidFill>
                  <a:schemeClr val="tx1">
                    <a:lumMod val="85000"/>
                    <a:lumOff val="15000"/>
                  </a:schemeClr>
                </a:solidFill>
                <a:latin typeface="+mn-lt"/>
                <a:cs typeface="Times New Roman" pitchFamily="18" charset="0"/>
              </a:rPr>
              <a:t>             </a:t>
            </a:r>
            <a:r>
              <a:rPr lang="en-US" sz="2000" b="1" dirty="0">
                <a:solidFill>
                  <a:schemeClr val="tx1">
                    <a:lumMod val="85000"/>
                    <a:lumOff val="15000"/>
                  </a:schemeClr>
                </a:solidFill>
                <a:latin typeface="+mn-lt"/>
                <a:cs typeface="Times New Roman" pitchFamily="18" charset="0"/>
              </a:rPr>
              <a:t> </a:t>
            </a:r>
            <a:r>
              <a:rPr lang="en-US" sz="2000" b="1" dirty="0" smtClean="0">
                <a:solidFill>
                  <a:schemeClr val="tx1">
                    <a:lumMod val="85000"/>
                    <a:lumOff val="15000"/>
                  </a:schemeClr>
                </a:solidFill>
                <a:latin typeface="+mn-lt"/>
                <a:cs typeface="Times New Roman" pitchFamily="18" charset="0"/>
              </a:rPr>
              <a:t>                   </a:t>
            </a:r>
            <a:r>
              <a:rPr lang="en-US" sz="2000" b="1" dirty="0" smtClean="0">
                <a:solidFill>
                  <a:schemeClr val="tx1">
                    <a:lumMod val="85000"/>
                    <a:lumOff val="15000"/>
                  </a:schemeClr>
                </a:solidFill>
                <a:latin typeface="+mn-lt"/>
                <a:cs typeface="Times New Roman" pitchFamily="18" charset="0"/>
              </a:rPr>
              <a:t>Submitted </a:t>
            </a:r>
            <a:r>
              <a:rPr lang="en-US" sz="2000" b="1" dirty="0">
                <a:solidFill>
                  <a:schemeClr val="tx1">
                    <a:lumMod val="85000"/>
                    <a:lumOff val="15000"/>
                  </a:schemeClr>
                </a:solidFill>
                <a:latin typeface="+mn-lt"/>
                <a:cs typeface="Times New Roman" pitchFamily="18" charset="0"/>
              </a:rPr>
              <a:t>By:</a:t>
            </a:r>
          </a:p>
          <a:p>
            <a:pPr eaLnBrk="0" hangingPunct="0"/>
            <a:r>
              <a:rPr lang="en-US" sz="2000" b="1" dirty="0" smtClean="0">
                <a:solidFill>
                  <a:schemeClr val="tx1">
                    <a:lumMod val="85000"/>
                    <a:lumOff val="15000"/>
                  </a:schemeClr>
                </a:solidFill>
                <a:latin typeface="+mn-lt"/>
                <a:cs typeface="Times New Roman" pitchFamily="18" charset="0"/>
              </a:rPr>
              <a:t>                       Studymafia.org                                    </a:t>
            </a:r>
            <a:r>
              <a:rPr lang="en-US" sz="2000" b="1" dirty="0" smtClean="0">
                <a:solidFill>
                  <a:schemeClr val="tx1">
                    <a:lumMod val="85000"/>
                    <a:lumOff val="15000"/>
                  </a:schemeClr>
                </a:solidFill>
                <a:latin typeface="+mn-lt"/>
                <a:cs typeface="Times New Roman" pitchFamily="18" charset="0"/>
              </a:rPr>
              <a:t> Studymafia.org               </a:t>
            </a:r>
            <a:endParaRPr lang="en-US" sz="2000" b="1" dirty="0">
              <a:solidFill>
                <a:schemeClr val="tx1">
                  <a:lumMod val="85000"/>
                  <a:lumOff val="15000"/>
                </a:schemeClr>
              </a:solidFill>
              <a:latin typeface="+mn-lt"/>
              <a:cs typeface="Times New Roman" pitchFamily="18" charset="0"/>
            </a:endParaRPr>
          </a:p>
        </p:txBody>
      </p:sp>
      <p:sp>
        <p:nvSpPr>
          <p:cNvPr id="8" name="Rectangle 7"/>
          <p:cNvSpPr/>
          <p:nvPr/>
        </p:nvSpPr>
        <p:spPr>
          <a:xfrm>
            <a:off x="3281182" y="1879937"/>
            <a:ext cx="3005952" cy="1015663"/>
          </a:xfrm>
          <a:prstGeom prst="rect">
            <a:avLst/>
          </a:prstGeom>
          <a:solidFill>
            <a:schemeClr val="bg1"/>
          </a:solidFill>
        </p:spPr>
        <p:txBody>
          <a:bodyPr wrap="none">
            <a:spAutoFit/>
          </a:bodyPr>
          <a:lstStyle/>
          <a:p>
            <a:pPr algn="ctr" fontAlgn="auto">
              <a:spcBef>
                <a:spcPts val="0"/>
              </a:spcBef>
              <a:spcAft>
                <a:spcPts val="0"/>
              </a:spcAft>
              <a:defRPr/>
            </a:pPr>
            <a:r>
              <a:rPr lang="en-US" altLang="en-US" sz="6000" b="1" dirty="0" smtClean="0">
                <a:solidFill>
                  <a:srgbClr val="00B050"/>
                </a:solidFill>
                <a:latin typeface="Times New Roman" pitchFamily="18" charset="0"/>
                <a:cs typeface="Times New Roman" pitchFamily="18" charset="0"/>
              </a:rPr>
              <a:t>Diabetes</a:t>
            </a:r>
            <a:endParaRPr lang="en-US" sz="6000" b="1" spc="300" dirty="0">
              <a:ln w="11430" cmpd="sng">
                <a:solidFill>
                  <a:schemeClr val="accent1">
                    <a:tint val="10000"/>
                  </a:schemeClr>
                </a:solidFill>
                <a:prstDash val="solid"/>
                <a:miter lim="800000"/>
              </a:ln>
              <a:solidFill>
                <a:schemeClr val="tx2">
                  <a:lumMod val="60000"/>
                  <a:lumOff val="40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6615857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Risk-Factors </a:t>
            </a:r>
            <a:r>
              <a:rPr lang="en-US" altLang="en-US" sz="3600" b="1" dirty="0" smtClean="0">
                <a:solidFill>
                  <a:schemeClr val="accent2"/>
                </a:solidFill>
                <a:latin typeface="Times New Roman" panose="02020603050405020304" pitchFamily="18" charset="0"/>
                <a:cs typeface="Times New Roman" panose="02020603050405020304" pitchFamily="18" charset="0"/>
              </a:rPr>
              <a:t>of </a:t>
            </a:r>
            <a:r>
              <a:rPr lang="en-US" altLang="en-US" sz="3600" b="1" dirty="0" smtClean="0">
                <a:solidFill>
                  <a:schemeClr val="accent2"/>
                </a:solidFill>
                <a:latin typeface="Times New Roman" panose="02020603050405020304" pitchFamily="18" charset="0"/>
                <a:cs typeface="Times New Roman" panose="02020603050405020304" pitchFamily="18" charset="0"/>
                <a:sym typeface="+mn-ea"/>
              </a:rPr>
              <a:t>Diabetes  </a:t>
            </a:r>
            <a:endParaRPr lang="en-US" altLang="en-US" sz="3600" b="1" dirty="0" smtClean="0">
              <a:solidFill>
                <a:schemeClr val="accent2"/>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533400" y="1676400"/>
            <a:ext cx="7924800" cy="4523105"/>
          </a:xfrm>
          <a:prstGeom prst="rect">
            <a:avLst/>
          </a:prstGeom>
          <a:noFill/>
        </p:spPr>
        <p:txBody>
          <a:bodyPr wrap="square">
            <a:spAutoFit/>
          </a:bodyPr>
          <a:lstStyle/>
          <a:p>
            <a:pPr marL="514350" indent="-514350">
              <a:buFont typeface="Arial" panose="020B0604020202020204" pitchFamily="34" charset="0"/>
              <a:buChar char="•"/>
            </a:pPr>
            <a:r>
              <a:rPr lang="en-US" sz="3200" smtClean="0"/>
              <a:t>Having a family history (parent or sibling) of Type 1 diabetes.</a:t>
            </a:r>
          </a:p>
          <a:p>
            <a:pPr marL="514350" indent="-514350">
              <a:buFont typeface="Arial" panose="020B0604020202020204" pitchFamily="34" charset="0"/>
              <a:buChar char="•"/>
            </a:pPr>
            <a:r>
              <a:rPr lang="en-US" sz="3200" smtClean="0"/>
              <a:t>Injury to the pancreas (such as by infection, tumor, surgery or accident).</a:t>
            </a:r>
          </a:p>
          <a:p>
            <a:pPr marL="514350" indent="-514350">
              <a:buFont typeface="Arial" panose="020B0604020202020204" pitchFamily="34" charset="0"/>
              <a:buChar char="•"/>
            </a:pPr>
            <a:r>
              <a:rPr lang="en-US" sz="3200" smtClean="0"/>
              <a:t>Presence of autoantibodies (antibodies that mistakenly attack your own body’s tissues or organs).</a:t>
            </a:r>
          </a:p>
          <a:p>
            <a:pPr marL="514350" indent="-514350">
              <a:buFont typeface="Arial" panose="020B0604020202020204" pitchFamily="34" charset="0"/>
              <a:buChar char="•"/>
            </a:pPr>
            <a:r>
              <a:rPr lang="en-US" sz="3200" smtClean="0"/>
              <a:t>Being physically inactive.</a:t>
            </a:r>
          </a:p>
          <a:p>
            <a:pPr marL="514350" indent="-514350">
              <a:buFont typeface="Arial" panose="020B0604020202020204" pitchFamily="34" charset="0"/>
              <a:buChar char="•"/>
            </a:pPr>
            <a:r>
              <a:rPr lang="en-US" sz="3200" smtClean="0"/>
              <a:t>Being age 45 or older.</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Risk-Factors </a:t>
            </a:r>
            <a:r>
              <a:rPr lang="en-US" altLang="en-US" sz="3600" b="1" dirty="0" smtClean="0">
                <a:solidFill>
                  <a:schemeClr val="accent2"/>
                </a:solidFill>
                <a:latin typeface="Times New Roman" panose="02020603050405020304" pitchFamily="18" charset="0"/>
                <a:cs typeface="Times New Roman" panose="02020603050405020304" pitchFamily="18" charset="0"/>
              </a:rPr>
              <a:t>of </a:t>
            </a:r>
            <a:r>
              <a:rPr lang="en-US" altLang="en-US" sz="3600" b="1" dirty="0" smtClean="0">
                <a:solidFill>
                  <a:schemeClr val="accent2"/>
                </a:solidFill>
                <a:latin typeface="Times New Roman" panose="02020603050405020304" pitchFamily="18" charset="0"/>
                <a:cs typeface="Times New Roman" panose="02020603050405020304" pitchFamily="18" charset="0"/>
                <a:sym typeface="+mn-ea"/>
              </a:rPr>
              <a:t>Diabetes  </a:t>
            </a:r>
            <a:endParaRPr lang="en-US" altLang="en-US" sz="3600" b="1" dirty="0" smtClean="0">
              <a:solidFill>
                <a:schemeClr val="accent2"/>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533400" y="1676400"/>
            <a:ext cx="7924800" cy="4030980"/>
          </a:xfrm>
          <a:prstGeom prst="rect">
            <a:avLst/>
          </a:prstGeom>
          <a:noFill/>
        </p:spPr>
        <p:txBody>
          <a:bodyPr wrap="square">
            <a:spAutoFit/>
          </a:bodyPr>
          <a:lstStyle/>
          <a:p>
            <a:pPr marL="514350" indent="-514350">
              <a:buFont typeface="Arial" panose="020B0604020202020204" pitchFamily="34" charset="0"/>
              <a:buChar char="•"/>
            </a:pPr>
            <a:r>
              <a:rPr lang="en-US" sz="3200" smtClean="0"/>
              <a:t>Family history (parent or sibling) of prediabetes or Type 2 diabetes.</a:t>
            </a:r>
          </a:p>
          <a:p>
            <a:pPr marL="514350" indent="-514350">
              <a:buFont typeface="Arial" panose="020B0604020202020204" pitchFamily="34" charset="0"/>
              <a:buChar char="•"/>
            </a:pPr>
            <a:r>
              <a:rPr lang="en-US" sz="3200" smtClean="0"/>
              <a:t>Being Black, Hispanic, Native American, Asian-American race or Pacific Islander.</a:t>
            </a:r>
          </a:p>
          <a:p>
            <a:pPr marL="514350" indent="-514350">
              <a:buFont typeface="Arial" panose="020B0604020202020204" pitchFamily="34" charset="0"/>
              <a:buChar char="•"/>
            </a:pPr>
            <a:r>
              <a:rPr lang="en-US" sz="3200" smtClean="0"/>
              <a:t>Having overweight/obesity.</a:t>
            </a:r>
          </a:p>
          <a:p>
            <a:pPr marL="514350" indent="-514350">
              <a:buFont typeface="Arial" panose="020B0604020202020204" pitchFamily="34" charset="0"/>
              <a:buChar char="•"/>
            </a:pPr>
            <a:r>
              <a:rPr lang="en-US" sz="3200" smtClean="0"/>
              <a:t>Having high blood pressure.</a:t>
            </a:r>
          </a:p>
          <a:p>
            <a:pPr marL="514350" indent="-514350">
              <a:buFont typeface="Arial" panose="020B0604020202020204" pitchFamily="34" charset="0"/>
              <a:buChar char="•"/>
            </a:pPr>
            <a:r>
              <a:rPr lang="en-US" sz="3200" smtClean="0"/>
              <a:t>Having low HDL cholesterol (the “good” cholesterol) and high triglyceride level.</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Risk-Factors </a:t>
            </a:r>
            <a:r>
              <a:rPr lang="en-US" altLang="en-US" sz="3600" b="1" dirty="0" smtClean="0">
                <a:solidFill>
                  <a:schemeClr val="accent2"/>
                </a:solidFill>
                <a:latin typeface="Times New Roman" panose="02020603050405020304" pitchFamily="18" charset="0"/>
                <a:cs typeface="Times New Roman" panose="02020603050405020304" pitchFamily="18" charset="0"/>
              </a:rPr>
              <a:t>of </a:t>
            </a:r>
            <a:r>
              <a:rPr lang="en-US" altLang="en-US" sz="3600" b="1" dirty="0" smtClean="0">
                <a:solidFill>
                  <a:schemeClr val="accent2"/>
                </a:solidFill>
                <a:latin typeface="Times New Roman" panose="02020603050405020304" pitchFamily="18" charset="0"/>
                <a:cs typeface="Times New Roman" panose="02020603050405020304" pitchFamily="18" charset="0"/>
                <a:sym typeface="+mn-ea"/>
              </a:rPr>
              <a:t>Diabetes  </a:t>
            </a:r>
            <a:endParaRPr lang="en-US" altLang="en-US" sz="3600" b="1" dirty="0" smtClean="0">
              <a:solidFill>
                <a:schemeClr val="accent2"/>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533400" y="1676400"/>
            <a:ext cx="7924800" cy="3538220"/>
          </a:xfrm>
          <a:prstGeom prst="rect">
            <a:avLst/>
          </a:prstGeom>
          <a:noFill/>
        </p:spPr>
        <p:txBody>
          <a:bodyPr wrap="square">
            <a:spAutoFit/>
          </a:bodyPr>
          <a:lstStyle/>
          <a:p>
            <a:pPr marL="514350" indent="-514350">
              <a:buFont typeface="Arial" panose="020B0604020202020204" pitchFamily="34" charset="0"/>
              <a:buChar char="•"/>
            </a:pPr>
            <a:r>
              <a:rPr lang="en-US" sz="3200" smtClean="0"/>
              <a:t>Family history (parent or sibling) of prediabetes or Type 2 diabetes.</a:t>
            </a:r>
          </a:p>
          <a:p>
            <a:pPr marL="514350" indent="-514350">
              <a:buFont typeface="Arial" panose="020B0604020202020204" pitchFamily="34" charset="0"/>
              <a:buChar char="•"/>
            </a:pPr>
            <a:r>
              <a:rPr lang="en-US" sz="3200" smtClean="0"/>
              <a:t>Being African-American, Hispanic, Native American or Asian-American.</a:t>
            </a:r>
          </a:p>
          <a:p>
            <a:pPr marL="514350" indent="-514350">
              <a:buFont typeface="Arial" panose="020B0604020202020204" pitchFamily="34" charset="0"/>
              <a:buChar char="•"/>
            </a:pPr>
            <a:r>
              <a:rPr lang="en-US" sz="3200" smtClean="0"/>
              <a:t>Having overweight/obesity before your pregnancy.</a:t>
            </a:r>
          </a:p>
          <a:p>
            <a:pPr marL="514350" indent="-514350">
              <a:buFont typeface="Arial" panose="020B0604020202020204" pitchFamily="34" charset="0"/>
              <a:buChar char="•"/>
            </a:pPr>
            <a:r>
              <a:rPr lang="en-US" sz="3200" smtClean="0"/>
              <a:t>Being over 25 years of age.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Causes </a:t>
            </a:r>
            <a:r>
              <a:rPr lang="en-US" altLang="en-US" sz="3600" b="1" dirty="0" smtClean="0">
                <a:solidFill>
                  <a:schemeClr val="accent2"/>
                </a:solidFill>
                <a:latin typeface="Times New Roman" panose="02020603050405020304" pitchFamily="18" charset="0"/>
                <a:cs typeface="Times New Roman" panose="02020603050405020304" pitchFamily="18" charset="0"/>
              </a:rPr>
              <a:t>of Diabetes  </a:t>
            </a:r>
          </a:p>
        </p:txBody>
      </p:sp>
      <p:sp>
        <p:nvSpPr>
          <p:cNvPr id="2" name="TextBox 1"/>
          <p:cNvSpPr txBox="1"/>
          <p:nvPr/>
        </p:nvSpPr>
        <p:spPr>
          <a:xfrm>
            <a:off x="533400" y="1524000"/>
            <a:ext cx="7391400" cy="3538220"/>
          </a:xfrm>
          <a:prstGeom prst="rect">
            <a:avLst/>
          </a:prstGeom>
          <a:noFill/>
        </p:spPr>
        <p:txBody>
          <a:bodyPr wrap="square">
            <a:spAutoFit/>
          </a:bodyPr>
          <a:lstStyle/>
          <a:p>
            <a:pPr marL="0" indent="0">
              <a:buFont typeface="Arial" panose="020B0604020202020204" pitchFamily="34" charset="0"/>
              <a:buNone/>
            </a:pPr>
            <a:r>
              <a:rPr lang="en-US" sz="3200" b="1" dirty="0" smtClean="0"/>
              <a:t>Causes of Type 1 diabetes: </a:t>
            </a:r>
          </a:p>
          <a:p>
            <a:pPr marL="514350" indent="-514350">
              <a:buFont typeface="Arial" panose="020B0604020202020204" pitchFamily="34" charset="0"/>
              <a:buChar char="•"/>
            </a:pPr>
            <a:r>
              <a:rPr lang="en-US" sz="3200" dirty="0" smtClean="0"/>
              <a:t>This is an immune system disease. Your body attacks and destroys insulin-producing cells in your pancreas.</a:t>
            </a:r>
          </a:p>
          <a:p>
            <a:pPr marL="514350" indent="-514350">
              <a:buFont typeface="Arial" panose="020B0604020202020204" pitchFamily="34" charset="0"/>
              <a:buChar char="•"/>
            </a:pPr>
            <a:r>
              <a:rPr lang="en-US" sz="3200" dirty="0" smtClean="0"/>
              <a:t>Without insulin to allow glucose to enter your cells, glucose builds up in your bloodstream.</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Causes </a:t>
            </a:r>
            <a:r>
              <a:rPr lang="en-US" altLang="en-US" sz="3600" b="1" dirty="0" smtClean="0">
                <a:solidFill>
                  <a:schemeClr val="accent2"/>
                </a:solidFill>
                <a:latin typeface="Times New Roman" panose="02020603050405020304" pitchFamily="18" charset="0"/>
                <a:cs typeface="Times New Roman" panose="02020603050405020304" pitchFamily="18" charset="0"/>
              </a:rPr>
              <a:t>of Diabetes  </a:t>
            </a:r>
          </a:p>
        </p:txBody>
      </p:sp>
      <p:sp>
        <p:nvSpPr>
          <p:cNvPr id="2" name="TextBox 1"/>
          <p:cNvSpPr txBox="1"/>
          <p:nvPr/>
        </p:nvSpPr>
        <p:spPr>
          <a:xfrm>
            <a:off x="533400" y="1524000"/>
            <a:ext cx="7391400" cy="3815080"/>
          </a:xfrm>
          <a:prstGeom prst="rect">
            <a:avLst/>
          </a:prstGeom>
          <a:noFill/>
        </p:spPr>
        <p:txBody>
          <a:bodyPr wrap="square">
            <a:spAutoFit/>
          </a:bodyPr>
          <a:lstStyle/>
          <a:p>
            <a:pPr marL="0" indent="0">
              <a:buFont typeface="Arial" panose="020B0604020202020204" pitchFamily="34" charset="0"/>
              <a:buNone/>
            </a:pPr>
            <a:r>
              <a:rPr lang="en-US" sz="3200" b="1" dirty="0" smtClean="0"/>
              <a:t>Cause of Type 2 diabetes and prediabetes:</a:t>
            </a:r>
          </a:p>
          <a:p>
            <a:pPr marL="457200" indent="-457200">
              <a:buFont typeface="Arial" panose="020B0604020202020204" pitchFamily="34" charset="0"/>
              <a:buChar char="•"/>
            </a:pPr>
            <a:r>
              <a:rPr lang="en-US" sz="3000" dirty="0" smtClean="0"/>
              <a:t>Your body’s cells don't allow insulin to work as it should to let glucose into its cells. Your body's cells have become resistant to insulin. </a:t>
            </a:r>
          </a:p>
          <a:p>
            <a:pPr marL="457200" indent="-457200">
              <a:buFont typeface="Arial" panose="020B0604020202020204" pitchFamily="34" charset="0"/>
              <a:buChar char="•"/>
            </a:pPr>
            <a:r>
              <a:rPr lang="en-US" sz="3000" dirty="0" smtClean="0"/>
              <a:t>Your pancreas can’t keep up and make enough insulin to overcome this resistance. Glucose levels rise in your bloodstream.</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Causes </a:t>
            </a:r>
            <a:r>
              <a:rPr lang="en-US" altLang="en-US" sz="3600" b="1" dirty="0" smtClean="0">
                <a:solidFill>
                  <a:schemeClr val="accent2"/>
                </a:solidFill>
                <a:latin typeface="Times New Roman" panose="02020603050405020304" pitchFamily="18" charset="0"/>
                <a:cs typeface="Times New Roman" panose="02020603050405020304" pitchFamily="18" charset="0"/>
              </a:rPr>
              <a:t>of Diabetes  </a:t>
            </a:r>
          </a:p>
        </p:txBody>
      </p:sp>
      <p:sp>
        <p:nvSpPr>
          <p:cNvPr id="2" name="TextBox 1"/>
          <p:cNvSpPr txBox="1"/>
          <p:nvPr/>
        </p:nvSpPr>
        <p:spPr>
          <a:xfrm>
            <a:off x="533400" y="1524000"/>
            <a:ext cx="7391400" cy="3538220"/>
          </a:xfrm>
          <a:prstGeom prst="rect">
            <a:avLst/>
          </a:prstGeom>
          <a:noFill/>
        </p:spPr>
        <p:txBody>
          <a:bodyPr wrap="square">
            <a:spAutoFit/>
          </a:bodyPr>
          <a:lstStyle/>
          <a:p>
            <a:pPr marL="0" indent="0">
              <a:buFont typeface="Arial" panose="020B0604020202020204" pitchFamily="34" charset="0"/>
              <a:buNone/>
            </a:pPr>
            <a:r>
              <a:rPr lang="en-US" sz="3200" b="1" dirty="0" smtClean="0"/>
              <a:t>Gestational diabetes: </a:t>
            </a:r>
          </a:p>
          <a:p>
            <a:pPr marL="457200" indent="-457200">
              <a:buFont typeface="Arial" panose="020B0604020202020204" pitchFamily="34" charset="0"/>
              <a:buChar char="•"/>
            </a:pPr>
            <a:r>
              <a:rPr lang="en-US" sz="3200" dirty="0" smtClean="0"/>
              <a:t>Hormones produced by the placenta during your pregnancy make your body’s cells more resistant to insulin. </a:t>
            </a:r>
          </a:p>
          <a:p>
            <a:pPr marL="457200" indent="-457200">
              <a:buFont typeface="Arial" panose="020B0604020202020204" pitchFamily="34" charset="0"/>
              <a:buChar char="•"/>
            </a:pPr>
            <a:r>
              <a:rPr lang="en-US" sz="3200" dirty="0" smtClean="0"/>
              <a:t>Your pancreas can’t make enough insulin to overcome this resistance. Too much glucose remains in your bloodstream.</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Complications </a:t>
            </a:r>
            <a:r>
              <a:rPr lang="en-US" altLang="en-US" sz="3600" b="1" dirty="0" smtClean="0">
                <a:solidFill>
                  <a:schemeClr val="accent2"/>
                </a:solidFill>
                <a:latin typeface="Times New Roman" panose="02020603050405020304" pitchFamily="18" charset="0"/>
                <a:cs typeface="Times New Roman" panose="02020603050405020304" pitchFamily="18" charset="0"/>
              </a:rPr>
              <a:t>of Diabetes  </a:t>
            </a:r>
          </a:p>
        </p:txBody>
      </p:sp>
      <p:sp>
        <p:nvSpPr>
          <p:cNvPr id="2" name="TextBox 1"/>
          <p:cNvSpPr txBox="1"/>
          <p:nvPr/>
        </p:nvSpPr>
        <p:spPr>
          <a:xfrm>
            <a:off x="533400" y="1524000"/>
            <a:ext cx="7391400" cy="4030980"/>
          </a:xfrm>
          <a:prstGeom prst="rect">
            <a:avLst/>
          </a:prstGeom>
          <a:noFill/>
        </p:spPr>
        <p:txBody>
          <a:bodyPr wrap="square">
            <a:spAutoFit/>
          </a:bodyPr>
          <a:lstStyle/>
          <a:p>
            <a:pPr marL="514350" indent="-514350">
              <a:buFont typeface="Arial" panose="020B0604020202020204" pitchFamily="34" charset="0"/>
              <a:buChar char="•"/>
            </a:pPr>
            <a:r>
              <a:rPr lang="en-US" sz="3200" dirty="0" smtClean="0"/>
              <a:t>Cardiovascular issues including coronary artery disease, chest pain, heart attack, stroke, high blood pressure, high cholesterol, atherosclerosis (narrowing of the arteries).</a:t>
            </a:r>
          </a:p>
          <a:p>
            <a:pPr marL="514350" indent="-514350">
              <a:buFont typeface="Arial" panose="020B0604020202020204" pitchFamily="34" charset="0"/>
              <a:buChar char="•"/>
            </a:pPr>
            <a:r>
              <a:rPr lang="en-US" sz="3200" dirty="0" smtClean="0"/>
              <a:t>Nerve damage (neuropathy) that causes numbing and tingling that starts at toes or fingers then spreads.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Complications </a:t>
            </a:r>
            <a:r>
              <a:rPr lang="en-US" altLang="en-US" sz="3600" b="1" dirty="0" smtClean="0">
                <a:solidFill>
                  <a:schemeClr val="accent2"/>
                </a:solidFill>
                <a:latin typeface="Times New Roman" panose="02020603050405020304" pitchFamily="18" charset="0"/>
                <a:cs typeface="Times New Roman" panose="02020603050405020304" pitchFamily="18" charset="0"/>
              </a:rPr>
              <a:t>of Diabetes  </a:t>
            </a:r>
          </a:p>
        </p:txBody>
      </p:sp>
      <p:sp>
        <p:nvSpPr>
          <p:cNvPr id="2" name="TextBox 1"/>
          <p:cNvSpPr txBox="1"/>
          <p:nvPr/>
        </p:nvSpPr>
        <p:spPr>
          <a:xfrm>
            <a:off x="533400" y="1524000"/>
            <a:ext cx="7391400" cy="4030980"/>
          </a:xfrm>
          <a:prstGeom prst="rect">
            <a:avLst/>
          </a:prstGeom>
          <a:noFill/>
        </p:spPr>
        <p:txBody>
          <a:bodyPr wrap="square">
            <a:spAutoFit/>
          </a:bodyPr>
          <a:lstStyle/>
          <a:p>
            <a:pPr marL="514350" indent="-514350">
              <a:buFont typeface="Arial" panose="020B0604020202020204" pitchFamily="34" charset="0"/>
              <a:buChar char="•"/>
            </a:pPr>
            <a:r>
              <a:rPr lang="en-US" sz="3200" dirty="0" smtClean="0"/>
              <a:t>Kidney damage (nephropathy) that can lead to kidney failure or the need for dialysis or transplant.</a:t>
            </a:r>
          </a:p>
          <a:p>
            <a:pPr marL="514350" indent="-514350">
              <a:buFont typeface="Arial" panose="020B0604020202020204" pitchFamily="34" charset="0"/>
              <a:buChar char="•"/>
            </a:pPr>
            <a:r>
              <a:rPr lang="en-US" sz="3200" dirty="0" smtClean="0"/>
              <a:t>Eye damage (retinopathy) that can lead to blindness; cataracts, glaucoma.</a:t>
            </a:r>
          </a:p>
          <a:p>
            <a:pPr marL="514350" indent="-514350">
              <a:buFont typeface="Arial" panose="020B0604020202020204" pitchFamily="34" charset="0"/>
              <a:buChar char="•"/>
            </a:pPr>
            <a:r>
              <a:rPr lang="en-US" sz="3200" dirty="0" smtClean="0"/>
              <a:t>Foot damage including nerve damage, poor blood flow and poor healing of cuts and sores.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Complications </a:t>
            </a:r>
            <a:r>
              <a:rPr lang="en-US" altLang="en-US" sz="3600" b="1" dirty="0" smtClean="0">
                <a:solidFill>
                  <a:schemeClr val="accent2"/>
                </a:solidFill>
                <a:latin typeface="Times New Roman" panose="02020603050405020304" pitchFamily="18" charset="0"/>
                <a:cs typeface="Times New Roman" panose="02020603050405020304" pitchFamily="18" charset="0"/>
              </a:rPr>
              <a:t>of Diabetes  </a:t>
            </a:r>
          </a:p>
        </p:txBody>
      </p:sp>
      <p:sp>
        <p:nvSpPr>
          <p:cNvPr id="2" name="TextBox 1"/>
          <p:cNvSpPr txBox="1"/>
          <p:nvPr/>
        </p:nvSpPr>
        <p:spPr>
          <a:xfrm>
            <a:off x="533400" y="1524000"/>
            <a:ext cx="7391400" cy="3046095"/>
          </a:xfrm>
          <a:prstGeom prst="rect">
            <a:avLst/>
          </a:prstGeom>
          <a:noFill/>
        </p:spPr>
        <p:txBody>
          <a:bodyPr wrap="square">
            <a:spAutoFit/>
          </a:bodyPr>
          <a:lstStyle/>
          <a:p>
            <a:pPr marL="514350" indent="-514350">
              <a:buFont typeface="Arial" panose="020B0604020202020204" pitchFamily="34" charset="0"/>
              <a:buChar char="•"/>
            </a:pPr>
            <a:r>
              <a:rPr lang="en-US" sz="3200" dirty="0" smtClean="0"/>
              <a:t>Skin infections.</a:t>
            </a:r>
          </a:p>
          <a:p>
            <a:pPr marL="514350" indent="-514350">
              <a:buFont typeface="Arial" panose="020B0604020202020204" pitchFamily="34" charset="0"/>
              <a:buChar char="•"/>
            </a:pPr>
            <a:r>
              <a:rPr lang="en-US" sz="3200" dirty="0" smtClean="0"/>
              <a:t>Erectile dysfunction.</a:t>
            </a:r>
          </a:p>
          <a:p>
            <a:pPr marL="514350" indent="-514350">
              <a:buFont typeface="Arial" panose="020B0604020202020204" pitchFamily="34" charset="0"/>
              <a:buChar char="•"/>
            </a:pPr>
            <a:r>
              <a:rPr lang="en-US" sz="3200" dirty="0" smtClean="0"/>
              <a:t>Hearing loss.</a:t>
            </a:r>
          </a:p>
          <a:p>
            <a:pPr marL="514350" indent="-514350">
              <a:buFont typeface="Arial" panose="020B0604020202020204" pitchFamily="34" charset="0"/>
              <a:buChar char="•"/>
            </a:pPr>
            <a:r>
              <a:rPr lang="en-US" sz="3200" dirty="0" smtClean="0"/>
              <a:t>Depression.</a:t>
            </a:r>
          </a:p>
          <a:p>
            <a:pPr marL="514350" indent="-514350">
              <a:buFont typeface="Arial" panose="020B0604020202020204" pitchFamily="34" charset="0"/>
              <a:buChar char="•"/>
            </a:pPr>
            <a:r>
              <a:rPr lang="en-US" sz="3200" dirty="0" smtClean="0"/>
              <a:t>Dementia.</a:t>
            </a:r>
          </a:p>
          <a:p>
            <a:pPr marL="514350" indent="-514350">
              <a:buFont typeface="Arial" panose="020B0604020202020204" pitchFamily="34" charset="0"/>
              <a:buChar char="•"/>
            </a:pPr>
            <a:r>
              <a:rPr lang="en-US" sz="3200" dirty="0" smtClean="0"/>
              <a:t>Dental problems.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Treatment </a:t>
            </a:r>
            <a:r>
              <a:rPr lang="en-US" altLang="en-US" sz="3600" b="1" dirty="0" smtClean="0">
                <a:solidFill>
                  <a:schemeClr val="accent2"/>
                </a:solidFill>
                <a:latin typeface="Times New Roman" panose="02020603050405020304" pitchFamily="18" charset="0"/>
                <a:cs typeface="Times New Roman" panose="02020603050405020304" pitchFamily="18" charset="0"/>
              </a:rPr>
              <a:t>of Diabetes  </a:t>
            </a:r>
          </a:p>
        </p:txBody>
      </p:sp>
      <p:sp>
        <p:nvSpPr>
          <p:cNvPr id="2" name="TextBox 1"/>
          <p:cNvSpPr txBox="1"/>
          <p:nvPr/>
        </p:nvSpPr>
        <p:spPr>
          <a:xfrm>
            <a:off x="533400" y="1524000"/>
            <a:ext cx="8047990" cy="4030980"/>
          </a:xfrm>
          <a:prstGeom prst="rect">
            <a:avLst/>
          </a:prstGeom>
          <a:noFill/>
        </p:spPr>
        <p:txBody>
          <a:bodyPr wrap="square">
            <a:spAutoFit/>
          </a:bodyPr>
          <a:lstStyle/>
          <a:p>
            <a:pPr marL="0" indent="0">
              <a:buFont typeface="Arial" panose="020B0604020202020204" pitchFamily="34" charset="0"/>
              <a:buNone/>
            </a:pPr>
            <a:r>
              <a:rPr lang="en-US" sz="3200" dirty="0" smtClean="0"/>
              <a:t>Diabetes affects your whole body. To best manage diabetes, you’ll need to take steps to keep your risk factors under control and within the normal range, including:</a:t>
            </a:r>
          </a:p>
          <a:p>
            <a:pPr marL="514350" indent="-514350">
              <a:buFont typeface="Arial" panose="020B0604020202020204" pitchFamily="34" charset="0"/>
              <a:buChar char="•"/>
            </a:pPr>
            <a:r>
              <a:rPr lang="en-US" sz="3200" dirty="0" smtClean="0"/>
              <a:t>Keep your blood glucose levels as near to normal as possible by following a diet plan, taking prescribed medication and increasing your activity level.</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4789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pPr>
            <a:r>
              <a:rPr lang="en-IN" altLang="en-US" sz="2600" dirty="0" smtClean="0">
                <a:latin typeface="Times New Roman" panose="02020603050405020304" pitchFamily="18" charset="0"/>
                <a:cs typeface="Times New Roman" panose="02020603050405020304" pitchFamily="18" charset="0"/>
                <a:sym typeface="+mn-ea"/>
              </a:rPr>
              <a:t>Symptoms </a:t>
            </a:r>
            <a:r>
              <a:rPr lang="en-US" altLang="en-US" sz="2600" dirty="0" smtClean="0">
                <a:latin typeface="Times New Roman" panose="02020603050405020304" pitchFamily="18" charset="0"/>
                <a:cs typeface="Times New Roman" panose="02020603050405020304" pitchFamily="18" charset="0"/>
                <a:sym typeface="+mn-ea"/>
              </a:rPr>
              <a:t>of Diabetes</a:t>
            </a: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pPr>
            <a:r>
              <a:rPr lang="en-US" altLang="en-US" sz="2600" dirty="0" smtClean="0">
                <a:solidFill>
                  <a:schemeClr val="tx1"/>
                </a:solidFill>
                <a:latin typeface="Times New Roman" panose="02020603050405020304" pitchFamily="18" charset="0"/>
                <a:cs typeface="Times New Roman" panose="02020603050405020304" pitchFamily="18" charset="0"/>
                <a:sym typeface="+mn-ea"/>
              </a:rPr>
              <a:t>Types of Diabetes</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pPr>
            <a:r>
              <a:rPr lang="en-IN" altLang="en-US" sz="2600" dirty="0" smtClean="0">
                <a:latin typeface="Times New Roman" panose="02020603050405020304" pitchFamily="18" charset="0"/>
                <a:cs typeface="Times New Roman" panose="02020603050405020304" pitchFamily="18" charset="0"/>
                <a:sym typeface="+mn-ea"/>
              </a:rPr>
              <a:t>Risk-Factors </a:t>
            </a:r>
            <a:r>
              <a:rPr lang="en-US" altLang="en-US" sz="2600" dirty="0" smtClean="0">
                <a:latin typeface="Times New Roman" panose="02020603050405020304" pitchFamily="18" charset="0"/>
                <a:cs typeface="Times New Roman" panose="02020603050405020304" pitchFamily="18" charset="0"/>
                <a:sym typeface="+mn-ea"/>
              </a:rPr>
              <a:t>of Diabetes</a:t>
            </a:r>
          </a:p>
          <a:p>
            <a:pPr lvl="1" eaLnBrk="1" hangingPunct="1">
              <a:buClr>
                <a:srgbClr val="0039A6"/>
              </a:buClr>
            </a:pPr>
            <a:r>
              <a:rPr lang="en-IN" altLang="en-US" sz="2600" dirty="0" smtClean="0">
                <a:latin typeface="Times New Roman" panose="02020603050405020304" pitchFamily="18" charset="0"/>
                <a:cs typeface="Times New Roman" panose="02020603050405020304" pitchFamily="18" charset="0"/>
                <a:sym typeface="+mn-ea"/>
              </a:rPr>
              <a:t>Causes </a:t>
            </a:r>
            <a:r>
              <a:rPr lang="en-US" altLang="en-US" sz="2600" dirty="0" smtClean="0">
                <a:latin typeface="Times New Roman" panose="02020603050405020304" pitchFamily="18" charset="0"/>
                <a:cs typeface="Times New Roman" panose="02020603050405020304" pitchFamily="18" charset="0"/>
                <a:sym typeface="+mn-ea"/>
              </a:rPr>
              <a:t>of Diabetes</a:t>
            </a:r>
          </a:p>
          <a:p>
            <a:pPr lvl="1" eaLnBrk="1" hangingPunct="1">
              <a:buClr>
                <a:srgbClr val="0039A6"/>
              </a:buClr>
            </a:pPr>
            <a:r>
              <a:rPr lang="en-IN" altLang="en-US" sz="2600" dirty="0" smtClean="0">
                <a:latin typeface="Times New Roman" panose="02020603050405020304" pitchFamily="18" charset="0"/>
                <a:cs typeface="Times New Roman" panose="02020603050405020304" pitchFamily="18" charset="0"/>
                <a:sym typeface="+mn-ea"/>
              </a:rPr>
              <a:t>Complications </a:t>
            </a:r>
            <a:r>
              <a:rPr lang="en-US" altLang="en-US" sz="2600" dirty="0" smtClean="0">
                <a:latin typeface="Times New Roman" panose="02020603050405020304" pitchFamily="18" charset="0"/>
                <a:cs typeface="Times New Roman" panose="02020603050405020304" pitchFamily="18" charset="0"/>
                <a:sym typeface="+mn-ea"/>
              </a:rPr>
              <a:t>of Diabetes</a:t>
            </a:r>
          </a:p>
          <a:p>
            <a:pPr lvl="1" eaLnBrk="1" hangingPunct="1">
              <a:buClr>
                <a:srgbClr val="0039A6"/>
              </a:buClr>
            </a:pPr>
            <a:r>
              <a:rPr lang="en-IN" altLang="en-US" sz="2600" dirty="0" smtClean="0">
                <a:latin typeface="Times New Roman" panose="02020603050405020304" pitchFamily="18" charset="0"/>
                <a:cs typeface="Times New Roman" panose="02020603050405020304" pitchFamily="18" charset="0"/>
                <a:sym typeface="+mn-ea"/>
              </a:rPr>
              <a:t>Treatment </a:t>
            </a:r>
            <a:r>
              <a:rPr lang="en-US" altLang="en-US" sz="2600" dirty="0" smtClean="0">
                <a:latin typeface="Times New Roman" panose="02020603050405020304" pitchFamily="18" charset="0"/>
                <a:cs typeface="Times New Roman" panose="02020603050405020304" pitchFamily="18" charset="0"/>
                <a:sym typeface="+mn-ea"/>
              </a:rPr>
              <a:t>of Diabetes</a:t>
            </a: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Treatment </a:t>
            </a:r>
            <a:r>
              <a:rPr lang="en-US" altLang="en-US" sz="3600" b="1" dirty="0" smtClean="0">
                <a:solidFill>
                  <a:schemeClr val="accent2"/>
                </a:solidFill>
                <a:latin typeface="Times New Roman" panose="02020603050405020304" pitchFamily="18" charset="0"/>
                <a:cs typeface="Times New Roman" panose="02020603050405020304" pitchFamily="18" charset="0"/>
              </a:rPr>
              <a:t>of Diabetes  </a:t>
            </a:r>
          </a:p>
        </p:txBody>
      </p:sp>
      <p:sp>
        <p:nvSpPr>
          <p:cNvPr id="2" name="TextBox 1"/>
          <p:cNvSpPr txBox="1"/>
          <p:nvPr/>
        </p:nvSpPr>
        <p:spPr>
          <a:xfrm>
            <a:off x="533400" y="1600200"/>
            <a:ext cx="8047990" cy="4030980"/>
          </a:xfrm>
          <a:prstGeom prst="rect">
            <a:avLst/>
          </a:prstGeom>
          <a:noFill/>
        </p:spPr>
        <p:txBody>
          <a:bodyPr wrap="square">
            <a:spAutoFit/>
          </a:bodyPr>
          <a:lstStyle/>
          <a:p>
            <a:pPr marL="457200" indent="-457200">
              <a:buFont typeface="Arial" panose="020B0604020202020204" pitchFamily="34" charset="0"/>
              <a:buChar char="•"/>
            </a:pPr>
            <a:r>
              <a:rPr lang="en-US" sz="3200" dirty="0" smtClean="0"/>
              <a:t>Maintain your blood cholesterol (HDL and LDL levels) and triglyceride levels as near the normal ranges as possible.</a:t>
            </a:r>
          </a:p>
          <a:p>
            <a:pPr marL="457200" indent="-457200">
              <a:buFont typeface="Arial" panose="020B0604020202020204" pitchFamily="34" charset="0"/>
              <a:buChar char="•"/>
            </a:pPr>
            <a:r>
              <a:rPr lang="en-US" sz="3200" dirty="0" smtClean="0"/>
              <a:t>Control your blood pressure. Your blood pressure should not be over 140/90 mmHg.</a:t>
            </a:r>
          </a:p>
          <a:p>
            <a:pPr marL="457200" indent="-457200">
              <a:buFont typeface="Arial" panose="020B0604020202020204" pitchFamily="34" charset="0"/>
              <a:buChar char="•"/>
            </a:pPr>
            <a:r>
              <a:rPr lang="en-US" sz="3200" dirty="0" smtClean="0"/>
              <a:t>Exercising regularly. Try to exercise at least 30 minutes most days of the week. Walk, swim or find some activity you enjoy.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Treatment </a:t>
            </a:r>
            <a:r>
              <a:rPr lang="en-US" altLang="en-US" sz="3600" b="1" dirty="0" smtClean="0">
                <a:solidFill>
                  <a:schemeClr val="accent2"/>
                </a:solidFill>
                <a:latin typeface="Times New Roman" panose="02020603050405020304" pitchFamily="18" charset="0"/>
                <a:cs typeface="Times New Roman" panose="02020603050405020304" pitchFamily="18" charset="0"/>
              </a:rPr>
              <a:t>of Diabetes  </a:t>
            </a:r>
          </a:p>
        </p:txBody>
      </p:sp>
      <p:sp>
        <p:nvSpPr>
          <p:cNvPr id="2" name="TextBox 1"/>
          <p:cNvSpPr txBox="1"/>
          <p:nvPr/>
        </p:nvSpPr>
        <p:spPr>
          <a:xfrm>
            <a:off x="533400" y="1600200"/>
            <a:ext cx="8047990" cy="4030980"/>
          </a:xfrm>
          <a:prstGeom prst="rect">
            <a:avLst/>
          </a:prstGeom>
          <a:noFill/>
        </p:spPr>
        <p:txBody>
          <a:bodyPr wrap="square">
            <a:spAutoFit/>
          </a:bodyPr>
          <a:lstStyle/>
          <a:p>
            <a:pPr marL="457200" indent="-457200">
              <a:buFont typeface="Arial" panose="020B0604020202020204" pitchFamily="34" charset="0"/>
              <a:buChar char="•"/>
            </a:pPr>
            <a:r>
              <a:rPr lang="en-US" sz="3200" dirty="0" smtClean="0"/>
              <a:t>Planning what you eat and following a healthy meal plan. Follow a Mediterranean diet (vegetables, whole grains, beans, fruits, healthy fats, low sugar) or Dash diet. </a:t>
            </a:r>
          </a:p>
          <a:p>
            <a:pPr marL="457200" indent="-457200">
              <a:buFont typeface="Arial" panose="020B0604020202020204" pitchFamily="34" charset="0"/>
              <a:buChar char="•"/>
            </a:pPr>
            <a:r>
              <a:rPr lang="en-US" sz="3200" dirty="0" smtClean="0"/>
              <a:t>These diets are high in nutrition and fiber and low in fats and calories. See a registered dietitian for help understanding nutrition and meal planning.</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Treatment </a:t>
            </a:r>
            <a:r>
              <a:rPr lang="en-US" altLang="en-US" sz="3600" b="1" dirty="0" smtClean="0">
                <a:solidFill>
                  <a:schemeClr val="accent2"/>
                </a:solidFill>
                <a:latin typeface="Times New Roman" panose="02020603050405020304" pitchFamily="18" charset="0"/>
                <a:cs typeface="Times New Roman" panose="02020603050405020304" pitchFamily="18" charset="0"/>
              </a:rPr>
              <a:t>of Diabetes  </a:t>
            </a:r>
          </a:p>
        </p:txBody>
      </p:sp>
      <p:sp>
        <p:nvSpPr>
          <p:cNvPr id="2" name="TextBox 1"/>
          <p:cNvSpPr txBox="1"/>
          <p:nvPr/>
        </p:nvSpPr>
        <p:spPr>
          <a:xfrm>
            <a:off x="533400" y="1600200"/>
            <a:ext cx="7765415" cy="4246245"/>
          </a:xfrm>
          <a:prstGeom prst="rect">
            <a:avLst/>
          </a:prstGeom>
          <a:noFill/>
        </p:spPr>
        <p:txBody>
          <a:bodyPr wrap="square">
            <a:spAutoFit/>
          </a:bodyPr>
          <a:lstStyle/>
          <a:p>
            <a:pPr marL="457200" indent="-457200">
              <a:buFont typeface="Arial" panose="020B0604020202020204" pitchFamily="34" charset="0"/>
              <a:buChar char="•"/>
            </a:pPr>
            <a:r>
              <a:rPr lang="en-US" sz="3000" dirty="0" smtClean="0"/>
              <a:t>Exercising regularly. Try to exercise at least 30 minutes most days of the week. Walk, swim or find some activity you enjoy.</a:t>
            </a:r>
          </a:p>
          <a:p>
            <a:pPr marL="457200" indent="-457200">
              <a:buFont typeface="Arial" panose="020B0604020202020204" pitchFamily="34" charset="0"/>
              <a:buChar char="•"/>
            </a:pPr>
            <a:r>
              <a:rPr lang="en-US" sz="3000" dirty="0" smtClean="0"/>
              <a:t>Achieving a healthy weight. Work with your healthcare team to develop a weight-loss plan.</a:t>
            </a:r>
          </a:p>
          <a:p>
            <a:pPr marL="457200" indent="-457200">
              <a:buFont typeface="Arial" panose="020B0604020202020204" pitchFamily="34" charset="0"/>
              <a:buChar char="•"/>
            </a:pPr>
            <a:r>
              <a:rPr lang="en-US" sz="3000" dirty="0" smtClean="0"/>
              <a:t>Taking medication and insulin, if prescribed, and closely following recommendations on how and when to take it.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310769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Diabetes mellitus refers to a group of diseases that affect how the body uses blood sugar (glucose). </a:t>
            </a:r>
          </a:p>
          <a:p>
            <a:pPr marL="514350" indent="-514350">
              <a:buFont typeface="Wingdings" panose="05000000000000000000" pitchFamily="2" charset="2"/>
              <a:buChar char="ü"/>
            </a:pPr>
            <a:r>
              <a:rPr lang="en-US" sz="2800" dirty="0" smtClean="0"/>
              <a:t>Glucose is an important source of energy for the cells that make up the muscles and tissues. </a:t>
            </a:r>
          </a:p>
          <a:p>
            <a:pPr marL="514350" indent="-514350">
              <a:buFont typeface="Wingdings" panose="05000000000000000000" pitchFamily="2" charset="2"/>
              <a:buChar char="ü"/>
            </a:pPr>
            <a:r>
              <a:rPr lang="en-US" sz="2800" dirty="0" smtClean="0"/>
              <a:t>It's also the brain's main source of fuel. The main cause of diabetes varies by type.</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23</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3676505270"/>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645" y="1603311"/>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2800" dirty="0" smtClean="0"/>
              <a:t>     </a:t>
            </a:r>
            <a:r>
              <a:rPr sz="2800" dirty="0" smtClean="0"/>
              <a:t>Diabetes happens when your body isn't able to take up sugar (glucose) into its cells and use it for energy.</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Diabetes-Mellitus"/>
          <p:cNvPicPr>
            <a:picLocks noChangeAspect="1"/>
          </p:cNvPicPr>
          <p:nvPr/>
        </p:nvPicPr>
        <p:blipFill>
          <a:blip r:embed="rId3"/>
          <a:stretch>
            <a:fillRect/>
          </a:stretch>
        </p:blipFill>
        <p:spPr>
          <a:xfrm>
            <a:off x="2057400" y="2743200"/>
            <a:ext cx="5103495" cy="381063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67259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There are different types of diabetes, each with different causes, but they all share the common problem of having too much glucose in your bloodstream. </a:t>
            </a:r>
          </a:p>
          <a:p>
            <a:r>
              <a:rPr lang="en-US" sz="2800" dirty="0" smtClean="0"/>
              <a:t>Poorly controlled diabetes can lead to serious consequences, causing damage to a wide range of your body's organs and tissues – including your heart, kidneys, eyes and nerves.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Symptoms </a:t>
            </a:r>
            <a:r>
              <a:rPr lang="en-US" altLang="en-US" sz="3600" b="1" dirty="0" smtClean="0">
                <a:solidFill>
                  <a:schemeClr val="accent2"/>
                </a:solidFill>
                <a:latin typeface="Times New Roman" panose="02020603050405020304" pitchFamily="18" charset="0"/>
                <a:cs typeface="Times New Roman" panose="02020603050405020304" pitchFamily="18" charset="0"/>
              </a:rPr>
              <a:t>of Diabetes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3" name="Picture 2" descr="Signs-and-Symptoms-of-Diabetes"/>
          <p:cNvPicPr>
            <a:picLocks noChangeAspect="1"/>
          </p:cNvPicPr>
          <p:nvPr/>
        </p:nvPicPr>
        <p:blipFill>
          <a:blip r:embed="rId3"/>
          <a:stretch>
            <a:fillRect/>
          </a:stretch>
        </p:blipFill>
        <p:spPr>
          <a:xfrm>
            <a:off x="1211580" y="1600200"/>
            <a:ext cx="6990715" cy="4660900"/>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Diabetes  </a:t>
            </a:r>
          </a:p>
        </p:txBody>
      </p:sp>
      <p:sp>
        <p:nvSpPr>
          <p:cNvPr id="2" name="TextBox 1"/>
          <p:cNvSpPr txBox="1"/>
          <p:nvPr/>
        </p:nvSpPr>
        <p:spPr>
          <a:xfrm>
            <a:off x="609600" y="1676400"/>
            <a:ext cx="7696200" cy="4030980"/>
          </a:xfrm>
          <a:prstGeom prst="rect">
            <a:avLst/>
          </a:prstGeom>
          <a:noFill/>
        </p:spPr>
        <p:txBody>
          <a:bodyPr wrap="square">
            <a:spAutoFit/>
          </a:bodyPr>
          <a:lstStyle/>
          <a:p>
            <a:pPr marL="0" indent="0">
              <a:buFont typeface="Arial" panose="020B0604020202020204" pitchFamily="34" charset="0"/>
              <a:buNone/>
            </a:pPr>
            <a:r>
              <a:rPr lang="en-US" sz="3200" b="1" dirty="0" smtClean="0"/>
              <a:t>Type 1 diabetes: </a:t>
            </a:r>
          </a:p>
          <a:p>
            <a:pPr marL="514350" indent="-514350">
              <a:buFont typeface="Arial" panose="020B0604020202020204" pitchFamily="34" charset="0"/>
              <a:buChar char="•"/>
            </a:pPr>
            <a:r>
              <a:rPr lang="en-US" sz="2800" dirty="0" smtClean="0"/>
              <a:t>This type is an autoimmune disease, meaning your body attacks itself. In this case, the insulin-producing cells in your pancreas are destroyed. Up to 10% of people who have diabetes have Type 1. </a:t>
            </a:r>
          </a:p>
          <a:p>
            <a:pPr marL="514350" indent="-514350">
              <a:buFont typeface="Arial" panose="020B0604020202020204" pitchFamily="34" charset="0"/>
              <a:buChar char="•"/>
            </a:pPr>
            <a:r>
              <a:rPr lang="en-US" sz="2800" dirty="0" smtClean="0"/>
              <a:t>It’s usually diagnosed in children and young adults (but can develop at any age). It was once better known as “juvenile” diabetes.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Diabetes  </a:t>
            </a:r>
          </a:p>
        </p:txBody>
      </p:sp>
      <p:sp>
        <p:nvSpPr>
          <p:cNvPr id="2" name="TextBox 1"/>
          <p:cNvSpPr txBox="1"/>
          <p:nvPr/>
        </p:nvSpPr>
        <p:spPr>
          <a:xfrm>
            <a:off x="609600" y="1600200"/>
            <a:ext cx="7696200" cy="4461510"/>
          </a:xfrm>
          <a:prstGeom prst="rect">
            <a:avLst/>
          </a:prstGeom>
          <a:noFill/>
        </p:spPr>
        <p:txBody>
          <a:bodyPr wrap="square">
            <a:spAutoFit/>
          </a:bodyPr>
          <a:lstStyle/>
          <a:p>
            <a:pPr marL="0" indent="0">
              <a:buFont typeface="Arial" panose="020B0604020202020204" pitchFamily="34" charset="0"/>
              <a:buNone/>
            </a:pPr>
            <a:r>
              <a:rPr lang="en-US" sz="3200" b="1" dirty="0" smtClean="0"/>
              <a:t>Type 2 diabetes: </a:t>
            </a:r>
          </a:p>
          <a:p>
            <a:pPr marL="457200" indent="-457200">
              <a:buFont typeface="Arial" panose="020B0604020202020204" pitchFamily="34" charset="0"/>
              <a:buChar char="•"/>
            </a:pPr>
            <a:r>
              <a:rPr lang="en-US" sz="2800" dirty="0" smtClean="0"/>
              <a:t>With this type, your body either doesn’t make enough insulin or your body’s cells don’t respond normally to the insulin. This is the most common type of diabetes. Up to 95% of people with diabetes have Type 2. </a:t>
            </a:r>
          </a:p>
          <a:p>
            <a:pPr marL="457200" indent="-457200">
              <a:buFont typeface="Arial" panose="020B0604020202020204" pitchFamily="34" charset="0"/>
              <a:buChar char="•"/>
            </a:pPr>
            <a:r>
              <a:rPr lang="en-US" sz="2800" dirty="0" smtClean="0"/>
              <a:t>It usually occurs in middle-aged and older people. Other common names for Type 2 include adult-onset diabetes and insulin-resistant diabetes.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Diabetes  </a:t>
            </a:r>
          </a:p>
        </p:txBody>
      </p:sp>
      <p:sp>
        <p:nvSpPr>
          <p:cNvPr id="2" name="TextBox 1"/>
          <p:cNvSpPr txBox="1"/>
          <p:nvPr/>
        </p:nvSpPr>
        <p:spPr>
          <a:xfrm>
            <a:off x="609600" y="1600200"/>
            <a:ext cx="7696200" cy="3046095"/>
          </a:xfrm>
          <a:prstGeom prst="rect">
            <a:avLst/>
          </a:prstGeom>
          <a:noFill/>
        </p:spPr>
        <p:txBody>
          <a:bodyPr wrap="square">
            <a:spAutoFit/>
          </a:bodyPr>
          <a:lstStyle/>
          <a:p>
            <a:pPr marL="0" indent="0">
              <a:buFont typeface="Arial" panose="020B0604020202020204" pitchFamily="34" charset="0"/>
              <a:buNone/>
            </a:pPr>
            <a:r>
              <a:rPr lang="en-US" sz="3200" b="1" dirty="0" smtClean="0"/>
              <a:t>Prediabetes: </a:t>
            </a:r>
          </a:p>
          <a:p>
            <a:pPr marL="457200" indent="-457200">
              <a:buFont typeface="Arial" panose="020B0604020202020204" pitchFamily="34" charset="0"/>
              <a:buChar char="•"/>
            </a:pPr>
            <a:r>
              <a:rPr lang="en-US" sz="3200" dirty="0" smtClean="0"/>
              <a:t>This type is the stage before Type 2 diabetes. Your blood glucose levels are higher than normal but not high enough to be officially diagnosed with Type 2 diabetes.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Types of Diabetes  </a:t>
            </a:r>
          </a:p>
        </p:txBody>
      </p:sp>
      <p:sp>
        <p:nvSpPr>
          <p:cNvPr id="2" name="TextBox 1"/>
          <p:cNvSpPr txBox="1"/>
          <p:nvPr/>
        </p:nvSpPr>
        <p:spPr>
          <a:xfrm>
            <a:off x="609600" y="1600200"/>
            <a:ext cx="7696200" cy="3538220"/>
          </a:xfrm>
          <a:prstGeom prst="rect">
            <a:avLst/>
          </a:prstGeom>
          <a:noFill/>
        </p:spPr>
        <p:txBody>
          <a:bodyPr wrap="square">
            <a:spAutoFit/>
          </a:bodyPr>
          <a:lstStyle/>
          <a:p>
            <a:pPr marL="0" indent="0">
              <a:buFont typeface="Arial" panose="020B0604020202020204" pitchFamily="34" charset="0"/>
              <a:buNone/>
            </a:pPr>
            <a:r>
              <a:rPr lang="en-US" sz="3200" b="1" dirty="0" smtClean="0"/>
              <a:t>Gestational diabetes: </a:t>
            </a:r>
          </a:p>
          <a:p>
            <a:pPr marL="457200" indent="-457200">
              <a:buFont typeface="Arial" panose="020B0604020202020204" pitchFamily="34" charset="0"/>
              <a:buChar char="•"/>
            </a:pPr>
            <a:r>
              <a:rPr lang="en-US" sz="3200" dirty="0" smtClean="0"/>
              <a:t>This type develops in some women during their pregnancy. Gestational diabetes usually goes away after pregnancy. However, if you have gestational diabetes you're at higher risk of developing Type 2 diabetes later on in life.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1202</Words>
  <Application>Microsoft Office PowerPoint</Application>
  <PresentationFormat>On-screen Show (4:3)</PresentationFormat>
  <Paragraphs>352</Paragraphs>
  <Slides>24</Slides>
  <Notes>23</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7_SEPDPO</vt:lpstr>
      <vt:lpstr>Business Cooperate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904</cp:revision>
  <cp:lastPrinted>2014-09-05T11:57:00Z</cp:lastPrinted>
  <dcterms:created xsi:type="dcterms:W3CDTF">2014-04-08T13:15:00Z</dcterms:created>
  <dcterms:modified xsi:type="dcterms:W3CDTF">2022-11-19T14:35:38Z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E4C4AB7516954AF3A66FE1032B3938DB</vt:lpwstr>
  </property>
  <property fmtid="{D5CDD505-2E9C-101B-9397-08002B2CF9AE}" pid="3" name="KSOProductBuildVer">
    <vt:lpwstr>1033-11.2.0.11380</vt:lpwstr>
  </property>
</Properties>
</file>