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4"/>
  </p:notesMasterIdLst>
  <p:handoutMasterIdLst>
    <p:handoutMasterId r:id="rId25"/>
  </p:handoutMasterIdLst>
  <p:sldIdLst>
    <p:sldId id="416" r:id="rId3"/>
    <p:sldId id="322" r:id="rId4"/>
    <p:sldId id="324" r:id="rId5"/>
    <p:sldId id="362" r:id="rId6"/>
    <p:sldId id="361" r:id="rId7"/>
    <p:sldId id="325" r:id="rId8"/>
    <p:sldId id="407" r:id="rId9"/>
    <p:sldId id="397" r:id="rId10"/>
    <p:sldId id="401" r:id="rId11"/>
    <p:sldId id="408" r:id="rId12"/>
    <p:sldId id="385" r:id="rId13"/>
    <p:sldId id="410" r:id="rId14"/>
    <p:sldId id="411" r:id="rId15"/>
    <p:sldId id="412" r:id="rId16"/>
    <p:sldId id="409" r:id="rId17"/>
    <p:sldId id="404" r:id="rId18"/>
    <p:sldId id="405" r:id="rId19"/>
    <p:sldId id="406" r:id="rId20"/>
    <p:sldId id="351" r:id="rId21"/>
    <p:sldId id="413" r:id="rId22"/>
    <p:sldId id="417"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9.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11/1/2022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11/1/2022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11/1/2022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11/1/2022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11/1/2022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11/1/2022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11/1/2022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11/1/2022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4" r:id="rId17"/>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600200" y="5906869"/>
            <a:ext cx="14677201"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Studymafia.org               </a:t>
            </a:r>
            <a:endParaRPr lang="en-US" b="1" dirty="0">
              <a:solidFill>
                <a:schemeClr val="bg1"/>
              </a:solidFill>
              <a:latin typeface="+mn-lt"/>
              <a:cs typeface="Times New Roman" pitchFamily="18" charset="0"/>
            </a:endParaRPr>
          </a:p>
        </p:txBody>
      </p:sp>
      <p:sp>
        <p:nvSpPr>
          <p:cNvPr id="8" name="Rectangle 7"/>
          <p:cNvSpPr/>
          <p:nvPr/>
        </p:nvSpPr>
        <p:spPr>
          <a:xfrm>
            <a:off x="3514959" y="2133600"/>
            <a:ext cx="2589170" cy="1754326"/>
          </a:xfrm>
          <a:prstGeom prst="rect">
            <a:avLst/>
          </a:prstGeom>
          <a:noFill/>
        </p:spPr>
        <p:txBody>
          <a:bodyPr wrap="none">
            <a:spAutoFit/>
          </a:bodyPr>
          <a:lstStyle/>
          <a:p>
            <a:pPr algn="ctr" fontAlgn="auto">
              <a:spcBef>
                <a:spcPts val="0"/>
              </a:spcBef>
              <a:spcAft>
                <a:spcPts val="0"/>
              </a:spcAft>
              <a:defRPr/>
            </a:pPr>
            <a:r>
              <a:rPr lang="en-US" altLang="en-US" sz="5400" b="1" dirty="0">
                <a:solidFill>
                  <a:schemeClr val="accent2"/>
                </a:solidFill>
                <a:latin typeface="Times New Roman" pitchFamily="18" charset="0"/>
                <a:cs typeface="Times New Roman" pitchFamily="18" charset="0"/>
              </a:rPr>
              <a:t>Dengue </a:t>
            </a:r>
            <a:br>
              <a:rPr lang="en-US" altLang="en-US" sz="5400" b="1" dirty="0">
                <a:solidFill>
                  <a:schemeClr val="accent2"/>
                </a:solidFill>
                <a:latin typeface="Times New Roman" pitchFamily="18" charset="0"/>
                <a:cs typeface="Times New Roman" pitchFamily="18" charset="0"/>
              </a:rPr>
            </a:br>
            <a:r>
              <a:rPr lang="en-US" altLang="en-US" sz="5400" b="1" dirty="0">
                <a:solidFill>
                  <a:schemeClr val="tx2">
                    <a:lumMod val="75000"/>
                  </a:schemeClr>
                </a:solidFill>
                <a:latin typeface="Times New Roman" pitchFamily="18" charset="0"/>
                <a:cs typeface="Times New Roman" pitchFamily="18" charset="0"/>
              </a:rPr>
              <a:t>Fever</a:t>
            </a:r>
            <a:endParaRPr lang="en-US" sz="5400" b="1" spc="300" dirty="0">
              <a:ln w="11430" cmpd="sng">
                <a:solidFill>
                  <a:schemeClr val="accent1">
                    <a:tint val="10000"/>
                  </a:schemeClr>
                </a:solidFill>
                <a:prstDash val="solid"/>
                <a:miter lim="800000"/>
              </a:ln>
              <a:solidFill>
                <a:schemeClr val="tx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30963112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Risk-Factors of Dengue Fever  </a:t>
            </a:r>
          </a:p>
        </p:txBody>
      </p:sp>
      <p:sp>
        <p:nvSpPr>
          <p:cNvPr id="2" name="TextBox 1"/>
          <p:cNvSpPr txBox="1"/>
          <p:nvPr/>
        </p:nvSpPr>
        <p:spPr>
          <a:xfrm>
            <a:off x="609600" y="1676400"/>
            <a:ext cx="7924800" cy="3785652"/>
          </a:xfrm>
          <a:prstGeom prst="rect">
            <a:avLst/>
          </a:prstGeom>
          <a:noFill/>
        </p:spPr>
        <p:txBody>
          <a:bodyPr wrap="square">
            <a:spAutoFit/>
          </a:bodyPr>
          <a:lstStyle/>
          <a:p>
            <a:pPr marL="514350" indent="-514350">
              <a:buFont typeface="Arial" pitchFamily="34" charset="0"/>
              <a:buChar char="•"/>
            </a:pPr>
            <a:r>
              <a:rPr lang="en-US" sz="3000" dirty="0" smtClean="0"/>
              <a:t>Severe dengue fever can cause internal bleeding and organ damage. Blood pressure can drop to dangerous levels, causing shock. In some cases, severe dengue fever can lead to death.</a:t>
            </a:r>
          </a:p>
          <a:p>
            <a:pPr marL="514350" indent="-514350">
              <a:buFont typeface="Arial" pitchFamily="34" charset="0"/>
              <a:buChar char="•"/>
            </a:pPr>
            <a:r>
              <a:rPr lang="en-US" sz="3000" dirty="0" smtClean="0"/>
              <a:t>Women who get dengue fever during pregnancy may be able to spread the virus to the baby during childbirth.</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Dengue Fever  </a:t>
            </a:r>
          </a:p>
        </p:txBody>
      </p:sp>
      <p:sp>
        <p:nvSpPr>
          <p:cNvPr id="2" name="TextBox 1"/>
          <p:cNvSpPr txBox="1"/>
          <p:nvPr/>
        </p:nvSpPr>
        <p:spPr>
          <a:xfrm>
            <a:off x="457200" y="1676400"/>
            <a:ext cx="8270875" cy="3539430"/>
          </a:xfrm>
          <a:prstGeom prst="rect">
            <a:avLst/>
          </a:prstGeom>
          <a:noFill/>
        </p:spPr>
        <p:txBody>
          <a:bodyPr wrap="square">
            <a:spAutoFit/>
          </a:bodyPr>
          <a:lstStyle/>
          <a:p>
            <a:r>
              <a:rPr lang="en-US" sz="3200" b="1" dirty="0" smtClean="0"/>
              <a:t>Vaccine</a:t>
            </a:r>
          </a:p>
          <a:p>
            <a:r>
              <a:rPr lang="en-US" sz="3200" dirty="0" smtClean="0"/>
              <a:t>In areas of the world where dengue fever is common, one dengue fever vaccine (</a:t>
            </a:r>
            <a:r>
              <a:rPr lang="en-US" sz="3200" dirty="0" err="1" smtClean="0"/>
              <a:t>Dengvaxia</a:t>
            </a:r>
            <a:r>
              <a:rPr lang="en-US" sz="3200" dirty="0" smtClean="0"/>
              <a:t>) is approved for people ages 9 to 45 who have already had dengue fever at least once. The vaccine is given in three doses over the course of 12 months.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Dengue Fever  </a:t>
            </a:r>
          </a:p>
        </p:txBody>
      </p:sp>
      <p:sp>
        <p:nvSpPr>
          <p:cNvPr id="2" name="TextBox 1"/>
          <p:cNvSpPr txBox="1"/>
          <p:nvPr/>
        </p:nvSpPr>
        <p:spPr>
          <a:xfrm>
            <a:off x="457200" y="1676400"/>
            <a:ext cx="8270875" cy="3539430"/>
          </a:xfrm>
          <a:prstGeom prst="rect">
            <a:avLst/>
          </a:prstGeom>
          <a:noFill/>
        </p:spPr>
        <p:txBody>
          <a:bodyPr wrap="square">
            <a:spAutoFit/>
          </a:bodyPr>
          <a:lstStyle/>
          <a:p>
            <a:r>
              <a:rPr lang="en-US" sz="3200" b="1" dirty="0" smtClean="0"/>
              <a:t>Stay in air-conditioned or well-screened housing.</a:t>
            </a:r>
            <a:r>
              <a:rPr lang="en-US" sz="3200" dirty="0" smtClean="0"/>
              <a:t> The mosquitoes that carry the dengue viruses are most active from dawn to dusk, but they can also bite at night.</a:t>
            </a:r>
          </a:p>
          <a:p>
            <a:r>
              <a:rPr lang="en-US" sz="3200" b="1" dirty="0" smtClean="0"/>
              <a:t>Wear protective clothing.</a:t>
            </a:r>
            <a:r>
              <a:rPr lang="en-US" sz="3200" dirty="0" smtClean="0"/>
              <a:t> When you go into mosquito-infested areas, wear a long-sleeved shirt, long pants, socks and shoes.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Dengue Fever  </a:t>
            </a:r>
          </a:p>
        </p:txBody>
      </p:sp>
      <p:sp>
        <p:nvSpPr>
          <p:cNvPr id="2" name="TextBox 1"/>
          <p:cNvSpPr txBox="1"/>
          <p:nvPr/>
        </p:nvSpPr>
        <p:spPr>
          <a:xfrm>
            <a:off x="457200" y="1676400"/>
            <a:ext cx="8270875" cy="3046988"/>
          </a:xfrm>
          <a:prstGeom prst="rect">
            <a:avLst/>
          </a:prstGeom>
          <a:noFill/>
        </p:spPr>
        <p:txBody>
          <a:bodyPr wrap="square">
            <a:spAutoFit/>
          </a:bodyPr>
          <a:lstStyle/>
          <a:p>
            <a:r>
              <a:rPr lang="en-US" sz="3200" b="1" dirty="0" smtClean="0"/>
              <a:t>Use mosquito repellent.</a:t>
            </a:r>
            <a:r>
              <a:rPr lang="en-US" sz="3200" dirty="0" smtClean="0"/>
              <a:t> </a:t>
            </a:r>
            <a:r>
              <a:rPr lang="en-US" sz="3200" dirty="0" err="1" smtClean="0"/>
              <a:t>Permethrin</a:t>
            </a:r>
            <a:r>
              <a:rPr lang="en-US" sz="3200" dirty="0" smtClean="0"/>
              <a:t> can be applied to your clothing, shoes, camping gear and bed netting. You can also buy clothing made with </a:t>
            </a:r>
            <a:r>
              <a:rPr lang="en-US" sz="3200" dirty="0" err="1" smtClean="0"/>
              <a:t>permethrin</a:t>
            </a:r>
            <a:r>
              <a:rPr lang="en-US" sz="3200" dirty="0" smtClean="0"/>
              <a:t> already in it. For your skin, use a repellent containing at least a 10% concentration of DEET.</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Dengue Fever  </a:t>
            </a:r>
          </a:p>
        </p:txBody>
      </p:sp>
      <p:sp>
        <p:nvSpPr>
          <p:cNvPr id="2" name="TextBox 1"/>
          <p:cNvSpPr txBox="1"/>
          <p:nvPr/>
        </p:nvSpPr>
        <p:spPr>
          <a:xfrm>
            <a:off x="457200" y="1676400"/>
            <a:ext cx="8270875" cy="3539430"/>
          </a:xfrm>
          <a:prstGeom prst="rect">
            <a:avLst/>
          </a:prstGeom>
          <a:noFill/>
        </p:spPr>
        <p:txBody>
          <a:bodyPr wrap="square">
            <a:spAutoFit/>
          </a:bodyPr>
          <a:lstStyle/>
          <a:p>
            <a:r>
              <a:rPr lang="en-US" sz="3200" b="1" dirty="0" smtClean="0"/>
              <a:t>Reduce mosquito habitat.</a:t>
            </a:r>
            <a:r>
              <a:rPr lang="en-US" sz="3200" dirty="0" smtClean="0"/>
              <a:t> The mosquitoes that carry the dengue virus typically live in and around houses, breeding in standing water that can collect in such things as used automobile tires. You can help lower mosquito populations by eliminating habitats where they lay their eggs.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Diagnosis of Dengue Fever  </a:t>
            </a:r>
          </a:p>
        </p:txBody>
      </p:sp>
      <p:sp>
        <p:nvSpPr>
          <p:cNvPr id="2" name="TextBox 1"/>
          <p:cNvSpPr txBox="1"/>
          <p:nvPr/>
        </p:nvSpPr>
        <p:spPr>
          <a:xfrm>
            <a:off x="457200" y="1676400"/>
            <a:ext cx="8270875" cy="3539430"/>
          </a:xfrm>
          <a:prstGeom prst="rect">
            <a:avLst/>
          </a:prstGeom>
          <a:noFill/>
        </p:spPr>
        <p:txBody>
          <a:bodyPr wrap="square">
            <a:spAutoFit/>
          </a:bodyPr>
          <a:lstStyle/>
          <a:p>
            <a:pPr marL="514350" indent="-514350">
              <a:buFont typeface="Arial" pitchFamily="34" charset="0"/>
              <a:buChar char="•"/>
            </a:pPr>
            <a:r>
              <a:rPr lang="en-US" sz="3200" dirty="0" smtClean="0"/>
              <a:t>Diagnosing dengue fever can be difficult because its signs and symptoms can be easily confused with those of other diseases — such as </a:t>
            </a:r>
            <a:r>
              <a:rPr lang="en-US" sz="3200" dirty="0" err="1" smtClean="0"/>
              <a:t>chikungunya</a:t>
            </a:r>
            <a:r>
              <a:rPr lang="en-US" sz="3200" dirty="0" smtClean="0"/>
              <a:t>, </a:t>
            </a:r>
            <a:r>
              <a:rPr lang="en-US" sz="3200" dirty="0" err="1" smtClean="0"/>
              <a:t>Zika</a:t>
            </a:r>
            <a:r>
              <a:rPr lang="en-US" sz="3200" dirty="0" smtClean="0"/>
              <a:t> virus, malaria and typhoid fever.</a:t>
            </a:r>
          </a:p>
          <a:p>
            <a:pPr marL="514350" indent="-514350">
              <a:buFont typeface="Arial" pitchFamily="34" charset="0"/>
              <a:buChar char="•"/>
            </a:pPr>
            <a:r>
              <a:rPr lang="en-US" sz="3200" dirty="0" smtClean="0"/>
              <a:t>Your doctor will likely ask about your medical and travel history..</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Dengue Fever  </a:t>
            </a:r>
          </a:p>
        </p:txBody>
      </p:sp>
      <p:sp>
        <p:nvSpPr>
          <p:cNvPr id="2" name="TextBox 1"/>
          <p:cNvSpPr txBox="1"/>
          <p:nvPr/>
        </p:nvSpPr>
        <p:spPr>
          <a:xfrm>
            <a:off x="609601" y="1676400"/>
            <a:ext cx="7696200" cy="4247317"/>
          </a:xfrm>
          <a:prstGeom prst="rect">
            <a:avLst/>
          </a:prstGeom>
          <a:noFill/>
        </p:spPr>
        <p:txBody>
          <a:bodyPr wrap="square">
            <a:spAutoFit/>
          </a:bodyPr>
          <a:lstStyle/>
          <a:p>
            <a:pPr marL="514350" indent="-514350">
              <a:buFont typeface="Arial" pitchFamily="34" charset="0"/>
              <a:buChar char="•"/>
            </a:pPr>
            <a:r>
              <a:rPr lang="en-US" sz="3000" dirty="0" smtClean="0"/>
              <a:t>The over-the-counter (OTC) drug acetaminophen (Tylenol, others) can help reduce muscle pain and fever. </a:t>
            </a:r>
          </a:p>
          <a:p>
            <a:pPr marL="514350" indent="-514350">
              <a:buFont typeface="Arial" pitchFamily="34" charset="0"/>
              <a:buChar char="•"/>
            </a:pPr>
            <a:r>
              <a:rPr lang="en-US" sz="3000" dirty="0" smtClean="0"/>
              <a:t>But if you have dengue fever, you should avoid other OTC pain relievers, including aspirin, ibuprofen (Advil, Motrin IB, others) and naproxen sodium (Aleve). </a:t>
            </a:r>
          </a:p>
          <a:p>
            <a:pPr marL="514350" indent="-514350">
              <a:buFont typeface="Arial" pitchFamily="34" charset="0"/>
              <a:buChar char="•"/>
            </a:pPr>
            <a:r>
              <a:rPr lang="en-US" sz="3000" dirty="0" smtClean="0"/>
              <a:t>These pain relievers can increase the risk of dengue fever bleeding complications.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Dengue Fever  </a:t>
            </a:r>
          </a:p>
        </p:txBody>
      </p:sp>
      <p:sp>
        <p:nvSpPr>
          <p:cNvPr id="2" name="TextBox 1"/>
          <p:cNvSpPr txBox="1"/>
          <p:nvPr/>
        </p:nvSpPr>
        <p:spPr>
          <a:xfrm>
            <a:off x="609601" y="1676400"/>
            <a:ext cx="7696200" cy="3539430"/>
          </a:xfrm>
          <a:prstGeom prst="rect">
            <a:avLst/>
          </a:prstGeom>
          <a:noFill/>
        </p:spPr>
        <p:txBody>
          <a:bodyPr wrap="square">
            <a:spAutoFit/>
          </a:bodyPr>
          <a:lstStyle/>
          <a:p>
            <a:r>
              <a:rPr lang="en-US" sz="3200" dirty="0" smtClean="0"/>
              <a:t>If you have severe dengue fever, you may need:</a:t>
            </a:r>
          </a:p>
          <a:p>
            <a:pPr marL="514350" indent="-514350">
              <a:buFont typeface="Arial" pitchFamily="34" charset="0"/>
              <a:buChar char="•"/>
            </a:pPr>
            <a:r>
              <a:rPr lang="en-US" sz="3200" dirty="0" smtClean="0"/>
              <a:t>Supportive care in a hospital</a:t>
            </a:r>
          </a:p>
          <a:p>
            <a:pPr marL="514350" indent="-514350">
              <a:buFont typeface="Arial" pitchFamily="34" charset="0"/>
              <a:buChar char="•"/>
            </a:pPr>
            <a:r>
              <a:rPr lang="en-US" sz="3200" dirty="0" smtClean="0"/>
              <a:t>Intravenous (IV) fluid and electrolyte replacement</a:t>
            </a:r>
          </a:p>
          <a:p>
            <a:pPr marL="514350" indent="-514350">
              <a:buFont typeface="Arial" pitchFamily="34" charset="0"/>
              <a:buChar char="•"/>
            </a:pPr>
            <a:r>
              <a:rPr lang="en-US" sz="3200" dirty="0" smtClean="0"/>
              <a:t>Blood pressure monitoring</a:t>
            </a:r>
          </a:p>
          <a:p>
            <a:pPr marL="514350" indent="-514350">
              <a:buFont typeface="Arial" pitchFamily="34" charset="0"/>
              <a:buChar char="•"/>
            </a:pPr>
            <a:r>
              <a:rPr lang="en-US" sz="3200" dirty="0" smtClean="0"/>
              <a:t>Transfusion to replace blood loss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ngue-5-1.jpg"/>
          <p:cNvPicPr>
            <a:picLocks noChangeAspect="1"/>
          </p:cNvPicPr>
          <p:nvPr/>
        </p:nvPicPr>
        <p:blipFill>
          <a:blip r:embed="rId2"/>
          <a:srcRect b="4206"/>
          <a:stretch>
            <a:fillRect/>
          </a:stretch>
        </p:blipFill>
        <p:spPr>
          <a:xfrm>
            <a:off x="838200" y="457200"/>
            <a:ext cx="7363384" cy="5410201"/>
          </a:xfrm>
          <a:prstGeom prst="rect">
            <a:avLst/>
          </a:prstGeom>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533400" y="1676400"/>
            <a:ext cx="7924800" cy="3323987"/>
          </a:xfrm>
          <a:prstGeom prst="rect">
            <a:avLst/>
          </a:prstGeom>
          <a:noFill/>
        </p:spPr>
        <p:txBody>
          <a:bodyPr wrap="square">
            <a:spAutoFit/>
          </a:bodyPr>
          <a:lstStyle/>
          <a:p>
            <a:pPr marL="514350" indent="-514350">
              <a:buFont typeface="Wingdings" pitchFamily="2" charset="2"/>
              <a:buChar char="ü"/>
            </a:pPr>
            <a:r>
              <a:rPr lang="en-US" sz="3000" dirty="0" smtClean="0"/>
              <a:t>Dengue is </a:t>
            </a:r>
            <a:r>
              <a:rPr lang="en-US" sz="3000" b="1" dirty="0" smtClean="0"/>
              <a:t>a viral infection transmitted to humans through the bite of infected mosquitoes</a:t>
            </a:r>
            <a:r>
              <a:rPr lang="en-US" sz="3000" dirty="0" smtClean="0"/>
              <a:t>. The primary vectors that transmit the disease are </a:t>
            </a:r>
            <a:r>
              <a:rPr lang="en-US" sz="3000" dirty="0" err="1" smtClean="0"/>
              <a:t>Aedes</a:t>
            </a:r>
            <a:r>
              <a:rPr lang="en-US" sz="3000" dirty="0" smtClean="0"/>
              <a:t> </a:t>
            </a:r>
            <a:r>
              <a:rPr lang="en-US" sz="3000" dirty="0" err="1" smtClean="0"/>
              <a:t>aegypti</a:t>
            </a:r>
            <a:r>
              <a:rPr lang="en-US" sz="3000" dirty="0" smtClean="0"/>
              <a:t> mosquitoes and, to a lesser extent, </a:t>
            </a:r>
            <a:r>
              <a:rPr lang="en-US" sz="3000" dirty="0" err="1" smtClean="0"/>
              <a:t>Ae</a:t>
            </a:r>
            <a:r>
              <a:rPr lang="en-US" sz="3000" dirty="0" smtClean="0"/>
              <a:t>. </a:t>
            </a:r>
            <a:r>
              <a:rPr lang="en-US" sz="3000" dirty="0" err="1" smtClean="0"/>
              <a:t>albopictus</a:t>
            </a:r>
            <a:r>
              <a:rPr lang="en-US" sz="3000" dirty="0" smtClean="0"/>
              <a:t>. </a:t>
            </a:r>
          </a:p>
          <a:p>
            <a:pPr marL="514350" indent="-514350">
              <a:buFont typeface="Wingdings" pitchFamily="2" charset="2"/>
              <a:buChar char="ü"/>
            </a:pPr>
            <a:r>
              <a:rPr lang="en-US" sz="3000" dirty="0" smtClean="0"/>
              <a:t>The virus responsible for causing dengue, is called dengue virus (DENV).</a:t>
            </a:r>
            <a:endParaRPr lang="en-US" sz="30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Dengue Fever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Dengue Fever</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Dengue Fever</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Dengue Fever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Dengue Fever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Dengue Fever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5146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1172782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589443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Dengue (DENG-</a:t>
            </a:r>
            <a:r>
              <a:rPr lang="en-US" sz="2800" dirty="0" err="1" smtClean="0"/>
              <a:t>gey</a:t>
            </a:r>
            <a:r>
              <a:rPr lang="en-US" sz="2800" dirty="0" smtClean="0"/>
              <a:t>) fever is a mosquito-borne illness that occurs in tropical and subtropical areas of the world.</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9" name="Picture 8" descr="carousel-mosquito.jpg"/>
          <p:cNvPicPr>
            <a:picLocks noChangeAspect="1"/>
          </p:cNvPicPr>
          <p:nvPr/>
        </p:nvPicPr>
        <p:blipFill>
          <a:blip r:embed="rId3"/>
          <a:stretch>
            <a:fillRect/>
          </a:stretch>
        </p:blipFill>
        <p:spPr>
          <a:xfrm>
            <a:off x="1600200" y="3124200"/>
            <a:ext cx="5791200" cy="31242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Millions of cases of dengue infection occur worldwide each year. But the disease has been spreading to new areas, including local outbreaks in Europe and southern parts of the United States.</a:t>
            </a:r>
          </a:p>
          <a:p>
            <a:r>
              <a:rPr lang="en-US" sz="2800" dirty="0" smtClean="0"/>
              <a:t>Researchers are working on dengue fever vaccines. For now, in areas where dengue fever is common, the best ways to prevent infection are to avoid being bitten by mosquitoes and to take steps to reduce the mosquito population.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8" name="Picture 7" descr="DengueSymptomsUpdated.jpg"/>
          <p:cNvPicPr>
            <a:picLocks noChangeAspect="1"/>
          </p:cNvPicPr>
          <p:nvPr/>
        </p:nvPicPr>
        <p:blipFill>
          <a:blip r:embed="rId3"/>
          <a:srcRect b="5684"/>
          <a:stretch>
            <a:fillRect/>
          </a:stretch>
        </p:blipFill>
        <p:spPr>
          <a:xfrm>
            <a:off x="1676400" y="0"/>
            <a:ext cx="5791200" cy="664911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Dengue Fever  </a:t>
            </a:r>
          </a:p>
        </p:txBody>
      </p:sp>
      <p:sp>
        <p:nvSpPr>
          <p:cNvPr id="2" name="TextBox 1"/>
          <p:cNvSpPr txBox="1"/>
          <p:nvPr/>
        </p:nvSpPr>
        <p:spPr>
          <a:xfrm>
            <a:off x="609600" y="1676400"/>
            <a:ext cx="7924800" cy="3785652"/>
          </a:xfrm>
          <a:prstGeom prst="rect">
            <a:avLst/>
          </a:prstGeom>
          <a:noFill/>
        </p:spPr>
        <p:txBody>
          <a:bodyPr wrap="square">
            <a:spAutoFit/>
          </a:bodyPr>
          <a:lstStyle/>
          <a:p>
            <a:pPr marL="514350" indent="-514350">
              <a:buFont typeface="Arial" pitchFamily="34" charset="0"/>
              <a:buChar char="•"/>
            </a:pPr>
            <a:r>
              <a:rPr lang="en-US" sz="3000" dirty="0" smtClean="0"/>
              <a:t>Dengue fever is caused by any one of four types of dengue viruses. You can't get dengue fever from being around an infected person. Instead, dengue fever is spread through mosquito bites.</a:t>
            </a:r>
          </a:p>
          <a:p>
            <a:pPr marL="514350" indent="-514350">
              <a:buFont typeface="Arial" pitchFamily="34" charset="0"/>
              <a:buChar char="•"/>
            </a:pPr>
            <a:r>
              <a:rPr lang="en-US" sz="3000" dirty="0" smtClean="0"/>
              <a:t>The two types of mosquitoes that most often spread the dengue viruses are common both in and around human lodgings.</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Dengue Fever  </a:t>
            </a:r>
          </a:p>
        </p:txBody>
      </p:sp>
      <p:sp>
        <p:nvSpPr>
          <p:cNvPr id="2" name="TextBox 1"/>
          <p:cNvSpPr txBox="1"/>
          <p:nvPr/>
        </p:nvSpPr>
        <p:spPr>
          <a:xfrm>
            <a:off x="609600" y="1676400"/>
            <a:ext cx="7924800" cy="4247317"/>
          </a:xfrm>
          <a:prstGeom prst="rect">
            <a:avLst/>
          </a:prstGeom>
          <a:noFill/>
        </p:spPr>
        <p:txBody>
          <a:bodyPr wrap="square">
            <a:spAutoFit/>
          </a:bodyPr>
          <a:lstStyle/>
          <a:p>
            <a:pPr marL="514350" indent="-514350">
              <a:buFont typeface="Arial" pitchFamily="34" charset="0"/>
              <a:buChar char="•"/>
            </a:pPr>
            <a:r>
              <a:rPr lang="en-US" sz="3000" dirty="0" smtClean="0"/>
              <a:t>When a mosquito bites a person infected with a dengue virus, the virus enters the mosquito. Then, when the infected mosquito bites another person, the virus enters that person's bloodstream and causes an infection.</a:t>
            </a:r>
          </a:p>
          <a:p>
            <a:pPr marL="514350" indent="-514350">
              <a:buFont typeface="Arial" pitchFamily="34" charset="0"/>
              <a:buChar char="•"/>
            </a:pPr>
            <a:r>
              <a:rPr lang="en-US" sz="3000" dirty="0" smtClean="0"/>
              <a:t>After you've recovered from dengue fever, you have long-term immunity to the type of virus that infected you — but not to the other three dengue fever virus types.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Dengue Fever  </a:t>
            </a:r>
          </a:p>
        </p:txBody>
      </p:sp>
      <p:sp>
        <p:nvSpPr>
          <p:cNvPr id="2" name="TextBox 1"/>
          <p:cNvSpPr txBox="1"/>
          <p:nvPr/>
        </p:nvSpPr>
        <p:spPr>
          <a:xfrm>
            <a:off x="609600" y="1676400"/>
            <a:ext cx="7696200" cy="3046988"/>
          </a:xfrm>
          <a:prstGeom prst="rect">
            <a:avLst/>
          </a:prstGeom>
          <a:noFill/>
        </p:spPr>
        <p:txBody>
          <a:bodyPr wrap="square">
            <a:spAutoFit/>
          </a:bodyPr>
          <a:lstStyle/>
          <a:p>
            <a:pPr marL="514350" indent="-514350">
              <a:buFont typeface="Arial" pitchFamily="34" charset="0"/>
              <a:buChar char="•"/>
            </a:pPr>
            <a:r>
              <a:rPr lang="en-US" sz="3200" dirty="0" smtClean="0"/>
              <a:t>This means you can be infected again in the future by one of the other three virus types. </a:t>
            </a:r>
          </a:p>
          <a:p>
            <a:pPr marL="514350" indent="-514350">
              <a:buFont typeface="Arial" pitchFamily="34" charset="0"/>
              <a:buChar char="•"/>
            </a:pPr>
            <a:r>
              <a:rPr lang="en-US" sz="3200" dirty="0" smtClean="0"/>
              <a:t>Your risk of developing severe dengue fever increases if you get dengue fever a second, third or fourth time.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Risk-Factors of Dengue Fever  </a:t>
            </a:r>
          </a:p>
        </p:txBody>
      </p:sp>
      <p:sp>
        <p:nvSpPr>
          <p:cNvPr id="2" name="TextBox 1"/>
          <p:cNvSpPr txBox="1"/>
          <p:nvPr/>
        </p:nvSpPr>
        <p:spPr>
          <a:xfrm>
            <a:off x="609600" y="1676400"/>
            <a:ext cx="7924800" cy="3785652"/>
          </a:xfrm>
          <a:prstGeom prst="rect">
            <a:avLst/>
          </a:prstGeom>
          <a:noFill/>
        </p:spPr>
        <p:txBody>
          <a:bodyPr wrap="square">
            <a:spAutoFit/>
          </a:bodyPr>
          <a:lstStyle/>
          <a:p>
            <a:pPr marL="514350" indent="-514350">
              <a:buFont typeface="Arial" pitchFamily="34" charset="0"/>
              <a:buChar char="•"/>
            </a:pPr>
            <a:r>
              <a:rPr lang="en-US" sz="3000" b="1" dirty="0" smtClean="0"/>
              <a:t>You live or travel in tropical areas.</a:t>
            </a:r>
            <a:r>
              <a:rPr lang="en-US" sz="3000" dirty="0" smtClean="0"/>
              <a:t> Being in tropical and subtropical areas increases your risk of exposure to the virus that causes dengue fever. </a:t>
            </a:r>
          </a:p>
          <a:p>
            <a:pPr marL="514350" indent="-514350">
              <a:buFont typeface="Arial" pitchFamily="34" charset="0"/>
              <a:buChar char="•"/>
            </a:pPr>
            <a:r>
              <a:rPr lang="en-US" sz="3000" b="1" dirty="0" smtClean="0"/>
              <a:t>You have had dengue fever in the past.</a:t>
            </a:r>
            <a:r>
              <a:rPr lang="en-US" sz="3000" dirty="0" smtClean="0"/>
              <a:t> Previous infection with a dengue fever virus increases your risk of severe symptoms if you get dengue fever again.</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oncourse">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19592</TotalTime>
  <Words>687</Words>
  <Application>Microsoft Office PowerPoint</Application>
  <PresentationFormat>On-screen Show (4:3)</PresentationFormat>
  <Paragraphs>259</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898</cp:revision>
  <cp:lastPrinted>2014-09-05T11:57:32Z</cp:lastPrinted>
  <dcterms:created xsi:type="dcterms:W3CDTF">2014-04-08T13:15:54Z</dcterms:created>
  <dcterms:modified xsi:type="dcterms:W3CDTF">2022-11-02T09:48:30Z</dcterms:modified>
</cp:coreProperties>
</file>