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36" r:id="rId2"/>
  </p:sldMasterIdLst>
  <p:notesMasterIdLst>
    <p:notesMasterId r:id="rId23"/>
  </p:notesMasterIdLst>
  <p:handoutMasterIdLst>
    <p:handoutMasterId r:id="rId24"/>
  </p:handoutMasterIdLst>
  <p:sldIdLst>
    <p:sldId id="396" r:id="rId3"/>
    <p:sldId id="322" r:id="rId4"/>
    <p:sldId id="324" r:id="rId5"/>
    <p:sldId id="362" r:id="rId6"/>
    <p:sldId id="361" r:id="rId7"/>
    <p:sldId id="383" r:id="rId8"/>
    <p:sldId id="385" r:id="rId9"/>
    <p:sldId id="386" r:id="rId10"/>
    <p:sldId id="389" r:id="rId11"/>
    <p:sldId id="390" r:id="rId12"/>
    <p:sldId id="372" r:id="rId13"/>
    <p:sldId id="381" r:id="rId14"/>
    <p:sldId id="391" r:id="rId15"/>
    <p:sldId id="392" r:id="rId16"/>
    <p:sldId id="378" r:id="rId17"/>
    <p:sldId id="382" r:id="rId18"/>
    <p:sldId id="375" r:id="rId19"/>
    <p:sldId id="351" r:id="rId20"/>
    <p:sldId id="394" r:id="rId21"/>
    <p:sldId id="397"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8.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11/3/2022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11/3/2022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11/3/2022</a:t>
            </a:fld>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CFA630-13BB-46C4-BD44-B2C5F9B66074}" type="datetimeFigureOut">
              <a:rPr lang="en-US" smtClean="0"/>
              <a:pPr/>
              <a:t>11/3/2022</a:t>
            </a:fld>
            <a:endParaRPr lang="en-US">
              <a:solidFill>
                <a:schemeClr val="tx2"/>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11/3/2022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C346C8A6-4EAA-425C-AD65-FB7185D13849}" type="slidenum">
              <a:rPr lang="en-US" altLang="en-US" smtClean="0"/>
              <a:pPr>
                <a:defRPr/>
              </a:pPr>
              <a:t>‹#›</a:t>
            </a:fld>
            <a:endParaRPr lang="en-US" alt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11/3/2022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11/3/2022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CFA630-13BB-46C4-BD44-B2C5F9B66074}" type="datetimeFigureOut">
              <a:rPr lang="en-US" smtClean="0"/>
              <a:pPr/>
              <a:t>11/3/2022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8CFA630-13BB-46C4-BD44-B2C5F9B66074}" type="datetimeFigureOut">
              <a:rPr lang="en-US" smtClean="0"/>
              <a:pPr/>
              <a:t>11/3/2022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kumimoji="0"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a:t>
            </a:fld>
            <a:endParaRPr kumimoji="0" lang="en-US" dirty="0">
              <a:solidFill>
                <a:schemeClr val="tx2"/>
              </a:solidFill>
            </a:endParaRPr>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theme" Target="../theme/theme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6029" r:id="rId36"/>
    <p:sldLayoutId id="2147486030" r:id="rId37"/>
    <p:sldLayoutId id="2147486031" r:id="rId38"/>
    <p:sldLayoutId id="2147486032" r:id="rId39"/>
    <p:sldLayoutId id="2147486033" r:id="rId40"/>
    <p:sldLayoutId id="2147486034" r:id="rId41"/>
    <p:sldLayoutId id="2147486035"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20">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11/3/2022</a:t>
            </a:fld>
            <a:endParaRPr lang="en-US" sz="10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6037" r:id="rId1"/>
    <p:sldLayoutId id="2147486038" r:id="rId2"/>
    <p:sldLayoutId id="2147486039" r:id="rId3"/>
    <p:sldLayoutId id="2147486040" r:id="rId4"/>
    <p:sldLayoutId id="2147486041" r:id="rId5"/>
    <p:sldLayoutId id="2147486042" r:id="rId6"/>
    <p:sldLayoutId id="2147486043" r:id="rId7"/>
    <p:sldLayoutId id="2147486044" r:id="rId8"/>
    <p:sldLayoutId id="2147486045" r:id="rId9"/>
    <p:sldLayoutId id="2147486046" r:id="rId10"/>
    <p:sldLayoutId id="2147486047" r:id="rId11"/>
    <p:sldLayoutId id="2147486048" r:id="rId12"/>
    <p:sldLayoutId id="2147486049" r:id="rId13"/>
    <p:sldLayoutId id="2147486050" r:id="rId14"/>
    <p:sldLayoutId id="2147486051" r:id="rId15"/>
    <p:sldLayoutId id="2147486052" r:id="rId16"/>
    <p:sldLayoutId id="2147486053" r:id="rId17"/>
    <p:sldLayoutId id="2147486054" r:id="rId18"/>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638800"/>
            <a:ext cx="9061060" cy="738664"/>
          </a:xfrm>
          <a:prstGeom prst="rect">
            <a:avLst/>
          </a:prstGeom>
          <a:solidFill>
            <a:schemeClr val="tx1"/>
          </a:solidFill>
          <a:ln w="9525">
            <a:noFill/>
            <a:miter lim="800000"/>
            <a:headEnd/>
            <a:tailEnd/>
          </a:ln>
        </p:spPr>
        <p:txBody>
          <a:bodyPr wrap="square">
            <a:spAutoFit/>
          </a:bodyPr>
          <a:lstStyle/>
          <a:p>
            <a:pPr eaLnBrk="0" hangingPunct="0">
              <a:spcBef>
                <a:spcPct val="50000"/>
              </a:spcBef>
            </a:pPr>
            <a:r>
              <a:rPr lang="en-US" sz="2100" b="1" dirty="0" smtClean="0">
                <a:solidFill>
                  <a:schemeClr val="accent4">
                    <a:lumMod val="25000"/>
                  </a:schemeClr>
                </a:solidFill>
                <a:latin typeface="+mn-lt"/>
                <a:cs typeface="Times New Roman" pitchFamily="18" charset="0"/>
              </a:rPr>
              <a:t>                       Submitted </a:t>
            </a:r>
            <a:r>
              <a:rPr lang="en-US" sz="2100" b="1" dirty="0">
                <a:solidFill>
                  <a:schemeClr val="accent4">
                    <a:lumMod val="25000"/>
                  </a:schemeClr>
                </a:solidFill>
                <a:latin typeface="+mn-lt"/>
                <a:cs typeface="Times New Roman" pitchFamily="18" charset="0"/>
              </a:rPr>
              <a:t>To:	 </a:t>
            </a:r>
            <a:r>
              <a:rPr lang="en-US" sz="2100" b="1" dirty="0" smtClean="0">
                <a:solidFill>
                  <a:schemeClr val="accent4">
                    <a:lumMod val="25000"/>
                  </a:schemeClr>
                </a:solidFill>
                <a:latin typeface="+mn-lt"/>
                <a:cs typeface="Times New Roman" pitchFamily="18" charset="0"/>
              </a:rPr>
              <a:t>             </a:t>
            </a:r>
            <a:r>
              <a:rPr lang="en-US" sz="2100" b="1" dirty="0">
                <a:solidFill>
                  <a:schemeClr val="accent4">
                    <a:lumMod val="25000"/>
                  </a:schemeClr>
                </a:solidFill>
                <a:latin typeface="+mn-lt"/>
                <a:cs typeface="Times New Roman" pitchFamily="18" charset="0"/>
              </a:rPr>
              <a:t> </a:t>
            </a:r>
            <a:r>
              <a:rPr lang="en-US" sz="2100" b="1" dirty="0" smtClean="0">
                <a:solidFill>
                  <a:schemeClr val="accent4">
                    <a:lumMod val="25000"/>
                  </a:schemeClr>
                </a:solidFill>
                <a:latin typeface="+mn-lt"/>
                <a:cs typeface="Times New Roman" pitchFamily="18" charset="0"/>
              </a:rPr>
              <a:t>            </a:t>
            </a:r>
            <a:r>
              <a:rPr lang="en-US" sz="2100" b="1" dirty="0" smtClean="0">
                <a:solidFill>
                  <a:schemeClr val="accent4">
                    <a:lumMod val="25000"/>
                  </a:schemeClr>
                </a:solidFill>
                <a:latin typeface="+mn-lt"/>
                <a:cs typeface="Times New Roman" pitchFamily="18" charset="0"/>
              </a:rPr>
              <a:t>Submitted </a:t>
            </a:r>
            <a:r>
              <a:rPr lang="en-US" sz="2100" b="1" dirty="0">
                <a:solidFill>
                  <a:schemeClr val="accent4">
                    <a:lumMod val="25000"/>
                  </a:schemeClr>
                </a:solidFill>
                <a:latin typeface="+mn-lt"/>
                <a:cs typeface="Times New Roman" pitchFamily="18" charset="0"/>
              </a:rPr>
              <a:t>By:</a:t>
            </a:r>
          </a:p>
          <a:p>
            <a:pPr eaLnBrk="0" hangingPunct="0"/>
            <a:r>
              <a:rPr lang="en-US" sz="2100" b="1" dirty="0" smtClean="0">
                <a:solidFill>
                  <a:schemeClr val="accent4">
                    <a:lumMod val="25000"/>
                  </a:schemeClr>
                </a:solidFill>
                <a:latin typeface="+mn-lt"/>
                <a:cs typeface="Times New Roman" pitchFamily="18" charset="0"/>
              </a:rPr>
              <a:t>                       Studymafia.org                          Studymafia.org               </a:t>
            </a:r>
            <a:endParaRPr lang="en-US" sz="2100" b="1" dirty="0">
              <a:solidFill>
                <a:schemeClr val="accent4">
                  <a:lumMod val="25000"/>
                </a:schemeClr>
              </a:solidFill>
              <a:latin typeface="+mn-lt"/>
              <a:cs typeface="Times New Roman" pitchFamily="18" charset="0"/>
            </a:endParaRPr>
          </a:p>
        </p:txBody>
      </p:sp>
      <p:sp>
        <p:nvSpPr>
          <p:cNvPr id="8" name="Rectangle 7"/>
          <p:cNvSpPr/>
          <p:nvPr/>
        </p:nvSpPr>
        <p:spPr>
          <a:xfrm>
            <a:off x="3035404" y="2369403"/>
            <a:ext cx="3548279" cy="1938992"/>
          </a:xfrm>
          <a:prstGeom prst="rect">
            <a:avLst/>
          </a:prstGeom>
          <a:noFill/>
        </p:spPr>
        <p:txBody>
          <a:bodyPr wrap="none">
            <a:spAutoFit/>
          </a:bodyPr>
          <a:lstStyle/>
          <a:p>
            <a:pPr algn="ctr" fontAlgn="auto">
              <a:spcBef>
                <a:spcPts val="0"/>
              </a:spcBef>
              <a:spcAft>
                <a:spcPts val="0"/>
              </a:spcAft>
              <a:defRPr/>
            </a:pPr>
            <a:r>
              <a:rPr lang="en-US" altLang="en-US" sz="6000" b="1" dirty="0">
                <a:latin typeface="Times New Roman" pitchFamily="18" charset="0"/>
                <a:cs typeface="Times New Roman" pitchFamily="18" charset="0"/>
              </a:rPr>
              <a:t>Cushing</a:t>
            </a:r>
            <a:r>
              <a:rPr lang="en-US" altLang="en-US" sz="6000" b="1" dirty="0">
                <a:solidFill>
                  <a:srgbClr val="FFFF00"/>
                </a:solidFill>
                <a:latin typeface="Times New Roman" pitchFamily="18" charset="0"/>
                <a:cs typeface="Times New Roman" pitchFamily="18" charset="0"/>
              </a:rPr>
              <a:t/>
            </a:r>
            <a:br>
              <a:rPr lang="en-US" altLang="en-US" sz="6000" b="1" dirty="0">
                <a:solidFill>
                  <a:srgbClr val="FFFF00"/>
                </a:solidFill>
                <a:latin typeface="Times New Roman" pitchFamily="18" charset="0"/>
                <a:cs typeface="Times New Roman" pitchFamily="18" charset="0"/>
              </a:rPr>
            </a:br>
            <a:r>
              <a:rPr lang="en-US" altLang="en-US" sz="6000" b="1" dirty="0">
                <a:solidFill>
                  <a:srgbClr val="FFFF00"/>
                </a:solidFill>
                <a:latin typeface="Times New Roman" pitchFamily="18" charset="0"/>
                <a:cs typeface="Times New Roman" pitchFamily="18" charset="0"/>
              </a:rPr>
              <a:t>Syndrome</a:t>
            </a:r>
            <a:endParaRPr lang="en-US" sz="60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415207942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Causes of Cushing Syndrome  </a:t>
            </a:r>
          </a:p>
        </p:txBody>
      </p:sp>
      <p:sp>
        <p:nvSpPr>
          <p:cNvPr id="2" name="TextBox 1"/>
          <p:cNvSpPr txBox="1"/>
          <p:nvPr/>
        </p:nvSpPr>
        <p:spPr>
          <a:xfrm>
            <a:off x="609601" y="1676400"/>
            <a:ext cx="7315200" cy="4031873"/>
          </a:xfrm>
          <a:prstGeom prst="rect">
            <a:avLst/>
          </a:prstGeom>
          <a:noFill/>
        </p:spPr>
        <p:txBody>
          <a:bodyPr wrap="square">
            <a:spAutoFit/>
          </a:bodyPr>
          <a:lstStyle/>
          <a:p>
            <a:pPr marL="514350" indent="-514350">
              <a:buFont typeface="Arial" pitchFamily="34" charset="0"/>
              <a:buChar char="•"/>
            </a:pPr>
            <a:r>
              <a:rPr lang="en-US" sz="3200" b="1" dirty="0" smtClean="0"/>
              <a:t>A primary adrenal gland disease.</a:t>
            </a:r>
            <a:r>
              <a:rPr lang="en-US" sz="3200" dirty="0" smtClean="0"/>
              <a:t> </a:t>
            </a:r>
          </a:p>
          <a:p>
            <a:pPr marL="514350" indent="-514350"/>
            <a:r>
              <a:rPr lang="en-US" sz="3200" dirty="0" smtClean="0"/>
              <a:t>      Disorders of the adrenal glands can cause them to produce too much </a:t>
            </a:r>
            <a:r>
              <a:rPr lang="en-US" sz="3200" dirty="0" err="1" smtClean="0"/>
              <a:t>cortisol</a:t>
            </a:r>
            <a:r>
              <a:rPr lang="en-US" sz="3200" dirty="0" smtClean="0"/>
              <a:t>. The most common is a noncancerous tumor of the adrenal cortex, called an adrenal adenoma, but only a small fraction of adenomas produce too much </a:t>
            </a:r>
            <a:r>
              <a:rPr lang="en-US" sz="3200" dirty="0" err="1" smtClean="0"/>
              <a:t>cortisol</a:t>
            </a:r>
            <a:r>
              <a:rPr lang="en-US" sz="3200" dirty="0" smtClean="0"/>
              <a:t>.</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014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Causes of Cushing Syndrome  </a:t>
            </a:r>
          </a:p>
        </p:txBody>
      </p:sp>
      <p:sp>
        <p:nvSpPr>
          <p:cNvPr id="2" name="TextBox 1"/>
          <p:cNvSpPr txBox="1"/>
          <p:nvPr/>
        </p:nvSpPr>
        <p:spPr>
          <a:xfrm>
            <a:off x="533400" y="1752600"/>
            <a:ext cx="7467600" cy="2554545"/>
          </a:xfrm>
          <a:prstGeom prst="rect">
            <a:avLst/>
          </a:prstGeom>
          <a:noFill/>
        </p:spPr>
        <p:txBody>
          <a:bodyPr wrap="square">
            <a:spAutoFit/>
          </a:bodyPr>
          <a:lstStyle/>
          <a:p>
            <a:pPr marL="514350" indent="-514350">
              <a:buFont typeface="Arial" pitchFamily="34" charset="0"/>
              <a:buChar char="•"/>
            </a:pPr>
            <a:r>
              <a:rPr lang="en-US" sz="3200" b="1" dirty="0" smtClean="0"/>
              <a:t>Familial Cushing syndrome.</a:t>
            </a:r>
            <a:r>
              <a:rPr lang="en-US" sz="3200" dirty="0" smtClean="0"/>
              <a:t> </a:t>
            </a:r>
          </a:p>
          <a:p>
            <a:r>
              <a:rPr lang="en-US" sz="3200" dirty="0" smtClean="0"/>
              <a:t>Rarely, people inherit a tendency to develop tumors on one or more of their endocrine glands, affecting </a:t>
            </a:r>
            <a:r>
              <a:rPr lang="en-US" sz="3200" dirty="0" err="1" smtClean="0"/>
              <a:t>cortisol</a:t>
            </a:r>
            <a:r>
              <a:rPr lang="en-US" sz="3200" dirty="0" smtClean="0"/>
              <a:t> levels and causing Cushing syndrome.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Complications</a:t>
            </a:r>
            <a:r>
              <a:rPr lang="en-US" sz="3600" dirty="0" smtClean="0">
                <a:solidFill>
                  <a:srgbClr val="FFFF00"/>
                </a:solidFill>
              </a:rPr>
              <a:t> </a:t>
            </a:r>
            <a:r>
              <a:rPr lang="en-US" altLang="en-US" sz="3600" b="1" dirty="0" smtClean="0">
                <a:solidFill>
                  <a:srgbClr val="FFFF00"/>
                </a:solidFill>
                <a:latin typeface="Times New Roman" pitchFamily="18" charset="0"/>
                <a:cs typeface="Times New Roman" pitchFamily="18" charset="0"/>
              </a:rPr>
              <a:t>of Cushing Syndrome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457200" y="1676400"/>
            <a:ext cx="7467600" cy="4031873"/>
          </a:xfrm>
          <a:prstGeom prst="rect">
            <a:avLst/>
          </a:prstGeom>
          <a:noFill/>
        </p:spPr>
        <p:txBody>
          <a:bodyPr wrap="square">
            <a:spAutoFit/>
          </a:bodyPr>
          <a:lstStyle/>
          <a:p>
            <a:pPr marL="514350" indent="-514350">
              <a:buFont typeface="Wingdings" pitchFamily="2" charset="2"/>
              <a:buChar char="ü"/>
            </a:pPr>
            <a:r>
              <a:rPr lang="en-US" sz="3200" dirty="0" smtClean="0"/>
              <a:t>Bone loss (osteoporosis), which can result in unusual bone fractures, such as rib fractures and fractures of the bones in the feet</a:t>
            </a:r>
          </a:p>
          <a:p>
            <a:pPr marL="514350" indent="-514350">
              <a:buFont typeface="Wingdings" pitchFamily="2" charset="2"/>
              <a:buChar char="ü"/>
            </a:pPr>
            <a:r>
              <a:rPr lang="en-US" sz="3200" dirty="0" smtClean="0"/>
              <a:t>High blood pressure (hypertension)</a:t>
            </a:r>
          </a:p>
          <a:p>
            <a:pPr marL="514350" indent="-514350">
              <a:buFont typeface="Wingdings" pitchFamily="2" charset="2"/>
              <a:buChar char="ü"/>
            </a:pPr>
            <a:r>
              <a:rPr lang="en-US" sz="3200" dirty="0" smtClean="0"/>
              <a:t>Type 2 diabetes</a:t>
            </a:r>
          </a:p>
          <a:p>
            <a:pPr marL="514350" indent="-514350">
              <a:buFont typeface="Wingdings" pitchFamily="2" charset="2"/>
              <a:buChar char="ü"/>
            </a:pPr>
            <a:r>
              <a:rPr lang="en-US" sz="3200" dirty="0" smtClean="0"/>
              <a:t>Frequent or unusual infections</a:t>
            </a:r>
          </a:p>
          <a:p>
            <a:pPr marL="514350" indent="-514350">
              <a:buFont typeface="Wingdings" pitchFamily="2" charset="2"/>
              <a:buChar char="ü"/>
            </a:pPr>
            <a:r>
              <a:rPr lang="en-US" sz="3200" dirty="0" smtClean="0"/>
              <a:t>Loss of muscle mass and strength</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Diagnosis </a:t>
            </a:r>
            <a:r>
              <a:rPr lang="en-US" altLang="en-US" sz="3600" b="1" dirty="0" smtClean="0">
                <a:solidFill>
                  <a:srgbClr val="FFFF00"/>
                </a:solidFill>
                <a:latin typeface="Times New Roman" pitchFamily="18" charset="0"/>
                <a:cs typeface="Times New Roman" pitchFamily="18" charset="0"/>
              </a:rPr>
              <a:t>of </a:t>
            </a:r>
            <a:r>
              <a:rPr lang="en-US" altLang="en-US" sz="3600" b="1" dirty="0" smtClean="0">
                <a:solidFill>
                  <a:srgbClr val="FFFF00"/>
                </a:solidFill>
                <a:latin typeface="Times New Roman" pitchFamily="18" charset="0"/>
                <a:cs typeface="Times New Roman" pitchFamily="18" charset="0"/>
              </a:rPr>
              <a:t>Cushing Syndrome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457200" y="1676400"/>
            <a:ext cx="7467600" cy="4031873"/>
          </a:xfrm>
          <a:prstGeom prst="rect">
            <a:avLst/>
          </a:prstGeom>
          <a:noFill/>
        </p:spPr>
        <p:txBody>
          <a:bodyPr wrap="square">
            <a:spAutoFit/>
          </a:bodyPr>
          <a:lstStyle/>
          <a:p>
            <a:pPr marL="514350" indent="-514350">
              <a:buFont typeface="Wingdings" pitchFamily="2" charset="2"/>
              <a:buChar char="ü"/>
            </a:pPr>
            <a:r>
              <a:rPr lang="en-US" sz="3200" b="1" dirty="0" smtClean="0"/>
              <a:t>Urine and blood tests.</a:t>
            </a:r>
            <a:r>
              <a:rPr lang="en-US" sz="3200" dirty="0" smtClean="0"/>
              <a:t> These tests measure hormone levels and show whether your body is producing excessive </a:t>
            </a:r>
            <a:r>
              <a:rPr lang="en-US" sz="3200" dirty="0" err="1" smtClean="0"/>
              <a:t>cortisol</a:t>
            </a:r>
            <a:r>
              <a:rPr lang="en-US" sz="3200" dirty="0" smtClean="0"/>
              <a:t>. </a:t>
            </a:r>
          </a:p>
          <a:p>
            <a:pPr marL="514350" indent="-514350">
              <a:buFont typeface="Wingdings" pitchFamily="2" charset="2"/>
              <a:buChar char="ü"/>
            </a:pPr>
            <a:r>
              <a:rPr lang="en-US" sz="3200" b="1" dirty="0" smtClean="0"/>
              <a:t>Saliva test.</a:t>
            </a:r>
            <a:r>
              <a:rPr lang="en-US" sz="3200" dirty="0" smtClean="0"/>
              <a:t> </a:t>
            </a:r>
            <a:r>
              <a:rPr lang="en-US" sz="3200" dirty="0" err="1" smtClean="0"/>
              <a:t>Cortisol</a:t>
            </a:r>
            <a:r>
              <a:rPr lang="en-US" sz="3200" dirty="0" smtClean="0"/>
              <a:t> levels normally rise and fall throughout the day. In people without Cushing syndrome, levels of </a:t>
            </a:r>
            <a:r>
              <a:rPr lang="en-US" sz="3200" dirty="0" err="1" smtClean="0"/>
              <a:t>cortisol</a:t>
            </a:r>
            <a:r>
              <a:rPr lang="en-US" sz="3200" dirty="0" smtClean="0"/>
              <a:t> drop significantly in the evening</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rgbClr val="FFFF00"/>
                </a:solidFill>
              </a:rPr>
              <a:t>Diagnosis </a:t>
            </a:r>
            <a:r>
              <a:rPr lang="en-US" altLang="en-US" sz="3600" b="1" dirty="0" smtClean="0">
                <a:solidFill>
                  <a:srgbClr val="FFFF00"/>
                </a:solidFill>
                <a:latin typeface="Times New Roman" pitchFamily="18" charset="0"/>
                <a:cs typeface="Times New Roman" pitchFamily="18" charset="0"/>
              </a:rPr>
              <a:t>of Cushing Syndrome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457200" y="1676400"/>
            <a:ext cx="7467600" cy="4031873"/>
          </a:xfrm>
          <a:prstGeom prst="rect">
            <a:avLst/>
          </a:prstGeom>
          <a:noFill/>
        </p:spPr>
        <p:txBody>
          <a:bodyPr wrap="square">
            <a:spAutoFit/>
          </a:bodyPr>
          <a:lstStyle/>
          <a:p>
            <a:pPr marL="514350" indent="-514350">
              <a:buFont typeface="Wingdings" pitchFamily="2" charset="2"/>
              <a:buChar char="ü"/>
            </a:pPr>
            <a:r>
              <a:rPr lang="en-US" sz="3200" b="1" dirty="0" smtClean="0"/>
              <a:t>Imaging tests. </a:t>
            </a:r>
            <a:r>
              <a:rPr lang="en-US" sz="3200" dirty="0" smtClean="0"/>
              <a:t>CT or MRI scans can provide images of your pituitary and adrenal glands to detect abnormalities, such as tumors.</a:t>
            </a:r>
          </a:p>
          <a:p>
            <a:pPr marL="514350" indent="-514350">
              <a:buFont typeface="Wingdings" pitchFamily="2" charset="2"/>
              <a:buChar char="ü"/>
            </a:pPr>
            <a:r>
              <a:rPr lang="en-US" sz="3200" b="1" dirty="0" err="1" smtClean="0"/>
              <a:t>Petrosal</a:t>
            </a:r>
            <a:r>
              <a:rPr lang="en-US" sz="3200" b="1" dirty="0" smtClean="0"/>
              <a:t> sinus sampling.</a:t>
            </a:r>
            <a:r>
              <a:rPr lang="en-US" sz="3200" dirty="0" smtClean="0"/>
              <a:t> This test can help determine whether the cause of Cushing syndrome is rooted in the pituitary or somewhere else.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Treatment of Cushing Syndrome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533400" y="1676400"/>
            <a:ext cx="7315200" cy="4524315"/>
          </a:xfrm>
          <a:prstGeom prst="rect">
            <a:avLst/>
          </a:prstGeom>
          <a:noFill/>
        </p:spPr>
        <p:txBody>
          <a:bodyPr wrap="square">
            <a:spAutoFit/>
          </a:bodyPr>
          <a:lstStyle/>
          <a:p>
            <a:pPr marL="514350" indent="-514350">
              <a:buFont typeface="Arial" pitchFamily="34" charset="0"/>
              <a:buChar char="•"/>
            </a:pPr>
            <a:r>
              <a:rPr lang="en-US" sz="3200" b="1" dirty="0" smtClean="0"/>
              <a:t>Reducing corticosteroid use</a:t>
            </a:r>
          </a:p>
          <a:p>
            <a:pPr marL="514350" indent="-514350"/>
            <a:r>
              <a:rPr lang="en-US" sz="3200" dirty="0" smtClean="0"/>
              <a:t>     If the cause of Cushing syndrome is long-term use of corticosteroid medications, your doctor may be able to keep your Cushing syndrome signs and symptoms under control by reducing the dosage of the drug over a period of time, while still managing the condition for which you take it</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Treatment of Cushing Syndrome  </a:t>
            </a: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FFFF00"/>
              </a:solidFill>
              <a:latin typeface="Times New Roman" pitchFamily="18" charset="0"/>
              <a:cs typeface="Times New Roman" pitchFamily="18" charset="0"/>
            </a:endParaRPr>
          </a:p>
        </p:txBody>
      </p:sp>
      <p:sp>
        <p:nvSpPr>
          <p:cNvPr id="2" name="TextBox 1"/>
          <p:cNvSpPr txBox="1"/>
          <p:nvPr/>
        </p:nvSpPr>
        <p:spPr>
          <a:xfrm>
            <a:off x="457200" y="1676399"/>
            <a:ext cx="7467600" cy="4862870"/>
          </a:xfrm>
          <a:prstGeom prst="rect">
            <a:avLst/>
          </a:prstGeom>
          <a:noFill/>
        </p:spPr>
        <p:txBody>
          <a:bodyPr wrap="square">
            <a:spAutoFit/>
          </a:bodyPr>
          <a:lstStyle/>
          <a:p>
            <a:pPr marL="514350" indent="-514350"/>
            <a:r>
              <a:rPr lang="en-US" sz="3100" b="1" dirty="0" smtClean="0"/>
              <a:t>Surgery</a:t>
            </a:r>
          </a:p>
          <a:p>
            <a:pPr marL="514350" indent="-514350">
              <a:buFont typeface="Arial" pitchFamily="34" charset="0"/>
              <a:buChar char="•"/>
            </a:pPr>
            <a:r>
              <a:rPr lang="en-US" sz="3100" dirty="0" smtClean="0"/>
              <a:t>If the cause of Cushing syndrome is a tumor, your doctor may recommend complete surgical removal.</a:t>
            </a:r>
          </a:p>
          <a:p>
            <a:pPr marL="514350" indent="-514350"/>
            <a:r>
              <a:rPr lang="en-US" sz="3100" b="1" dirty="0" smtClean="0"/>
              <a:t>Radiation therapy</a:t>
            </a:r>
          </a:p>
          <a:p>
            <a:pPr marL="514350" indent="-514350">
              <a:buFont typeface="Arial" pitchFamily="34" charset="0"/>
              <a:buChar char="•"/>
            </a:pPr>
            <a:r>
              <a:rPr lang="en-US" sz="3100" dirty="0" smtClean="0"/>
              <a:t>If the surgeon can't totally remove a pituitary tumor, he or she will usually prescribe radiation therapy as well as surgery. </a:t>
            </a:r>
          </a:p>
          <a:p>
            <a:pPr marL="514350" indent="-514350">
              <a:buFont typeface="Arial" pitchFamily="34" charset="0"/>
              <a:buChar char="•"/>
            </a:pPr>
            <a:endParaRPr lang="en-US" sz="3100" dirty="0" smtClean="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17</a:t>
            </a:fld>
            <a:endParaRPr lang="en-US" altLang="en-US" dirty="0"/>
          </a:p>
        </p:txBody>
      </p:sp>
      <p:pic>
        <p:nvPicPr>
          <p:cNvPr id="5" name="Picture 4" descr="banner-10.jpg"/>
          <p:cNvPicPr>
            <a:picLocks noChangeAspect="1"/>
          </p:cNvPicPr>
          <p:nvPr/>
        </p:nvPicPr>
        <p:blipFill>
          <a:blip r:embed="rId2"/>
          <a:stretch>
            <a:fillRect/>
          </a:stretch>
        </p:blipFill>
        <p:spPr>
          <a:xfrm>
            <a:off x="1066800" y="304800"/>
            <a:ext cx="6553200" cy="620829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2286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Conclusion</a:t>
            </a:r>
          </a:p>
        </p:txBody>
      </p:sp>
      <p:sp>
        <p:nvSpPr>
          <p:cNvPr id="2" name="TextBox 1"/>
          <p:cNvSpPr txBox="1"/>
          <p:nvPr/>
        </p:nvSpPr>
        <p:spPr>
          <a:xfrm>
            <a:off x="533400" y="1676400"/>
            <a:ext cx="7391400" cy="3046988"/>
          </a:xfrm>
          <a:prstGeom prst="rect">
            <a:avLst/>
          </a:prstGeom>
          <a:noFill/>
        </p:spPr>
        <p:txBody>
          <a:bodyPr wrap="square">
            <a:spAutoFit/>
          </a:bodyPr>
          <a:lstStyle/>
          <a:p>
            <a:pPr marL="514350" indent="-514350">
              <a:buFont typeface="Wingdings" pitchFamily="2" charset="2"/>
              <a:buChar char="ü"/>
            </a:pPr>
            <a:r>
              <a:rPr lang="en-US" sz="3200" dirty="0" smtClean="0"/>
              <a:t>Cushing's syndrome is a rare disorder resulting from prolonged exposure to excess </a:t>
            </a:r>
            <a:r>
              <a:rPr lang="en-US" sz="3200" dirty="0" err="1" smtClean="0"/>
              <a:t>glucocorticoids</a:t>
            </a:r>
            <a:r>
              <a:rPr lang="en-US" sz="3200" dirty="0" smtClean="0"/>
              <a:t>. </a:t>
            </a:r>
          </a:p>
          <a:p>
            <a:pPr marL="514350" indent="-514350">
              <a:buFont typeface="Wingdings" pitchFamily="2" charset="2"/>
              <a:buChar char="ü"/>
            </a:pPr>
            <a:r>
              <a:rPr lang="en-US" sz="3200" b="1" dirty="0" smtClean="0"/>
              <a:t>Early diagnosis and treatment of Cushing's syndrome is associated with a decrease in morbidity and mortality</a:t>
            </a:r>
            <a:r>
              <a:rPr lang="en-US" sz="3200" dirty="0" smtClean="0"/>
              <a:t>.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183880" cy="1051560"/>
          </a:xfrm>
        </p:spPr>
        <p:txBody>
          <a:bodyPr/>
          <a:lstStyle/>
          <a:p>
            <a:r>
              <a:rPr lang="en-US" dirty="0">
                <a:solidFill>
                  <a:schemeClr val="tx1"/>
                </a:solidFill>
              </a:rPr>
              <a:t>References</a:t>
            </a:r>
          </a:p>
        </p:txBody>
      </p:sp>
      <p:sp>
        <p:nvSpPr>
          <p:cNvPr id="3" name="Content Placeholder 2"/>
          <p:cNvSpPr>
            <a:spLocks noGrp="1"/>
          </p:cNvSpPr>
          <p:nvPr>
            <p:ph sz="quarter" idx="1"/>
          </p:nvPr>
        </p:nvSpPr>
        <p:spPr>
          <a:xfrm>
            <a:off x="152400" y="2209800"/>
            <a:ext cx="8183880" cy="4187952"/>
          </a:xfrm>
        </p:spPr>
        <p:txBody>
          <a:bodyPr/>
          <a:lstStyle/>
          <a:p>
            <a:pPr lvl="1"/>
            <a:r>
              <a:rPr lang="en-US" dirty="0" smtClean="0">
                <a:solidFill>
                  <a:srgbClr val="FFFF00"/>
                </a:solidFill>
              </a:rPr>
              <a:t>Google.com</a:t>
            </a:r>
          </a:p>
          <a:p>
            <a:pPr lvl="1"/>
            <a:r>
              <a:rPr lang="en-US" dirty="0" smtClean="0">
                <a:solidFill>
                  <a:srgbClr val="FFFF00"/>
                </a:solidFill>
              </a:rPr>
              <a:t>Wikipedia.org</a:t>
            </a:r>
          </a:p>
          <a:p>
            <a:pPr lvl="1"/>
            <a:r>
              <a:rPr lang="en-US" dirty="0" smtClean="0">
                <a:solidFill>
                  <a:srgbClr val="FFFF00"/>
                </a:solidFill>
              </a:rPr>
              <a:t>Studymafia.org</a:t>
            </a:r>
          </a:p>
          <a:p>
            <a:pPr lvl="1"/>
            <a:r>
              <a:rPr lang="en-US" dirty="0" smtClean="0">
                <a:solidFill>
                  <a:srgbClr val="FFFF00"/>
                </a:solidFill>
              </a:rPr>
              <a:t>Slidespanda.com</a:t>
            </a:r>
          </a:p>
        </p:txBody>
      </p:sp>
    </p:spTree>
    <p:extLst>
      <p:ext uri="{BB962C8B-B14F-4D97-AF65-F5344CB8AC3E}">
        <p14:creationId xmlns:p14="http://schemas.microsoft.com/office/powerpoint/2010/main" val="2904559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057400" y="609600"/>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Table Contents</a:t>
            </a:r>
            <a:endParaRPr lang="en-US" altLang="en-US" sz="3600" b="1" dirty="0">
              <a:solidFill>
                <a:srgbClr val="FFFF00"/>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Cushing Syndrome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Cushing Syndrome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Cushing Syndrome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Cushing Syndrome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Cushing Syndrome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133600"/>
            <a:ext cx="5943600" cy="2514600"/>
          </a:xfrm>
          <a:solidFill>
            <a:schemeClr val="tx1"/>
          </a:solidFill>
        </p:spPr>
        <p:txBody>
          <a:bodyPr>
            <a:normAutofit/>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390605935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rgbClr val="FFFF00"/>
                </a:solidFill>
                <a:latin typeface="Times New Roman" pitchFamily="18" charset="0"/>
                <a:cs typeface="Times New Roman" pitchFamily="18" charset="0"/>
              </a:rPr>
              <a:t>Definition</a:t>
            </a:r>
            <a:endParaRPr lang="en-US" altLang="en-US" sz="3600" b="1" dirty="0">
              <a:solidFill>
                <a:srgbClr val="FFFF00"/>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828800"/>
            <a:ext cx="2895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Cushing syndrome occurs when your body has too much of the hormone </a:t>
            </a:r>
            <a:r>
              <a:rPr lang="en-US" dirty="0" err="1" smtClean="0"/>
              <a:t>cortisol</a:t>
            </a:r>
            <a:r>
              <a:rPr lang="en-US" dirty="0" smtClean="0"/>
              <a:t> over time. </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9" name="Picture 8" descr="Clinical-features-of-Cushing-syndrome-A-B-Central-obesity-with-proximal-muscle.png"/>
          <p:cNvPicPr>
            <a:picLocks noChangeAspect="1"/>
          </p:cNvPicPr>
          <p:nvPr/>
        </p:nvPicPr>
        <p:blipFill>
          <a:blip r:embed="rId3"/>
          <a:stretch>
            <a:fillRect/>
          </a:stretch>
        </p:blipFill>
        <p:spPr>
          <a:xfrm>
            <a:off x="3810000" y="1905000"/>
            <a:ext cx="4093930" cy="3780865"/>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rgbClr val="FFFF00"/>
                </a:solidFill>
                <a:latin typeface="Times New Roman" pitchFamily="18" charset="0"/>
                <a:cs typeface="Times New Roman" pitchFamily="18" charset="0"/>
              </a:rPr>
              <a:t>Introduction</a:t>
            </a:r>
            <a:endParaRPr lang="en-US" altLang="en-US" b="1" dirty="0">
              <a:solidFill>
                <a:srgbClr val="FFFF00"/>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This can result from taking oral corticosteroid medication. Or your body might produce too much </a:t>
            </a:r>
            <a:r>
              <a:rPr lang="en-US" sz="2800" dirty="0" err="1" smtClean="0"/>
              <a:t>cortisol</a:t>
            </a:r>
            <a:r>
              <a:rPr lang="en-US" sz="2800" dirty="0" smtClean="0"/>
              <a:t>.</a:t>
            </a:r>
          </a:p>
          <a:p>
            <a:r>
              <a:rPr lang="en-US" sz="2800" dirty="0" smtClean="0"/>
              <a:t>Too much </a:t>
            </a:r>
            <a:r>
              <a:rPr lang="en-US" sz="2800" dirty="0" err="1" smtClean="0"/>
              <a:t>cortisol</a:t>
            </a:r>
            <a:r>
              <a:rPr lang="en-US" sz="2800" dirty="0" smtClean="0"/>
              <a:t> can cause some of the hallmark signs of Cushing syndrome — a fatty hump between your shoulders, a rounded face, and pink or purple stretch marks on your skin. Cushing syndrome can also result in high blood pressure, bone loss and, on occasion, type 2 diabetes.</a:t>
            </a:r>
          </a:p>
          <a:p>
            <a:pPr>
              <a:buNone/>
            </a:pPr>
            <a:r>
              <a:rPr lang="en-US" sz="2800" dirty="0" smtClean="0"/>
              <a:t/>
            </a:r>
            <a:br>
              <a:rPr lang="en-US" sz="2800" dirty="0" smtClean="0"/>
            </a:b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0" y="609600"/>
            <a:ext cx="8763000" cy="710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Symptoms of Cushing Syndrome  </a:t>
            </a:r>
          </a:p>
        </p:txBody>
      </p:sp>
      <p:cxnSp>
        <p:nvCxnSpPr>
          <p:cNvPr id="5" name="Straight Connector 4"/>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9" name="Picture 8" descr="07-Cushings-Syndrome-diagram-of-symptoms.jpg"/>
          <p:cNvPicPr>
            <a:picLocks noChangeAspect="1"/>
          </p:cNvPicPr>
          <p:nvPr/>
        </p:nvPicPr>
        <p:blipFill>
          <a:blip r:embed="rId3" cstate="print"/>
          <a:srcRect b="-39"/>
          <a:stretch>
            <a:fillRect/>
          </a:stretch>
        </p:blipFill>
        <p:spPr>
          <a:xfrm>
            <a:off x="1600200" y="1447800"/>
            <a:ext cx="5230368" cy="5269207"/>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Causes of Cushing Syndrome  </a:t>
            </a:r>
          </a:p>
        </p:txBody>
      </p:sp>
      <p:sp>
        <p:nvSpPr>
          <p:cNvPr id="2" name="TextBox 1"/>
          <p:cNvSpPr txBox="1"/>
          <p:nvPr/>
        </p:nvSpPr>
        <p:spPr>
          <a:xfrm>
            <a:off x="381000" y="1524000"/>
            <a:ext cx="7543800" cy="4247317"/>
          </a:xfrm>
          <a:prstGeom prst="rect">
            <a:avLst/>
          </a:prstGeom>
          <a:noFill/>
        </p:spPr>
        <p:txBody>
          <a:bodyPr wrap="square">
            <a:spAutoFit/>
          </a:bodyPr>
          <a:lstStyle/>
          <a:p>
            <a:pPr marL="514350" indent="-514350">
              <a:buFont typeface="Arial" pitchFamily="34" charset="0"/>
              <a:buChar char="•"/>
            </a:pPr>
            <a:r>
              <a:rPr lang="en-US" sz="3000" dirty="0" smtClean="0"/>
              <a:t>Too much of the hormone </a:t>
            </a:r>
            <a:r>
              <a:rPr lang="en-US" sz="3000" dirty="0" err="1" smtClean="0"/>
              <a:t>cortisol</a:t>
            </a:r>
            <a:r>
              <a:rPr lang="en-US" sz="3000" dirty="0" smtClean="0"/>
              <a:t> in your body causes Cushing syndrome. </a:t>
            </a:r>
            <a:r>
              <a:rPr lang="en-US" sz="3000" dirty="0" err="1" smtClean="0"/>
              <a:t>Cortisol</a:t>
            </a:r>
            <a:r>
              <a:rPr lang="en-US" sz="3000" dirty="0" smtClean="0"/>
              <a:t>, which is produced in the adrenal glands, plays a variety of roles in your body.</a:t>
            </a:r>
          </a:p>
          <a:p>
            <a:pPr marL="514350" indent="-514350">
              <a:buFont typeface="Arial" pitchFamily="34" charset="0"/>
              <a:buChar char="•"/>
            </a:pPr>
            <a:r>
              <a:rPr lang="en-US" sz="3000" dirty="0" smtClean="0"/>
              <a:t>For example, </a:t>
            </a:r>
            <a:r>
              <a:rPr lang="en-US" sz="3000" dirty="0" err="1" smtClean="0"/>
              <a:t>cortisol</a:t>
            </a:r>
            <a:r>
              <a:rPr lang="en-US" sz="3000" dirty="0" smtClean="0"/>
              <a:t> helps regulate your blood pressure, reduces inflammation, and keeps your heart and blood vessels functioning normally. </a:t>
            </a:r>
            <a:r>
              <a:rPr lang="en-US" sz="3000" dirty="0" err="1" smtClean="0"/>
              <a:t>Cortisol</a:t>
            </a:r>
            <a:r>
              <a:rPr lang="en-US" sz="3000" dirty="0" smtClean="0"/>
              <a:t> helps your body respond to stress.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Causes of Cushing Syndrome  </a:t>
            </a:r>
          </a:p>
        </p:txBody>
      </p:sp>
      <p:sp>
        <p:nvSpPr>
          <p:cNvPr id="2" name="TextBox 1"/>
          <p:cNvSpPr txBox="1"/>
          <p:nvPr/>
        </p:nvSpPr>
        <p:spPr>
          <a:xfrm>
            <a:off x="457201" y="1676400"/>
            <a:ext cx="7543800" cy="3785652"/>
          </a:xfrm>
          <a:prstGeom prst="rect">
            <a:avLst/>
          </a:prstGeom>
          <a:noFill/>
        </p:spPr>
        <p:txBody>
          <a:bodyPr wrap="square">
            <a:spAutoFit/>
          </a:bodyPr>
          <a:lstStyle/>
          <a:p>
            <a:pPr marL="514350" indent="-514350">
              <a:buFont typeface="Arial" pitchFamily="34" charset="0"/>
              <a:buChar char="•"/>
            </a:pPr>
            <a:r>
              <a:rPr lang="en-US" sz="3000" dirty="0" smtClean="0"/>
              <a:t>Cushing syndrome can develop from taking oral corticosteroid medications, such as prednisone, in high doses over time.</a:t>
            </a:r>
          </a:p>
          <a:p>
            <a:pPr marL="514350" indent="-514350">
              <a:buFont typeface="Arial" pitchFamily="34" charset="0"/>
              <a:buChar char="•"/>
            </a:pPr>
            <a:r>
              <a:rPr lang="en-US" sz="3000" dirty="0" smtClean="0"/>
              <a:t>Oral corticosteroids may be necessary to treat inflammatory diseases, such as rheumatoid arthritis, lupus and asthma. They may also be used to prevent your body from rejecting a transplanted organ.</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Causes of Cushing Syndrome  </a:t>
            </a:r>
          </a:p>
        </p:txBody>
      </p:sp>
      <p:sp>
        <p:nvSpPr>
          <p:cNvPr id="2" name="TextBox 1"/>
          <p:cNvSpPr txBox="1"/>
          <p:nvPr/>
        </p:nvSpPr>
        <p:spPr>
          <a:xfrm>
            <a:off x="609601" y="1676400"/>
            <a:ext cx="7315200" cy="4524315"/>
          </a:xfrm>
          <a:prstGeom prst="rect">
            <a:avLst/>
          </a:prstGeom>
          <a:noFill/>
        </p:spPr>
        <p:txBody>
          <a:bodyPr wrap="square">
            <a:spAutoFit/>
          </a:bodyPr>
          <a:lstStyle/>
          <a:p>
            <a:pPr marL="514350" indent="-514350">
              <a:buFont typeface="Arial" pitchFamily="34" charset="0"/>
              <a:buChar char="•"/>
            </a:pPr>
            <a:r>
              <a:rPr lang="en-US" sz="3200" b="1" dirty="0" smtClean="0"/>
              <a:t>A pituitary gland tumor (pituitary adenoma). </a:t>
            </a:r>
          </a:p>
          <a:p>
            <a:pPr marL="514350" indent="-514350"/>
            <a:r>
              <a:rPr lang="en-US" sz="3200" b="1" dirty="0" smtClean="0"/>
              <a:t>      </a:t>
            </a:r>
            <a:r>
              <a:rPr lang="en-US" sz="3200" dirty="0" smtClean="0"/>
              <a:t>A noncancerous (benign) tumor of the pituitary gland, located at the base of the brain, produces an excess amount of ACTH, which in turn stimulates the adrenal glands to make more </a:t>
            </a:r>
            <a:r>
              <a:rPr lang="en-US" sz="3200" dirty="0" err="1" smtClean="0"/>
              <a:t>cortisol</a:t>
            </a:r>
            <a:r>
              <a:rPr lang="en-US" sz="3200" dirty="0" smtClean="0"/>
              <a:t>. When this form of the syndrome develops, it's called Cushing disease.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rgbClr val="FFFF00"/>
                </a:solidFill>
                <a:latin typeface="Times New Roman" pitchFamily="18" charset="0"/>
                <a:cs typeface="Times New Roman" pitchFamily="18" charset="0"/>
              </a:rPr>
              <a:t>Causes of Cushing Syndrome  </a:t>
            </a:r>
          </a:p>
        </p:txBody>
      </p:sp>
      <p:sp>
        <p:nvSpPr>
          <p:cNvPr id="2" name="TextBox 1"/>
          <p:cNvSpPr txBox="1"/>
          <p:nvPr/>
        </p:nvSpPr>
        <p:spPr>
          <a:xfrm>
            <a:off x="609601" y="1676400"/>
            <a:ext cx="7315200" cy="4524315"/>
          </a:xfrm>
          <a:prstGeom prst="rect">
            <a:avLst/>
          </a:prstGeom>
          <a:noFill/>
        </p:spPr>
        <p:txBody>
          <a:bodyPr wrap="square">
            <a:spAutoFit/>
          </a:bodyPr>
          <a:lstStyle/>
          <a:p>
            <a:pPr marL="514350" indent="-514350">
              <a:buFont typeface="Arial" pitchFamily="34" charset="0"/>
              <a:buChar char="•"/>
            </a:pPr>
            <a:r>
              <a:rPr lang="en-US" sz="3200" b="1" dirty="0" smtClean="0"/>
              <a:t>An ACTH-secreting tumor. </a:t>
            </a:r>
          </a:p>
          <a:p>
            <a:pPr marL="514350" indent="-514350"/>
            <a:r>
              <a:rPr lang="en-US" sz="3200" dirty="0" smtClean="0"/>
              <a:t>      Rarely, a tumor that develops in an organ that normally doesn't produce ACTH will begin to secrete this hormone in excess. These tumors, which can be noncancerous (benign) or cancerous (malignant), are usually found in the lungs, pancreas, thyroid or thymus gland.</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pulent">
  <a:themeElements>
    <a:clrScheme name="Custom 2">
      <a:dk1>
        <a:srgbClr val="93A299"/>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18771</TotalTime>
  <Words>569</Words>
  <Application>Microsoft Office PowerPoint</Application>
  <PresentationFormat>On-screen Show (4:3)</PresentationFormat>
  <Paragraphs>249</Paragraphs>
  <Slides>20</Slides>
  <Notes>17</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7_SEPDPO</vt: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887</cp:revision>
  <cp:lastPrinted>2014-09-05T11:57:32Z</cp:lastPrinted>
  <dcterms:created xsi:type="dcterms:W3CDTF">2014-04-08T13:15:54Z</dcterms:created>
  <dcterms:modified xsi:type="dcterms:W3CDTF">2022-11-04T04:01:08Z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333509</vt:lpwstr>
  </property>
  <property fmtid="{D5CDD505-2E9C-101B-9397-08002B2CF9AE}" pid="3" name="NXPowerLiteSettings">
    <vt:lpwstr>F7000400038000</vt:lpwstr>
  </property>
  <property fmtid="{D5CDD505-2E9C-101B-9397-08002B2CF9AE}" pid="4" name="NXPowerLiteVersion">
    <vt:lpwstr>S9.1.4</vt:lpwstr>
  </property>
</Properties>
</file>