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4"/>
  </p:notesMasterIdLst>
  <p:handoutMasterIdLst>
    <p:handoutMasterId r:id="rId25"/>
  </p:handoutMasterIdLst>
  <p:sldIdLst>
    <p:sldId id="432" r:id="rId3"/>
    <p:sldId id="322" r:id="rId4"/>
    <p:sldId id="324" r:id="rId5"/>
    <p:sldId id="361" r:id="rId6"/>
    <p:sldId id="325" r:id="rId7"/>
    <p:sldId id="418" r:id="rId8"/>
    <p:sldId id="419" r:id="rId9"/>
    <p:sldId id="420" r:id="rId10"/>
    <p:sldId id="421" r:id="rId11"/>
    <p:sldId id="422" r:id="rId12"/>
    <p:sldId id="431" r:id="rId13"/>
    <p:sldId id="397" r:id="rId14"/>
    <p:sldId id="423" r:id="rId15"/>
    <p:sldId id="424" r:id="rId16"/>
    <p:sldId id="425" r:id="rId17"/>
    <p:sldId id="427" r:id="rId18"/>
    <p:sldId id="428" r:id="rId19"/>
    <p:sldId id="429" r:id="rId20"/>
    <p:sldId id="430" r:id="rId21"/>
    <p:sldId id="351" r:id="rId22"/>
    <p:sldId id="433" r:id="rId2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77728" autoAdjust="0"/>
  </p:normalViewPr>
  <p:slideViewPr>
    <p:cSldViewPr>
      <p:cViewPr>
        <p:scale>
          <a:sx n="51" d="100"/>
          <a:sy n="51" d="100"/>
        </p:scale>
        <p:origin x="-1548" y="-460"/>
      </p:cViewPr>
      <p:guideLst>
        <p:guide orient="horz" pos="2136"/>
        <p:guide pos="2917"/>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slide" Target="slides/slide12.xml"/><Relationship Id="rId1"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11/20/2022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3589327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11/20/2022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10225073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11/20/2022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11/20/2022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11/20/2022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11/20/2022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135"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544213AF-26F6-41FA-8D85-E2C5388D6E58}" type="datetimeFigureOut">
              <a:rPr lang="en-US" smtClean="0"/>
              <a:t>11/20/2022</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transition spd="slow">
    <p:comb/>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11/20/2022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4213AF-26F6-41FA-8D85-E2C5388D6E58}" type="datetimeFigureOut">
              <a:rPr lang="en-US" smtClean="0"/>
              <a:t>11/20/2022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overrideClrMapping bg1="lt1" tx1="dk1" bg2="lt2" tx2="dk2" accent1="accent1" accent2="accent2" accent3="accent3" accent4="accent4" accent5="accent5" accent6="accent6" hlink="hlink" folHlink="folHlink"/>
  </p:clrMapOvr>
  <p:transition spd="slow">
    <p:comb/>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44213AF-26F6-41FA-8D85-E2C5388D6E58}" type="datetimeFigureOut">
              <a:rPr lang="en-US" smtClean="0"/>
              <a:t>11/20/2022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415"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544213AF-26F6-41FA-8D85-E2C5388D6E58}" type="datetimeFigureOut">
              <a:rPr lang="en-US" smtClean="0"/>
              <a:t>11/20/2022</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5BBC35B-A44B-4119-B8DA-DE9E3DFADA20}" type="slidenum">
              <a:rPr kumimoji="0" lang="en-US" smtClean="0"/>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omb/>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t>11/20/2022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t>11/20/2022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theme" Target="../theme/theme2.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19" Type="http://schemas.openxmlformats.org/officeDocument/2006/relationships/image" Target="../media/image2.jpeg"/><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p:nvPr/>
        </p:nvSpPr>
        <p:spPr bwMode="auto">
          <a:xfrm>
            <a:off x="-6042" y="5791253"/>
            <a:ext cx="3402314" cy="1080868"/>
          </a:xfrm>
          <a:prstGeom prst="rtTriangle">
            <a:avLst/>
          </a:prstGeom>
          <a:blipFill>
            <a:blip r:embed="rId19">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544213AF-26F6-41FA-8D85-E2C5388D6E58}" type="datetimeFigureOut">
              <a:rPr lang="en-US" smtClean="0"/>
              <a:t>11/20/2022</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Lst>
  <p:transition spd="slow">
    <p:comb/>
  </p:transition>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5905" algn="l" rtl="0" eaLnBrk="1" latinLnBrk="0" hangingPunct="1">
        <a:spcBef>
          <a:spcPts val="400"/>
        </a:spcBef>
        <a:spcAft>
          <a:spcPts val="0"/>
        </a:spcAft>
        <a:buClr>
          <a:schemeClr val="accent1"/>
        </a:buClr>
        <a:buSzPct val="68000"/>
        <a:buFont typeface="Wingdings 3" panose="05040102010807070707"/>
        <a:buChar char=""/>
        <a:defRPr kumimoji="0" sz="2700" kern="1200">
          <a:solidFill>
            <a:schemeClr val="tx1"/>
          </a:solidFill>
          <a:latin typeface="+mn-lt"/>
          <a:ea typeface="+mn-ea"/>
          <a:cs typeface="+mn-cs"/>
        </a:defRPr>
      </a:lvl1pPr>
      <a:lvl2pPr marL="621665" indent="-228600" algn="l" rtl="0" eaLnBrk="1" latinLnBrk="0" hangingPunct="1">
        <a:spcBef>
          <a:spcPts val="325"/>
        </a:spcBef>
        <a:buClr>
          <a:schemeClr val="accent1"/>
        </a:buClr>
        <a:buFont typeface="Verdana" panose="020B0604030504040204"/>
        <a:buChar char="◦"/>
        <a:defRPr kumimoji="0" sz="2300" kern="1200">
          <a:solidFill>
            <a:schemeClr val="tx1"/>
          </a:solidFill>
          <a:latin typeface="+mn-lt"/>
          <a:ea typeface="+mn-ea"/>
          <a:cs typeface="+mn-cs"/>
        </a:defRPr>
      </a:lvl2pPr>
      <a:lvl3pPr marL="859790" indent="-228600" algn="l" rtl="0" eaLnBrk="1" latinLnBrk="0" hangingPunct="1">
        <a:spcBef>
          <a:spcPts val="350"/>
        </a:spcBef>
        <a:buClr>
          <a:schemeClr val="accent2"/>
        </a:buClr>
        <a:buSzPct val="100000"/>
        <a:buFont typeface="Wingdings 2" panose="05020102010507070707"/>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panose="05020102010507070707"/>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panose="05020102010507070707"/>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panose="05020102010507070707"/>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panose="05020102010507070707"/>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5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228600" y="5811116"/>
            <a:ext cx="9213460" cy="707886"/>
          </a:xfrm>
          <a:prstGeom prst="rect">
            <a:avLst/>
          </a:prstGeom>
          <a:noFill/>
          <a:ln w="9525">
            <a:noFill/>
            <a:miter lim="800000"/>
            <a:headEnd/>
            <a:tailEnd/>
          </a:ln>
        </p:spPr>
        <p:txBody>
          <a:bodyPr wrap="square">
            <a:spAutoFit/>
          </a:bodyPr>
          <a:lstStyle/>
          <a:p>
            <a:pPr eaLnBrk="0" hangingPunct="0">
              <a:spcBef>
                <a:spcPct val="50000"/>
              </a:spcBef>
            </a:pPr>
            <a:r>
              <a:rPr lang="en-US" b="1" dirty="0" smtClean="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Submitted </a:t>
            </a:r>
            <a:r>
              <a:rPr lang="en-US" sz="2000" b="1" dirty="0">
                <a:solidFill>
                  <a:schemeClr val="bg1"/>
                </a:solidFill>
                <a:latin typeface="+mn-lt"/>
                <a:cs typeface="Times New Roman" pitchFamily="18" charset="0"/>
              </a:rPr>
              <a:t>To:	 </a:t>
            </a:r>
            <a:r>
              <a:rPr lang="en-US" sz="2000" b="1" dirty="0" smtClean="0">
                <a:solidFill>
                  <a:schemeClr val="bg1"/>
                </a:solidFill>
                <a:latin typeface="+mn-lt"/>
                <a:cs typeface="Times New Roman" pitchFamily="18" charset="0"/>
              </a:rPr>
              <a:t>             </a:t>
            </a:r>
            <a:r>
              <a:rPr lang="en-US" sz="2000" b="1" dirty="0">
                <a:solidFill>
                  <a:schemeClr val="bg1"/>
                </a:solidFill>
                <a:latin typeface="+mn-lt"/>
                <a:cs typeface="Times New Roman" pitchFamily="18" charset="0"/>
              </a:rPr>
              <a:t> </a:t>
            </a:r>
            <a:r>
              <a:rPr lang="en-US" sz="2000" b="1" dirty="0" smtClean="0">
                <a:solidFill>
                  <a:schemeClr val="bg1"/>
                </a:solidFill>
                <a:latin typeface="+mn-lt"/>
                <a:cs typeface="Times New Roman" pitchFamily="18" charset="0"/>
              </a:rPr>
              <a:t>                  Submitted </a:t>
            </a:r>
            <a:r>
              <a:rPr lang="en-US" sz="2000" b="1" dirty="0">
                <a:solidFill>
                  <a:schemeClr val="bg1"/>
                </a:solidFill>
                <a:latin typeface="+mn-lt"/>
                <a:cs typeface="Times New Roman" pitchFamily="18" charset="0"/>
              </a:rPr>
              <a:t>By:</a:t>
            </a:r>
          </a:p>
          <a:p>
            <a:pPr eaLnBrk="0" hangingPunct="0"/>
            <a:r>
              <a:rPr lang="en-US" sz="2000" b="1" dirty="0" smtClean="0">
                <a:solidFill>
                  <a:schemeClr val="bg1"/>
                </a:solidFill>
                <a:latin typeface="+mn-lt"/>
                <a:cs typeface="Times New Roman" pitchFamily="18" charset="0"/>
              </a:rPr>
              <a:t>                     Studymafia.org                                  </a:t>
            </a:r>
            <a:r>
              <a:rPr lang="en-US" sz="2000" b="1" dirty="0" smtClean="0">
                <a:solidFill>
                  <a:schemeClr val="bg1"/>
                </a:solidFill>
                <a:latin typeface="+mn-lt"/>
                <a:cs typeface="Times New Roman" pitchFamily="18" charset="0"/>
              </a:rPr>
              <a:t>Studymafia.org               </a:t>
            </a:r>
            <a:endParaRPr lang="en-US" sz="2000" b="1" dirty="0">
              <a:solidFill>
                <a:schemeClr val="bg1"/>
              </a:solidFill>
              <a:latin typeface="+mn-lt"/>
              <a:cs typeface="Times New Roman" pitchFamily="18" charset="0"/>
            </a:endParaRPr>
          </a:p>
        </p:txBody>
      </p:sp>
      <p:sp>
        <p:nvSpPr>
          <p:cNvPr id="8" name="Rectangle 7"/>
          <p:cNvSpPr/>
          <p:nvPr/>
        </p:nvSpPr>
        <p:spPr>
          <a:xfrm>
            <a:off x="2769349" y="1905000"/>
            <a:ext cx="4622051" cy="1938992"/>
          </a:xfrm>
          <a:prstGeom prst="rect">
            <a:avLst/>
          </a:prstGeom>
          <a:noFill/>
        </p:spPr>
        <p:txBody>
          <a:bodyPr wrap="square">
            <a:spAutoFit/>
          </a:bodyPr>
          <a:lstStyle/>
          <a:p>
            <a:pPr algn="ctr" fontAlgn="auto">
              <a:spcBef>
                <a:spcPts val="0"/>
              </a:spcBef>
              <a:spcAft>
                <a:spcPts val="0"/>
              </a:spcAft>
              <a:defRPr/>
            </a:pPr>
            <a:r>
              <a:rPr lang="en-US" altLang="en-US" sz="6000" b="1" dirty="0" smtClean="0">
                <a:solidFill>
                  <a:schemeClr val="accent4">
                    <a:lumMod val="75000"/>
                  </a:schemeClr>
                </a:solidFill>
                <a:latin typeface="Times New Roman" pitchFamily="18" charset="0"/>
                <a:cs typeface="Times New Roman" pitchFamily="18" charset="0"/>
              </a:rPr>
              <a:t>Cyber</a:t>
            </a:r>
            <a:r>
              <a:rPr lang="en-US" altLang="en-US" sz="6000" b="1" dirty="0" smtClean="0">
                <a:solidFill>
                  <a:schemeClr val="accent2">
                    <a:lumMod val="75000"/>
                  </a:schemeClr>
                </a:solidFill>
                <a:latin typeface="Times New Roman" pitchFamily="18" charset="0"/>
                <a:cs typeface="Times New Roman" pitchFamily="18" charset="0"/>
              </a:rPr>
              <a:t> </a:t>
            </a:r>
            <a:r>
              <a:rPr lang="en-US" altLang="en-US" sz="6000" b="1" dirty="0" smtClean="0">
                <a:solidFill>
                  <a:schemeClr val="tx1">
                    <a:lumMod val="75000"/>
                    <a:lumOff val="25000"/>
                  </a:schemeClr>
                </a:solidFill>
                <a:latin typeface="Times New Roman" pitchFamily="18" charset="0"/>
                <a:cs typeface="Times New Roman" pitchFamily="18" charset="0"/>
              </a:rPr>
              <a:t>Attacks</a:t>
            </a:r>
            <a:endParaRPr lang="en-US" sz="6000" b="1" spc="300" dirty="0">
              <a:ln w="11430" cmpd="sng">
                <a:solidFill>
                  <a:schemeClr val="accent1">
                    <a:tint val="10000"/>
                  </a:schemeClr>
                </a:solidFill>
                <a:prstDash val="solid"/>
                <a:miter lim="800000"/>
              </a:ln>
              <a:solidFill>
                <a:schemeClr val="tx1">
                  <a:lumMod val="75000"/>
                  <a:lumOff val="25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3891848462"/>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Common Cyber Security Attacks</a:t>
            </a:r>
          </a:p>
        </p:txBody>
      </p:sp>
      <p:sp>
        <p:nvSpPr>
          <p:cNvPr id="2" name="TextBox 1"/>
          <p:cNvSpPr txBox="1"/>
          <p:nvPr/>
        </p:nvSpPr>
        <p:spPr>
          <a:xfrm>
            <a:off x="609600" y="1600200"/>
            <a:ext cx="7924800" cy="3046095"/>
          </a:xfrm>
          <a:prstGeom prst="rect">
            <a:avLst/>
          </a:prstGeom>
          <a:noFill/>
        </p:spPr>
        <p:txBody>
          <a:bodyPr wrap="square">
            <a:spAutoFit/>
          </a:bodyPr>
          <a:lstStyle/>
          <a:p>
            <a:pPr marL="0" indent="0">
              <a:buFont typeface="Arial" panose="020B0604020202020204" pitchFamily="34" charset="0"/>
              <a:buNone/>
            </a:pPr>
            <a:r>
              <a:rPr lang="en-US" sz="2400" b="1" smtClean="0"/>
              <a:t>Internet of Things (IoT) Attacks:</a:t>
            </a:r>
          </a:p>
          <a:p>
            <a:pPr marL="342900" indent="-342900">
              <a:buFont typeface="Arial" panose="020B0604020202020204" pitchFamily="34" charset="0"/>
              <a:buChar char="•"/>
            </a:pPr>
            <a:r>
              <a:rPr lang="en-US" sz="2400" smtClean="0"/>
              <a:t>Although internet connectivity on nearly any device provides convenience and ease for users, it also presents attackers with a growing—almost infinite—number of access points to exploit and cause havoc. </a:t>
            </a:r>
          </a:p>
          <a:p>
            <a:pPr marL="342900" indent="-342900">
              <a:buFont typeface="Arial" panose="020B0604020202020204" pitchFamily="34" charset="0"/>
              <a:buChar char="•"/>
            </a:pPr>
            <a:r>
              <a:rPr lang="en-US" sz="2400" smtClean="0"/>
              <a:t>Attackers can breach an entry point and use it as a gate to exploit other devices in the network because of the interconnectivity of things.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yber-steps"/>
          <p:cNvPicPr>
            <a:picLocks noChangeAspect="1"/>
          </p:cNvPicPr>
          <p:nvPr/>
        </p:nvPicPr>
        <p:blipFill>
          <a:blip r:embed="rId2"/>
          <a:srcRect t="7335" b="7607"/>
          <a:stretch>
            <a:fillRect/>
          </a:stretch>
        </p:blipFill>
        <p:spPr>
          <a:xfrm>
            <a:off x="1765935" y="1507490"/>
            <a:ext cx="5427980" cy="4583430"/>
          </a:xfrm>
          <a:prstGeom prst="rect">
            <a:avLst/>
          </a:prstGeom>
        </p:spPr>
      </p:pic>
      <p:sp>
        <p:nvSpPr>
          <p:cNvPr id="22530" name="TextBox 7"/>
          <p:cNvSpPr txBox="1">
            <a:spLocks noChangeArrowheads="1"/>
          </p:cNvSpPr>
          <p:nvPr/>
        </p:nvSpPr>
        <p:spPr bwMode="auto">
          <a:xfrm>
            <a:off x="152400" y="30489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How to Prevent Cyber Attacks?</a:t>
            </a:r>
          </a:p>
        </p:txBody>
      </p:sp>
      <p:cxnSp>
        <p:nvCxnSpPr>
          <p:cNvPr id="5" name="Straight Connector 4"/>
          <p:cNvCxnSpPr/>
          <p:nvPr/>
        </p:nvCxnSpPr>
        <p:spPr>
          <a:xfrm>
            <a:off x="609600" y="1066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How to Prevent Cyber Attacks?</a:t>
            </a:r>
          </a:p>
        </p:txBody>
      </p:sp>
      <p:sp>
        <p:nvSpPr>
          <p:cNvPr id="2" name="TextBox 1"/>
          <p:cNvSpPr txBox="1"/>
          <p:nvPr/>
        </p:nvSpPr>
        <p:spPr>
          <a:xfrm>
            <a:off x="609600" y="1676400"/>
            <a:ext cx="7696200" cy="2676525"/>
          </a:xfrm>
          <a:prstGeom prst="rect">
            <a:avLst/>
          </a:prstGeom>
          <a:noFill/>
        </p:spPr>
        <p:txBody>
          <a:bodyPr wrap="square">
            <a:spAutoFit/>
          </a:bodyPr>
          <a:lstStyle/>
          <a:p>
            <a:pPr marL="0" indent="0">
              <a:buFont typeface="Arial" panose="020B0604020202020204" pitchFamily="34" charset="0"/>
              <a:buNone/>
            </a:pPr>
            <a:r>
              <a:rPr lang="en-US" sz="2400" b="1" dirty="0" smtClean="0"/>
              <a:t>Conduct Audits Regularly</a:t>
            </a:r>
          </a:p>
          <a:p>
            <a:pPr marL="514350" indent="-514350">
              <a:buFont typeface="Arial" panose="020B0604020202020204" pitchFamily="34" charset="0"/>
              <a:buChar char="•"/>
            </a:pPr>
            <a:r>
              <a:rPr lang="en-US" sz="2400" dirty="0" smtClean="0"/>
              <a:t>Cybersecurity audits provide a comprehensive, 360-degree assessment of your company's security postures.</a:t>
            </a:r>
          </a:p>
          <a:p>
            <a:pPr marL="514350" indent="-514350">
              <a:buFont typeface="Arial" panose="020B0604020202020204" pitchFamily="34" charset="0"/>
              <a:buChar char="•"/>
            </a:pPr>
            <a:r>
              <a:rPr lang="en-US" sz="2400" dirty="0" smtClean="0"/>
              <a:t>It recognizes the vulnerabilities, risks, and threats that companies face, as well as the impact that these risks have on network security, physical security, data security, system security, and operational security.</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How to Prevent Cyber Attacks?</a:t>
            </a:r>
          </a:p>
        </p:txBody>
      </p:sp>
      <p:sp>
        <p:nvSpPr>
          <p:cNvPr id="2" name="TextBox 1"/>
          <p:cNvSpPr txBox="1"/>
          <p:nvPr/>
        </p:nvSpPr>
        <p:spPr>
          <a:xfrm>
            <a:off x="609600" y="1676400"/>
            <a:ext cx="7696200" cy="3415030"/>
          </a:xfrm>
          <a:prstGeom prst="rect">
            <a:avLst/>
          </a:prstGeom>
          <a:noFill/>
        </p:spPr>
        <p:txBody>
          <a:bodyPr wrap="square">
            <a:spAutoFit/>
          </a:bodyPr>
          <a:lstStyle/>
          <a:p>
            <a:pPr marL="0" indent="0">
              <a:buFont typeface="Arial" panose="020B0604020202020204" pitchFamily="34" charset="0"/>
              <a:buNone/>
            </a:pPr>
            <a:r>
              <a:rPr lang="en-US" sz="2400" b="1" dirty="0" smtClean="0"/>
              <a:t>Bring Awareness To Your Staff About Cyber Attacks </a:t>
            </a:r>
          </a:p>
          <a:p>
            <a:pPr marL="342900" indent="-342900">
              <a:buFont typeface="Arial" panose="020B0604020202020204" pitchFamily="34" charset="0"/>
              <a:buChar char="•"/>
            </a:pPr>
            <a:r>
              <a:rPr lang="en-US" sz="2400" dirty="0" smtClean="0"/>
              <a:t>The key to a successful security awareness program is ensuring that the appropriate training is given to the appropriate personnel. Cyber threats affect all users; however, some staff has a higher threat profile than others. </a:t>
            </a:r>
          </a:p>
          <a:p>
            <a:pPr marL="342900" indent="-342900">
              <a:buFont typeface="Arial" panose="020B0604020202020204" pitchFamily="34" charset="0"/>
              <a:buChar char="•"/>
            </a:pPr>
            <a:r>
              <a:rPr lang="en-US" sz="2400" dirty="0" smtClean="0"/>
              <a:t>For instance, your Finance and HR departments would be regularly targeted because of their privileged access to confidential information.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How to Prevent Cyber Attacks?</a:t>
            </a:r>
          </a:p>
        </p:txBody>
      </p:sp>
      <p:sp>
        <p:nvSpPr>
          <p:cNvPr id="2" name="TextBox 1"/>
          <p:cNvSpPr txBox="1"/>
          <p:nvPr/>
        </p:nvSpPr>
        <p:spPr>
          <a:xfrm>
            <a:off x="609600" y="1676400"/>
            <a:ext cx="7696200" cy="3415030"/>
          </a:xfrm>
          <a:prstGeom prst="rect">
            <a:avLst/>
          </a:prstGeom>
          <a:noFill/>
        </p:spPr>
        <p:txBody>
          <a:bodyPr wrap="square">
            <a:spAutoFit/>
          </a:bodyPr>
          <a:lstStyle/>
          <a:p>
            <a:pPr marL="0" indent="0">
              <a:buFont typeface="Arial" panose="020B0604020202020204" pitchFamily="34" charset="0"/>
              <a:buNone/>
            </a:pPr>
            <a:r>
              <a:rPr lang="en-US" sz="2400" b="1" dirty="0" smtClean="0"/>
              <a:t>Keep Your Software System Updated</a:t>
            </a:r>
          </a:p>
          <a:p>
            <a:pPr marL="342900" indent="-342900">
              <a:buFont typeface="Arial" panose="020B0604020202020204" pitchFamily="34" charset="0"/>
              <a:buChar char="•"/>
            </a:pPr>
            <a:r>
              <a:rPr lang="en-US" sz="2400" dirty="0" smtClean="0"/>
              <a:t>As your operating system controls all of your computer's functions, it might be a vulnerable target for cybercriminals. Many built-in features in operating systems aid in the prevention of attacks. </a:t>
            </a:r>
          </a:p>
          <a:p>
            <a:pPr marL="342900" indent="-342900">
              <a:buFont typeface="Arial" panose="020B0604020202020204" pitchFamily="34" charset="0"/>
              <a:buChar char="•"/>
            </a:pPr>
            <a:r>
              <a:rPr lang="en-US" sz="2400" dirty="0" smtClean="0"/>
              <a:t>The issue, though, is that cyber risks are continually evolving. That is why operating system vendors give updates regularly: To stay on top of the ever-changing threats posed by cybercriminals.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How to Prevent Cyber Attacks?</a:t>
            </a:r>
          </a:p>
        </p:txBody>
      </p:sp>
      <p:sp>
        <p:nvSpPr>
          <p:cNvPr id="2" name="TextBox 1"/>
          <p:cNvSpPr txBox="1"/>
          <p:nvPr/>
        </p:nvSpPr>
        <p:spPr>
          <a:xfrm>
            <a:off x="762000" y="1676400"/>
            <a:ext cx="7378700" cy="4154170"/>
          </a:xfrm>
          <a:prstGeom prst="rect">
            <a:avLst/>
          </a:prstGeom>
          <a:noFill/>
        </p:spPr>
        <p:txBody>
          <a:bodyPr wrap="square">
            <a:spAutoFit/>
          </a:bodyPr>
          <a:lstStyle/>
          <a:p>
            <a:pPr marL="0" indent="0">
              <a:buFont typeface="Arial" panose="020B0604020202020204" pitchFamily="34" charset="0"/>
              <a:buNone/>
            </a:pPr>
            <a:r>
              <a:rPr lang="en-US" sz="2400" b="1" dirty="0" smtClean="0"/>
              <a:t>Installing Endpoint Detection &amp; Response (EDR)</a:t>
            </a:r>
          </a:p>
          <a:p>
            <a:pPr marL="342900" indent="-342900">
              <a:buFont typeface="Arial" panose="020B0604020202020204" pitchFamily="34" charset="0"/>
              <a:buChar char="•"/>
            </a:pPr>
            <a:r>
              <a:rPr lang="en-US" sz="2400" dirty="0" smtClean="0"/>
              <a:t>Endpoint threat detection and response (ETDR), often known as EDR, is a comprehensive endpoint security system that blends real-time continuous monitoring and endpoint data collection with rules-based automated reaction and analysis capabilities.</a:t>
            </a:r>
          </a:p>
          <a:p>
            <a:pPr marL="0" indent="0">
              <a:buFont typeface="Arial" panose="020B0604020202020204" pitchFamily="34" charset="0"/>
              <a:buNone/>
            </a:pPr>
            <a:r>
              <a:rPr lang="en-US" sz="2400" b="1" dirty="0" smtClean="0"/>
              <a:t>Deploying Next-Generation Firewalls (NGFW)</a:t>
            </a:r>
          </a:p>
          <a:p>
            <a:pPr marL="342900" indent="-342900">
              <a:buFont typeface="Arial" panose="020B0604020202020204" pitchFamily="34" charset="0"/>
              <a:buChar char="•"/>
            </a:pPr>
            <a:r>
              <a:rPr lang="en-US" sz="2400" dirty="0" smtClean="0"/>
              <a:t>NGFW is a network security device that goes beyond a typical stateful firewall in terms of capabilities. Modern threats like advanced malware and application-layer attacks can be blocked with NGFWs and access control.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How to Prevent Cyber Attacks?</a:t>
            </a:r>
          </a:p>
        </p:txBody>
      </p:sp>
      <p:sp>
        <p:nvSpPr>
          <p:cNvPr id="2" name="TextBox 1"/>
          <p:cNvSpPr txBox="1"/>
          <p:nvPr/>
        </p:nvSpPr>
        <p:spPr>
          <a:xfrm>
            <a:off x="762000" y="1676400"/>
            <a:ext cx="7378700" cy="3784600"/>
          </a:xfrm>
          <a:prstGeom prst="rect">
            <a:avLst/>
          </a:prstGeom>
          <a:noFill/>
        </p:spPr>
        <p:txBody>
          <a:bodyPr wrap="square">
            <a:spAutoFit/>
          </a:bodyPr>
          <a:lstStyle/>
          <a:p>
            <a:pPr marL="0" indent="0">
              <a:buFont typeface="Arial" panose="020B0604020202020204" pitchFamily="34" charset="0"/>
              <a:buNone/>
            </a:pPr>
            <a:r>
              <a:rPr lang="en-US" sz="2400" b="1" dirty="0" smtClean="0"/>
              <a:t>Installing Spam Filters And Anti-Malware Software</a:t>
            </a:r>
          </a:p>
          <a:p>
            <a:pPr marL="342900" indent="-342900">
              <a:buFont typeface="Arial" panose="020B0604020202020204" pitchFamily="34" charset="0"/>
              <a:buChar char="•"/>
            </a:pPr>
            <a:r>
              <a:rPr lang="en-US" sz="2400" dirty="0" smtClean="0"/>
              <a:t>Installing a spam filter application detects unsolicited, unwanted, and virus-infected emails and blocks them from reaching the inbox of a user. </a:t>
            </a:r>
          </a:p>
          <a:p>
            <a:pPr marL="342900" indent="-342900">
              <a:buFont typeface="Arial" panose="020B0604020202020204" pitchFamily="34" charset="0"/>
              <a:buChar char="•"/>
            </a:pPr>
            <a:r>
              <a:rPr lang="en-US" sz="2400" dirty="0" smtClean="0"/>
              <a:t>A spam filter, like other types of filtering software, looks for certain criteria to use when making decisions.</a:t>
            </a:r>
          </a:p>
          <a:p>
            <a:pPr marL="0" indent="0">
              <a:buFont typeface="Arial" panose="020B0604020202020204" pitchFamily="34" charset="0"/>
              <a:buNone/>
            </a:pPr>
            <a:r>
              <a:rPr lang="en-US" sz="2400" b="1" dirty="0" smtClean="0"/>
              <a:t>Backup Encrypt Data</a:t>
            </a:r>
          </a:p>
          <a:p>
            <a:pPr marL="342900" indent="-342900">
              <a:buFont typeface="Arial" panose="020B0604020202020204" pitchFamily="34" charset="0"/>
              <a:buChar char="•"/>
            </a:pPr>
            <a:r>
              <a:rPr lang="en-US" sz="2400" dirty="0" smtClean="0"/>
              <a:t>An encrypted backup is an additional security mechanism that organizations use to protect their data if it is stolen, misplaced, or otherwise compromised.</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How to Prevent Cyber Attacks?</a:t>
            </a:r>
          </a:p>
        </p:txBody>
      </p:sp>
      <p:sp>
        <p:nvSpPr>
          <p:cNvPr id="2" name="TextBox 1"/>
          <p:cNvSpPr txBox="1"/>
          <p:nvPr/>
        </p:nvSpPr>
        <p:spPr>
          <a:xfrm>
            <a:off x="762000" y="1676400"/>
            <a:ext cx="7378700" cy="3046095"/>
          </a:xfrm>
          <a:prstGeom prst="rect">
            <a:avLst/>
          </a:prstGeom>
          <a:noFill/>
        </p:spPr>
        <p:txBody>
          <a:bodyPr wrap="square">
            <a:spAutoFit/>
          </a:bodyPr>
          <a:lstStyle/>
          <a:p>
            <a:pPr marL="0" indent="0">
              <a:buFont typeface="Arial" panose="020B0604020202020204" pitchFamily="34" charset="0"/>
              <a:buNone/>
            </a:pPr>
            <a:r>
              <a:rPr lang="en-US" sz="2400" b="1" dirty="0" smtClean="0"/>
              <a:t>Use Two-Factor Authentication</a:t>
            </a:r>
          </a:p>
          <a:p>
            <a:pPr marL="0" indent="0">
              <a:buFont typeface="Arial" panose="020B0604020202020204" pitchFamily="34" charset="0"/>
              <a:buNone/>
            </a:pPr>
            <a:endParaRPr lang="en-US" sz="2400" b="1" dirty="0" smtClean="0"/>
          </a:p>
          <a:p>
            <a:pPr marL="342900" indent="-342900">
              <a:buFont typeface="Arial" panose="020B0604020202020204" pitchFamily="34" charset="0"/>
              <a:buChar char="•"/>
            </a:pPr>
            <a:r>
              <a:rPr lang="en-US" sz="2400" dirty="0" smtClean="0"/>
              <a:t>Two-factor authentication (also known as 2FA) is a security solution that needs two different forms of identification to gain access to something. </a:t>
            </a:r>
          </a:p>
          <a:p>
            <a:pPr marL="342900" indent="-342900">
              <a:buFont typeface="Arial" panose="020B0604020202020204" pitchFamily="34" charset="0"/>
              <a:buChar char="•"/>
            </a:pPr>
            <a:r>
              <a:rPr lang="en-US" sz="2400" dirty="0" smtClean="0"/>
              <a:t>Two-factor authentication is a security feature that prevents unwanted users from getting access to an account using only a stolen passwor</a:t>
            </a:r>
            <a:r>
              <a:rPr lang="en-IN" altLang="en-US" sz="2400" dirty="0" smtClean="0"/>
              <a:t>d.</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How to Prevent Cyber Attacks?</a:t>
            </a:r>
          </a:p>
        </p:txBody>
      </p:sp>
      <p:sp>
        <p:nvSpPr>
          <p:cNvPr id="2" name="TextBox 1"/>
          <p:cNvSpPr txBox="1"/>
          <p:nvPr/>
        </p:nvSpPr>
        <p:spPr>
          <a:xfrm>
            <a:off x="762000" y="1676400"/>
            <a:ext cx="7378700" cy="3784600"/>
          </a:xfrm>
          <a:prstGeom prst="rect">
            <a:avLst/>
          </a:prstGeom>
          <a:noFill/>
        </p:spPr>
        <p:txBody>
          <a:bodyPr wrap="square">
            <a:spAutoFit/>
          </a:bodyPr>
          <a:lstStyle/>
          <a:p>
            <a:pPr marL="0" indent="0">
              <a:buFont typeface="Arial" panose="020B0604020202020204" pitchFamily="34" charset="0"/>
              <a:buNone/>
            </a:pPr>
            <a:r>
              <a:rPr lang="en-US" sz="2400" b="1" dirty="0" smtClean="0"/>
              <a:t>Secure Confidential Data </a:t>
            </a:r>
          </a:p>
          <a:p>
            <a:pPr marL="342900" indent="-342900">
              <a:buFont typeface="Arial" panose="020B0604020202020204" pitchFamily="34" charset="0"/>
              <a:buChar char="•"/>
            </a:pPr>
            <a:r>
              <a:rPr lang="en-US" sz="2400" dirty="0" smtClean="0"/>
              <a:t>Data Confidentiality is concerned with preventing information from being disclosed by ensuring that access to the data is restricted to those who are authorized or by portraying the data in such a manner that its semantics are only accessible to those who have access to crucial information.  </a:t>
            </a:r>
          </a:p>
          <a:p>
            <a:pPr marL="342900" indent="-342900">
              <a:buFont typeface="Arial" panose="020B0604020202020204" pitchFamily="34" charset="0"/>
              <a:buChar char="•"/>
            </a:pPr>
            <a:r>
              <a:rPr lang="en-US" sz="2400" dirty="0" smtClean="0"/>
              <a:t>Confidentiality is ensured by implementing several mechanisms such as file encryption, data access management, device management, etc.</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How to Prevent Cyber Attacks?</a:t>
            </a:r>
          </a:p>
        </p:txBody>
      </p:sp>
      <p:sp>
        <p:nvSpPr>
          <p:cNvPr id="2" name="TextBox 1"/>
          <p:cNvSpPr txBox="1"/>
          <p:nvPr/>
        </p:nvSpPr>
        <p:spPr>
          <a:xfrm>
            <a:off x="762000" y="1676400"/>
            <a:ext cx="7378700" cy="3415030"/>
          </a:xfrm>
          <a:prstGeom prst="rect">
            <a:avLst/>
          </a:prstGeom>
          <a:noFill/>
        </p:spPr>
        <p:txBody>
          <a:bodyPr wrap="square">
            <a:spAutoFit/>
          </a:bodyPr>
          <a:lstStyle/>
          <a:p>
            <a:pPr marL="0" indent="0">
              <a:buFont typeface="Arial" panose="020B0604020202020204" pitchFamily="34" charset="0"/>
              <a:buNone/>
            </a:pPr>
            <a:r>
              <a:rPr lang="en-US" sz="2400" b="1" dirty="0" smtClean="0"/>
              <a:t>Invest in cyber security insurance</a:t>
            </a:r>
          </a:p>
          <a:p>
            <a:pPr marL="342900" indent="-342900">
              <a:buFont typeface="Arial" panose="020B0604020202020204" pitchFamily="34" charset="0"/>
              <a:buChar char="•"/>
            </a:pPr>
            <a:r>
              <a:rPr lang="en-US" sz="2400" dirty="0" smtClean="0"/>
              <a:t>As per US CISA, cyber insurance alleviate losses from cyber incidents such as “data theft or/and/ destruction, denial of service attacks, hacking, extortion demands, data breach-related crisis management activities, and legal claims for fraud, defamation, and privacy violations.” Legal defense, customer reparations, Data recovery, system forensics, and other expenditures are covered by cyber insurance coverage.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buFont typeface="Wingdings" panose="05000000000000000000" charset="0"/>
              <a:buChar char="v"/>
            </a:pPr>
            <a:r>
              <a:rPr lang="en-IN" altLang="en-US" dirty="0">
                <a:latin typeface="Times New Roman" panose="02020603050405020304" pitchFamily="18" charset="0"/>
                <a:cs typeface="Times New Roman" panose="02020603050405020304" pitchFamily="18" charset="0"/>
              </a:rPr>
              <a:t>Definition</a:t>
            </a:r>
          </a:p>
          <a:p>
            <a:pPr lvl="1" eaLnBrk="1" hangingPunct="1">
              <a:buClr>
                <a:srgbClr val="0039A6"/>
              </a:buClr>
              <a:buFont typeface="Wingdings" panose="05000000000000000000" charset="0"/>
              <a:buChar char="v"/>
            </a:pPr>
            <a:r>
              <a:rPr lang="en-IN" dirty="0">
                <a:latin typeface="Times New Roman" panose="02020603050405020304" pitchFamily="18" charset="0"/>
                <a:cs typeface="Times New Roman" panose="02020603050405020304" pitchFamily="18" charset="0"/>
              </a:rPr>
              <a:t>Common Cyber Attacks</a:t>
            </a:r>
          </a:p>
          <a:p>
            <a:pPr lvl="1" eaLnBrk="1" hangingPunct="1">
              <a:buClr>
                <a:srgbClr val="0039A6"/>
              </a:buClr>
              <a:buFont typeface="Wingdings" panose="05000000000000000000" charset="0"/>
              <a:buChar char="v"/>
            </a:pPr>
            <a:r>
              <a:rPr lang="en-IN" dirty="0">
                <a:latin typeface="Times New Roman" panose="02020603050405020304" pitchFamily="18" charset="0"/>
                <a:cs typeface="Times New Roman" panose="02020603050405020304" pitchFamily="18" charset="0"/>
              </a:rPr>
              <a:t>How To Prevent Cyber Attacks</a:t>
            </a:r>
          </a:p>
          <a:p>
            <a:pPr lvl="1" eaLnBrk="1" hangingPunct="1">
              <a:buClr>
                <a:srgbClr val="0039A6"/>
              </a:buClr>
              <a:buFont typeface="Wingdings" panose="05000000000000000000" charset="0"/>
              <a:buChar char="v"/>
            </a:pPr>
            <a:r>
              <a:rPr lang="en-IN" altLang="en-US"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v"/>
            </a:pPr>
            <a:endParaRPr lang="en-US" altLang="en-US"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v"/>
            </a:pPr>
            <a:endParaRPr lang="en-IN" altLang="en-US" dirty="0">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v"/>
            </a:pPr>
            <a:endParaRPr lang="en-IN" altLang="en-US"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3415030"/>
          </a:xfrm>
          <a:prstGeom prst="rect">
            <a:avLst/>
          </a:prstGeom>
          <a:noFill/>
        </p:spPr>
        <p:txBody>
          <a:bodyPr wrap="square">
            <a:spAutoFit/>
          </a:bodyPr>
          <a:lstStyle/>
          <a:p>
            <a:pPr marL="514350" indent="-514350">
              <a:buFont typeface="Wingdings" panose="05000000000000000000" pitchFamily="2" charset="2"/>
              <a:buChar char="ü"/>
            </a:pPr>
            <a:r>
              <a:rPr lang="en-US" sz="2400" dirty="0" smtClean="0"/>
              <a:t>Cyberattacks are becoming more complex and diverse, with a different form of attack for each malicious objective. However, cybersecurity preventative tactics vary by attack type, strong security practices, and basic IT hygiene are generally effective in reducing these threats.</a:t>
            </a:r>
          </a:p>
          <a:p>
            <a:pPr marL="514350" indent="-514350">
              <a:buFont typeface="Wingdings" panose="05000000000000000000" pitchFamily="2" charset="2"/>
              <a:buChar char="ü"/>
            </a:pPr>
            <a:r>
              <a:rPr lang="en-US" sz="2400" dirty="0" smtClean="0"/>
              <a:t>We have learned such various preventive measures in brief and also have successfully comprehended cyberattacks and various types that invoke in breaching the security.</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20</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accent4">
                    <a:lumMod val="25000"/>
                  </a:schemeClr>
                </a:solidFill>
              </a:rPr>
              <a:t>.org</a:t>
            </a:r>
            <a:endParaRPr lang="en-US" sz="5400" b="1" dirty="0">
              <a:solidFill>
                <a:schemeClr val="accent4">
                  <a:lumMod val="25000"/>
                </a:schemeClr>
              </a:solidFill>
            </a:endParaRPr>
          </a:p>
        </p:txBody>
      </p:sp>
    </p:spTree>
    <p:extLst>
      <p:ext uri="{BB962C8B-B14F-4D97-AF65-F5344CB8AC3E}">
        <p14:creationId xmlns:p14="http://schemas.microsoft.com/office/powerpoint/2010/main" val="2111160059"/>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5645" y="1374711"/>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IN" sz="2800" dirty="0" smtClean="0"/>
              <a:t> </a:t>
            </a:r>
            <a:r>
              <a:rPr lang="en-IN" sz="2400" dirty="0" smtClean="0"/>
              <a:t> </a:t>
            </a:r>
            <a:r>
              <a:rPr sz="2400" dirty="0" smtClean="0"/>
              <a:t>A cyber attack is a cybercrime that uses one or more computers to target a single or numerous computers or networks. </a:t>
            </a:r>
          </a:p>
          <a:p>
            <a:r>
              <a:rPr sz="2400" dirty="0" smtClean="0"/>
              <a:t> A cyber attack can be used to intentionally disable machines, steal data, or launch additional attacks from a compromised computer. Ransomware, phishing, malware, and denial of service are just a few of the tools used by cybercriminals to start a cyber attack. </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092921_SOCIAL-4STEPS_webpage_left_nav"/>
          <p:cNvPicPr>
            <a:picLocks noChangeAspect="1"/>
          </p:cNvPicPr>
          <p:nvPr/>
        </p:nvPicPr>
        <p:blipFill>
          <a:blip r:embed="rId3"/>
          <a:srcRect t="3330" r="9167"/>
          <a:stretch>
            <a:fillRect/>
          </a:stretch>
        </p:blipFill>
        <p:spPr>
          <a:xfrm>
            <a:off x="1828800" y="4648200"/>
            <a:ext cx="6000750" cy="1812290"/>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t>4</a:t>
            </a:fld>
            <a:endParaRPr lang="en-US" altLang="en-US" sz="1400" dirty="0">
              <a:solidFill>
                <a:srgbClr val="0039A6"/>
              </a:solidFill>
              <a:latin typeface="Myriad Web Pro" charset="0"/>
            </a:endParaRPr>
          </a:p>
        </p:txBody>
      </p:sp>
      <p:pic>
        <p:nvPicPr>
          <p:cNvPr id="2" name="Picture 1" descr="622b1df712adfa4ebff027a5_types of cyber attack"/>
          <p:cNvPicPr>
            <a:picLocks noChangeAspect="1"/>
          </p:cNvPicPr>
          <p:nvPr/>
        </p:nvPicPr>
        <p:blipFill>
          <a:blip r:embed="rId3"/>
          <a:stretch>
            <a:fillRect/>
          </a:stretch>
        </p:blipFill>
        <p:spPr>
          <a:xfrm>
            <a:off x="609600" y="838200"/>
            <a:ext cx="7694930" cy="4617085"/>
          </a:xfrm>
          <a:prstGeom prst="rect">
            <a:avLst/>
          </a:prstGeom>
        </p:spPr>
      </p:pic>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Common Cyber Security Attacks</a:t>
            </a:r>
          </a:p>
        </p:txBody>
      </p:sp>
      <p:sp>
        <p:nvSpPr>
          <p:cNvPr id="2" name="TextBox 1"/>
          <p:cNvSpPr txBox="1"/>
          <p:nvPr/>
        </p:nvSpPr>
        <p:spPr>
          <a:xfrm>
            <a:off x="609600" y="1600200"/>
            <a:ext cx="7924800" cy="3661410"/>
          </a:xfrm>
          <a:prstGeom prst="rect">
            <a:avLst/>
          </a:prstGeom>
          <a:noFill/>
        </p:spPr>
        <p:txBody>
          <a:bodyPr wrap="square">
            <a:spAutoFit/>
          </a:bodyPr>
          <a:lstStyle/>
          <a:p>
            <a:pPr marL="0" indent="0">
              <a:buFont typeface="Arial" panose="020B0604020202020204" pitchFamily="34" charset="0"/>
              <a:buNone/>
            </a:pPr>
            <a:r>
              <a:rPr lang="en-US" sz="2400" b="1" smtClean="0"/>
              <a:t>Malware</a:t>
            </a:r>
            <a:endParaRPr lang="en-US" sz="3200" smtClean="0"/>
          </a:p>
          <a:p>
            <a:pPr marL="514350" indent="-514350">
              <a:buFont typeface="Arial" panose="020B0604020202020204" pitchFamily="34" charset="0"/>
              <a:buChar char="•"/>
            </a:pPr>
            <a:r>
              <a:rPr lang="en-US" sz="2600" smtClean="0"/>
              <a:t>Malware refers to a wide range of threats, comprising worms, viruses, and spyware. </a:t>
            </a:r>
          </a:p>
          <a:p>
            <a:pPr marL="514350" indent="-514350">
              <a:buFont typeface="Arial" panose="020B0604020202020204" pitchFamily="34" charset="0"/>
              <a:buChar char="•"/>
            </a:pPr>
            <a:r>
              <a:rPr lang="en-US" sz="2600" smtClean="0"/>
              <a:t>When a user opens a "planted" harmful link or email attachment, that is used to install malicious code inside the system, malware exploits a vulnerability to breach a network.</a:t>
            </a:r>
          </a:p>
          <a:p>
            <a:pPr marL="514350" indent="-514350">
              <a:buFont typeface="Arial" panose="020B0604020202020204" pitchFamily="34" charset="0"/>
              <a:buChar char="•"/>
            </a:pPr>
            <a:r>
              <a:rPr lang="en-US" sz="2600" smtClean="0"/>
              <a:t>The most common type of malware includes viruses, trojans, worms, ransomware, spyware.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Common Cyber Security Attacks</a:t>
            </a:r>
          </a:p>
        </p:txBody>
      </p:sp>
      <p:sp>
        <p:nvSpPr>
          <p:cNvPr id="2" name="TextBox 1"/>
          <p:cNvSpPr txBox="1"/>
          <p:nvPr/>
        </p:nvSpPr>
        <p:spPr>
          <a:xfrm>
            <a:off x="609600" y="1600200"/>
            <a:ext cx="7924800" cy="4154170"/>
          </a:xfrm>
          <a:prstGeom prst="rect">
            <a:avLst/>
          </a:prstGeom>
          <a:noFill/>
        </p:spPr>
        <p:txBody>
          <a:bodyPr wrap="square">
            <a:spAutoFit/>
          </a:bodyPr>
          <a:lstStyle/>
          <a:p>
            <a:pPr marL="0" indent="0">
              <a:buFont typeface="Arial" panose="020B0604020202020204" pitchFamily="34" charset="0"/>
              <a:buNone/>
            </a:pPr>
            <a:r>
              <a:rPr lang="en-US" sz="2400" b="1" smtClean="0"/>
              <a:t>Phishing </a:t>
            </a:r>
          </a:p>
          <a:p>
            <a:pPr marL="342900" indent="-342900">
              <a:buFont typeface="Arial" panose="020B0604020202020204" pitchFamily="34" charset="0"/>
              <a:buChar char="•"/>
            </a:pPr>
            <a:r>
              <a:rPr lang="en-US" sz="2400" smtClean="0"/>
              <a:t>Phishing attacks are very frequent, and they include sending a large number of counterfeit emails to unsuspecting users while pretending to be from a trustworthy source.</a:t>
            </a:r>
          </a:p>
          <a:p>
            <a:pPr marL="342900" indent="-342900">
              <a:buFont typeface="Arial" panose="020B0604020202020204" pitchFamily="34" charset="0"/>
              <a:buNone/>
            </a:pPr>
            <a:endParaRPr lang="en-US" sz="2400" b="1" smtClean="0"/>
          </a:p>
          <a:p>
            <a:pPr marL="0" indent="0">
              <a:buFont typeface="Arial" panose="020B0604020202020204" pitchFamily="34" charset="0"/>
              <a:buNone/>
            </a:pPr>
            <a:r>
              <a:rPr lang="en-US" sz="2400" b="1" smtClean="0"/>
              <a:t>Man-in-the-Middle Attacks</a:t>
            </a:r>
          </a:p>
          <a:p>
            <a:pPr marL="342900" indent="-342900">
              <a:buFont typeface="Arial" panose="020B0604020202020204" pitchFamily="34" charset="0"/>
              <a:buChar char="•"/>
            </a:pPr>
            <a:r>
              <a:rPr lang="en-US" sz="2400" smtClean="0"/>
              <a:t>When an attacker intercepts a two-party transaction and inserts himself in the middle, this is known as a middleman attack. By disrupting traffic, cyber intruders can steal and change data from there.</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Common Cyber Security Attacks</a:t>
            </a:r>
          </a:p>
        </p:txBody>
      </p:sp>
      <p:sp>
        <p:nvSpPr>
          <p:cNvPr id="2" name="TextBox 1"/>
          <p:cNvSpPr txBox="1"/>
          <p:nvPr/>
        </p:nvSpPr>
        <p:spPr>
          <a:xfrm>
            <a:off x="609600" y="1600200"/>
            <a:ext cx="7924800" cy="3784600"/>
          </a:xfrm>
          <a:prstGeom prst="rect">
            <a:avLst/>
          </a:prstGeom>
          <a:noFill/>
        </p:spPr>
        <p:txBody>
          <a:bodyPr wrap="square">
            <a:spAutoFit/>
          </a:bodyPr>
          <a:lstStyle/>
          <a:p>
            <a:pPr marL="0" indent="0">
              <a:buFont typeface="Arial" panose="020B0604020202020204" pitchFamily="34" charset="0"/>
              <a:buNone/>
            </a:pPr>
            <a:r>
              <a:rPr lang="en-US" sz="2400" b="1" smtClean="0"/>
              <a:t>Denial-of-Service</a:t>
            </a:r>
          </a:p>
          <a:p>
            <a:pPr marL="342900" indent="-342900">
              <a:buFont typeface="Arial" panose="020B0604020202020204" pitchFamily="34" charset="0"/>
              <a:buChar char="•"/>
            </a:pPr>
            <a:r>
              <a:rPr lang="en-US" sz="2400" smtClean="0"/>
              <a:t>DoS attacks overload resources and bandwidth by flooding systems, servers, and/or networks with traffic. The system is unable to process and fulfill legitimate requests as a result.</a:t>
            </a:r>
          </a:p>
          <a:p>
            <a:pPr marL="342900" indent="-342900">
              <a:buFont typeface="Arial" panose="020B0604020202020204" pitchFamily="34" charset="0"/>
              <a:buNone/>
            </a:pPr>
            <a:endParaRPr lang="en-US" sz="2400" b="1" smtClean="0"/>
          </a:p>
          <a:p>
            <a:pPr marL="0" indent="0">
              <a:buFont typeface="Arial" panose="020B0604020202020204" pitchFamily="34" charset="0"/>
              <a:buNone/>
            </a:pPr>
            <a:r>
              <a:rPr lang="en-US" sz="2400" b="1" smtClean="0"/>
              <a:t>SQL Injections</a:t>
            </a:r>
          </a:p>
          <a:p>
            <a:pPr marL="342900" indent="-342900">
              <a:buFont typeface="Arial" panose="020B0604020202020204" pitchFamily="34" charset="0"/>
              <a:buChar char="•"/>
            </a:pPr>
            <a:r>
              <a:rPr lang="en-US" sz="2400" smtClean="0"/>
              <a:t>When an attacker uses server query language (SQL) to inject malicious code into a server, the server is forced to divulge protected information.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Common Cyber Security Attacks</a:t>
            </a:r>
          </a:p>
        </p:txBody>
      </p:sp>
      <p:sp>
        <p:nvSpPr>
          <p:cNvPr id="2" name="TextBox 1"/>
          <p:cNvSpPr txBox="1"/>
          <p:nvPr/>
        </p:nvSpPr>
        <p:spPr>
          <a:xfrm>
            <a:off x="609600" y="1600200"/>
            <a:ext cx="7924800" cy="3784600"/>
          </a:xfrm>
          <a:prstGeom prst="rect">
            <a:avLst/>
          </a:prstGeom>
          <a:noFill/>
        </p:spPr>
        <p:txBody>
          <a:bodyPr wrap="square">
            <a:spAutoFit/>
          </a:bodyPr>
          <a:lstStyle/>
          <a:p>
            <a:pPr marL="0" indent="0">
              <a:buFont typeface="Arial" panose="020B0604020202020204" pitchFamily="34" charset="0"/>
              <a:buNone/>
            </a:pPr>
            <a:r>
              <a:rPr lang="en-US" sz="2400" b="1" smtClean="0"/>
              <a:t>Cross-site Scripting</a:t>
            </a:r>
          </a:p>
          <a:p>
            <a:pPr marL="342900" indent="-342900">
              <a:buFont typeface="Arial" panose="020B0604020202020204" pitchFamily="34" charset="0"/>
              <a:buChar char="•"/>
            </a:pPr>
            <a:r>
              <a:rPr lang="en-US" sz="2400" smtClean="0"/>
              <a:t>In a cross-site scripting attack, malicious scripts are embedded in information from reliable sources. The malicious code is attached to the dynamic content delivered to the victim's browser.</a:t>
            </a:r>
          </a:p>
          <a:p>
            <a:pPr marL="342900" indent="-342900">
              <a:buFont typeface="Arial" panose="020B0604020202020204" pitchFamily="34" charset="0"/>
              <a:buNone/>
            </a:pPr>
            <a:endParaRPr lang="en-US" sz="2400" b="1" smtClean="0"/>
          </a:p>
          <a:p>
            <a:pPr marL="0" indent="0">
              <a:buFont typeface="Arial" panose="020B0604020202020204" pitchFamily="34" charset="0"/>
              <a:buNone/>
            </a:pPr>
            <a:r>
              <a:rPr lang="en-US" sz="2400" b="1" smtClean="0"/>
              <a:t>Rootkits</a:t>
            </a:r>
          </a:p>
          <a:p>
            <a:pPr marL="342900" indent="-342900">
              <a:buFont typeface="Arial" panose="020B0604020202020204" pitchFamily="34" charset="0"/>
              <a:buChar char="•"/>
            </a:pPr>
            <a:r>
              <a:rPr lang="en-US" sz="2400" smtClean="0"/>
              <a:t>Rootkits are hidden inside legitimate software, allowing them to take control of a system remotely and acquire administrative access.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chemeClr val="accent2"/>
                </a:solidFill>
                <a:latin typeface="Times New Roman" panose="02020603050405020304" pitchFamily="18" charset="0"/>
                <a:cs typeface="Times New Roman" panose="02020603050405020304" pitchFamily="18" charset="0"/>
              </a:rPr>
              <a:t>Common Cyber Security Attacks</a:t>
            </a:r>
          </a:p>
        </p:txBody>
      </p:sp>
      <p:sp>
        <p:nvSpPr>
          <p:cNvPr id="2" name="TextBox 1"/>
          <p:cNvSpPr txBox="1"/>
          <p:nvPr/>
        </p:nvSpPr>
        <p:spPr>
          <a:xfrm>
            <a:off x="609600" y="1600200"/>
            <a:ext cx="7924800" cy="4154170"/>
          </a:xfrm>
          <a:prstGeom prst="rect">
            <a:avLst/>
          </a:prstGeom>
          <a:noFill/>
        </p:spPr>
        <p:txBody>
          <a:bodyPr wrap="square">
            <a:spAutoFit/>
          </a:bodyPr>
          <a:lstStyle/>
          <a:p>
            <a:pPr marL="0" indent="0">
              <a:buFont typeface="Arial" panose="020B0604020202020204" pitchFamily="34" charset="0"/>
              <a:buNone/>
            </a:pPr>
            <a:r>
              <a:rPr lang="en-US" sz="2400" b="1" smtClean="0"/>
              <a:t>Zero-day Exploit:</a:t>
            </a:r>
          </a:p>
          <a:p>
            <a:pPr marL="342900" indent="-342900">
              <a:buFont typeface="Arial" panose="020B0604020202020204" pitchFamily="34" charset="0"/>
              <a:buChar char="•"/>
            </a:pPr>
            <a:r>
              <a:rPr lang="en-US" sz="2400" smtClean="0"/>
              <a:t>Exploiting the vulnerable systems when it becomes new and recently announced — before a fix is available and/or applied — is known as a Zero-day Exploit.</a:t>
            </a:r>
            <a:r>
              <a:rPr lang="en-IN" altLang="en-US" sz="2400" smtClean="0"/>
              <a:t> Zero-day attackers take advantage of a newly discovered vulnerability within a brief window of time when no solutions or preventative measures are available.</a:t>
            </a:r>
          </a:p>
          <a:p>
            <a:pPr marL="0" indent="0">
              <a:buFont typeface="Arial" panose="020B0604020202020204" pitchFamily="34" charset="0"/>
              <a:buNone/>
            </a:pPr>
            <a:r>
              <a:rPr lang="en-IN" altLang="en-US" sz="2400" b="1" smtClean="0"/>
              <a:t>Password Attack:</a:t>
            </a:r>
          </a:p>
          <a:p>
            <a:pPr marL="342900" indent="-342900">
              <a:buFont typeface="Arial" panose="020B0604020202020204" pitchFamily="34" charset="0"/>
              <a:buChar char="•"/>
            </a:pPr>
            <a:r>
              <a:rPr lang="en-IN" altLang="en-US" sz="2400" smtClean="0"/>
              <a:t>Passwords are the most common technique of gaining access to the secured information system, which makes them an appealing target for cybercriminals.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1305</Words>
  <Application>Microsoft Office PowerPoint</Application>
  <PresentationFormat>On-screen Show (4:3)</PresentationFormat>
  <Paragraphs>293</Paragraphs>
  <Slides>21</Slides>
  <Notes>19</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7_SEPDPO</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903</cp:revision>
  <cp:lastPrinted>2014-09-05T11:57:00Z</cp:lastPrinted>
  <dcterms:created xsi:type="dcterms:W3CDTF">2014-04-08T13:15:00Z</dcterms:created>
  <dcterms:modified xsi:type="dcterms:W3CDTF">2022-11-20T08:49:05Z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6BB1A4BEDA594F4E8C89760B676FE3D4</vt:lpwstr>
  </property>
  <property fmtid="{D5CDD505-2E9C-101B-9397-08002B2CF9AE}" pid="3" name="KSOProductBuildVer">
    <vt:lpwstr>1033-11.2.0.11380</vt:lpwstr>
  </property>
</Properties>
</file>