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6055" r:id="rId2"/>
  </p:sldMasterIdLst>
  <p:notesMasterIdLst>
    <p:notesMasterId r:id="rId24"/>
  </p:notesMasterIdLst>
  <p:handoutMasterIdLst>
    <p:handoutMasterId r:id="rId25"/>
  </p:handoutMasterIdLst>
  <p:sldIdLst>
    <p:sldId id="415" r:id="rId3"/>
    <p:sldId id="322" r:id="rId4"/>
    <p:sldId id="324" r:id="rId5"/>
    <p:sldId id="362" r:id="rId6"/>
    <p:sldId id="361" r:id="rId7"/>
    <p:sldId id="325" r:id="rId8"/>
    <p:sldId id="407" r:id="rId9"/>
    <p:sldId id="410" r:id="rId10"/>
    <p:sldId id="397" r:id="rId11"/>
    <p:sldId id="401" r:id="rId12"/>
    <p:sldId id="408" r:id="rId13"/>
    <p:sldId id="385" r:id="rId14"/>
    <p:sldId id="409" r:id="rId15"/>
    <p:sldId id="402" r:id="rId16"/>
    <p:sldId id="386" r:id="rId17"/>
    <p:sldId id="403" r:id="rId18"/>
    <p:sldId id="404" r:id="rId19"/>
    <p:sldId id="406" r:id="rId20"/>
    <p:sldId id="351" r:id="rId21"/>
    <p:sldId id="411" r:id="rId22"/>
    <p:sldId id="414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53" autoAdjust="0"/>
    <p:restoredTop sz="77728" autoAdjust="0"/>
  </p:normalViewPr>
  <p:slideViewPr>
    <p:cSldViewPr>
      <p:cViewPr>
        <p:scale>
          <a:sx n="51" d="100"/>
          <a:sy n="51" d="100"/>
        </p:scale>
        <p:origin x="-1652" y="-4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0" Type="http://schemas.openxmlformats.org/officeDocument/2006/relationships/slide" Target="slides/slide15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11/2/2022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  <p:sldLayoutId id="2147485829" r:id="rId19"/>
    <p:sldLayoutId id="2147485830" r:id="rId20"/>
    <p:sldLayoutId id="2147485831" r:id="rId21"/>
    <p:sldLayoutId id="2147485832" r:id="rId22"/>
    <p:sldLayoutId id="2147485833" r:id="rId23"/>
    <p:sldLayoutId id="2147485834" r:id="rId24"/>
    <p:sldLayoutId id="2147485835" r:id="rId25"/>
    <p:sldLayoutId id="2147485836" r:id="rId26"/>
    <p:sldLayoutId id="2147485837" r:id="rId27"/>
    <p:sldLayoutId id="2147485838" r:id="rId28"/>
    <p:sldLayoutId id="2147485839" r:id="rId29"/>
    <p:sldLayoutId id="2147485840" r:id="rId30"/>
    <p:sldLayoutId id="2147485841" r:id="rId31"/>
    <p:sldLayoutId id="2147485842" r:id="rId32"/>
    <p:sldLayoutId id="2147485843" r:id="rId33"/>
    <p:sldLayoutId id="2147485844" r:id="rId34"/>
    <p:sldLayoutId id="2147485845" r:id="rId35"/>
    <p:sldLayoutId id="2147486029" r:id="rId36"/>
    <p:sldLayoutId id="2147486030" r:id="rId37"/>
    <p:sldLayoutId id="2147486031" r:id="rId38"/>
    <p:sldLayoutId id="2147486032" r:id="rId39"/>
    <p:sldLayoutId id="2147486033" r:id="rId40"/>
    <p:sldLayoutId id="2147486034" r:id="rId41"/>
    <p:sldLayoutId id="2147486035" r:id="rId4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2EC0-D8F3-415F-8085-786D7A812283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A36D-1692-40C5-87F7-044375E10C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6" r:id="rId1"/>
    <p:sldLayoutId id="2147486057" r:id="rId2"/>
    <p:sldLayoutId id="2147486058" r:id="rId3"/>
    <p:sldLayoutId id="2147486059" r:id="rId4"/>
    <p:sldLayoutId id="2147486060" r:id="rId5"/>
    <p:sldLayoutId id="2147486061" r:id="rId6"/>
    <p:sldLayoutId id="2147486062" r:id="rId7"/>
    <p:sldLayoutId id="2147486063" r:id="rId8"/>
    <p:sldLayoutId id="2147486064" r:id="rId9"/>
    <p:sldLayoutId id="2147486065" r:id="rId10"/>
    <p:sldLayoutId id="2147486066" r:id="rId11"/>
    <p:sldLayoutId id="2147486067" r:id="rId12"/>
    <p:sldLayoutId id="2147486068" r:id="rId13"/>
    <p:sldLayoutId id="2147486069" r:id="rId14"/>
    <p:sldLayoutId id="2147486070" r:id="rId15"/>
    <p:sldLayoutId id="2147486071" r:id="rId16"/>
    <p:sldLayoutId id="2147486072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1654480" y="5417403"/>
            <a:ext cx="137702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Submitted </a:t>
            </a:r>
            <a:r>
              <a:rPr lang="en-US" sz="24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4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		 </a:t>
            </a:r>
            <a:r>
              <a:rPr lang="en-US" sz="24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Submitted </a:t>
            </a:r>
            <a:r>
              <a:rPr lang="en-US" sz="2400" b="1" dirty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400" b="1" dirty="0" smtClean="0">
                <a:solidFill>
                  <a:schemeClr val="accent4">
                    <a:lumMod val="25000"/>
                  </a:schemeClr>
                </a:solidFill>
                <a:latin typeface="+mn-lt"/>
                <a:cs typeface="Times New Roman" pitchFamily="18" charset="0"/>
              </a:rPr>
              <a:t>                                     Studymafia.org                                           Studymafia.org               </a:t>
            </a:r>
            <a:endParaRPr lang="en-US" sz="2400" b="1" dirty="0">
              <a:solidFill>
                <a:schemeClr val="accent4">
                  <a:lumMod val="2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6350" y="2133600"/>
            <a:ext cx="3666389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6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Blindness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0341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Risk-Factors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3000" b="1" dirty="0" smtClean="0"/>
              <a:t>     The following categories of people are at risk for blindness: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People with eye diseases, such as macular degeneration and glaucoma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People with diabetes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People who have a stroke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Risk-Factors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/>
              <a:t>People undergoing eye surgery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/>
              <a:t>People who work with or near sharp objects or toxic chemicals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600" dirty="0" smtClean="0"/>
              <a:t>Premature babies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Prevention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1" y="1676400"/>
            <a:ext cx="8001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To detect eye diseases and help prevent vision loss, get regular eye examinations.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 If you receive a diagnosis of certain eye conditions, such as glaucoma, treatment with medication can help prevent blindness.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If you notice symptoms of vision loss between routine visits, make an appointment with their eye doctor immediately.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Diagnosis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smtClean="0"/>
              <a:t>A thorough eye exam by an optometrist will help determine the cause of your blindness or partial loss of vision.</a:t>
            </a:r>
          </a:p>
          <a:p>
            <a:r>
              <a:rPr lang="en-US" sz="3000" dirty="0" smtClean="0"/>
              <a:t>Your eye doctor will administer a series of tests that measure: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The clarity of your vision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The function of your eye muscles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How your pupils react to light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Diagnosis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27087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A pediatrician will screen your baby for eye problems shortly after birth. At 6 months of age, have an eye doctor or pediatrician check your child again for visual acuity, focus, and eye alignment.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The doctor will look at your baby’s eye structures and see whether they can follow a light or colorful object with their eyes.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smtClean="0"/>
              <a:t>In some cases of vision impairment, one or more of the following may help restore vision: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Eyeglasses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Contact lenses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Surgery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Medication</a:t>
            </a:r>
            <a:endParaRPr lang="en-US" sz="32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If you experience partial blindness that can’t be corrected, your doctor will provide guidance on how to function with limited vision.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For example, you can use a magnifying glass to read, increase the text size on your computer, and use audio clocks and </a:t>
            </a:r>
            <a:r>
              <a:rPr lang="en-US" sz="3200" dirty="0" err="1" smtClean="0"/>
              <a:t>audiobooks</a:t>
            </a:r>
            <a:r>
              <a:rPr lang="en-US" sz="3200" dirty="0" smtClean="0"/>
              <a:t>.</a:t>
            </a:r>
            <a:endParaRPr lang="en-US" sz="3000" dirty="0" smtClean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Treatment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1" y="1676400"/>
            <a:ext cx="76962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smtClean="0"/>
              <a:t>Complete blindness requires approaching life in a new way and learning new skills. For example, you may need to learn how to: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Read </a:t>
            </a:r>
            <a:r>
              <a:rPr lang="en-US" sz="3000" dirty="0" err="1" smtClean="0"/>
              <a:t>braille</a:t>
            </a:r>
            <a:endParaRPr lang="en-US" sz="300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Use a guide dog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Organize your home so you can easily find things and stay safe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Fold money in distinct ways to distinguish bill amounts</a:t>
            </a:r>
            <a:endParaRPr lang="en-US" sz="3000" dirty="0"/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choma_treatment_big_898.jpg"/>
          <p:cNvPicPr>
            <a:picLocks noChangeAspect="1"/>
          </p:cNvPicPr>
          <p:nvPr/>
        </p:nvPicPr>
        <p:blipFill>
          <a:blip r:embed="rId2"/>
          <a:srcRect b="18889"/>
          <a:stretch>
            <a:fillRect/>
          </a:stretch>
        </p:blipFill>
        <p:spPr>
          <a:xfrm>
            <a:off x="1295400" y="457200"/>
            <a:ext cx="6858000" cy="55626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A person’s long-term outlook for restoring vision and slowing vision loss is better when treatment is preventive and sought immediately.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3200" dirty="0" smtClean="0"/>
              <a:t>Surgery can effectively treat cataracts. They don’t necessarily result in blindness.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Symptoms of Blindness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Causes of Blindness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Risk-Factors of Blindness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Prevention of Blindness   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Diagnosis of Blindness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Treatment of Blindness  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sz="2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28800" y="115824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590800"/>
            <a:ext cx="8183880" cy="4187952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13646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23960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455645" y="1603311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800" dirty="0" smtClean="0"/>
              <a:t>   Blindness is the inability to see anything, including light.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Picture 6" descr="Big__trblind.jpg"/>
          <p:cNvPicPr>
            <a:picLocks noChangeAspect="1"/>
          </p:cNvPicPr>
          <p:nvPr/>
        </p:nvPicPr>
        <p:blipFill>
          <a:blip r:embed="rId3"/>
          <a:srcRect b="24667"/>
          <a:stretch>
            <a:fillRect/>
          </a:stretch>
        </p:blipFill>
        <p:spPr>
          <a:xfrm>
            <a:off x="1828799" y="2590800"/>
            <a:ext cx="5820871" cy="32887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685800" y="16002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dirty="0" smtClean="0"/>
              <a:t>If you’re partially blind, you have limited vision. For example, you may have blurry vision or the inability to distinguish the shapes of objects. Complete blindness means you can’t see at all.</a:t>
            </a:r>
          </a:p>
          <a:p>
            <a:r>
              <a:rPr lang="en-US" sz="2800" dirty="0" smtClean="0"/>
              <a:t>Legal blindness refers to vision that’s highly compromised. What a person with regular vision can see from 200 feet away, a legally blind person can see from only 20 feet away.</a:t>
            </a:r>
          </a:p>
          <a:p>
            <a:r>
              <a:rPr lang="en-US" sz="2800" dirty="0" smtClean="0"/>
              <a:t>Seek medical attention right away if you suddenly lose the ability to see.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7620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Symptoms of Blindness 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5240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" name="Picture 7" descr="multiple-sclerosis-and-vision-problems-3421708_final-c94a1ec900a44aa0bbae0bede45833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886" y="1752600"/>
            <a:ext cx="7719313" cy="4343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Glaucoma refers to different eye conditions that can damage your optic nerve, which carries visual information from your eyes to your brain.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Macular degeneration destroys the part of your eye that enables you to see details.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Cataracts cause cloudy vision. They’re more common in older people.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A lazy eye can make it difficult to see details. It may lead to vision loss.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Optic neuritis is inflammation that can cause temporary or permanent vision loss.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Retinitis </a:t>
            </a:r>
            <a:r>
              <a:rPr lang="en-US" sz="3000" dirty="0" err="1" smtClean="0"/>
              <a:t>pigmentosa</a:t>
            </a:r>
            <a:r>
              <a:rPr lang="en-US" sz="3000" dirty="0" smtClean="0"/>
              <a:t> refers to damage of the retina. It leads to blindness only in rare cases.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24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/>
            <a:r>
              <a:rPr lang="en-US" sz="3000" dirty="0" smtClean="0"/>
              <a:t>     The following conditions can impair vision or cause blindness in infants: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Infections, such as pink eye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Blocked tear ducts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Cataracts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smtClean="0"/>
              <a:t>Strabismus (crossed eyes)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000" dirty="0" err="1" smtClean="0"/>
              <a:t>Amblyopia</a:t>
            </a:r>
            <a:r>
              <a:rPr lang="en-US" sz="3000" dirty="0" smtClean="0"/>
              <a:t> (lazy eye)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Causes of Blindness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/>
              <a:t>Ptosis</a:t>
            </a:r>
            <a:r>
              <a:rPr lang="en-US" sz="3200" dirty="0" smtClean="0"/>
              <a:t> (droopy eyelid)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Congenital glaucoma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Retinopathy of prematurity (ROP), which occurs in premature babies when the blood vessels that supply their retina aren’t fully developed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/>
              <a:t>Visual inattention, or delayed development of your child’s visual system</a:t>
            </a:r>
          </a:p>
        </p:txBody>
      </p: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18057</TotalTime>
  <Words>607</Words>
  <Application>Microsoft Office PowerPoint</Application>
  <PresentationFormat>On-screen Show (4:3)</PresentationFormat>
  <Paragraphs>280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7_SEPDPO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897</cp:revision>
  <cp:lastPrinted>2014-09-05T11:57:32Z</cp:lastPrinted>
  <dcterms:created xsi:type="dcterms:W3CDTF">2014-04-08T13:15:54Z</dcterms:created>
  <dcterms:modified xsi:type="dcterms:W3CDTF">2022-11-02T15:30:10Z</dcterms:modified>
</cp:coreProperties>
</file>