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3"/>
  </p:notesMasterIdLst>
  <p:handoutMasterIdLst>
    <p:handoutMasterId r:id="rId24"/>
  </p:handoutMasterIdLst>
  <p:sldIdLst>
    <p:sldId id="428" r:id="rId3"/>
    <p:sldId id="322" r:id="rId4"/>
    <p:sldId id="324" r:id="rId5"/>
    <p:sldId id="361" r:id="rId6"/>
    <p:sldId id="325" r:id="rId7"/>
    <p:sldId id="397" r:id="rId8"/>
    <p:sldId id="418" r:id="rId9"/>
    <p:sldId id="398" r:id="rId10"/>
    <p:sldId id="419" r:id="rId11"/>
    <p:sldId id="420" r:id="rId12"/>
    <p:sldId id="421" r:id="rId13"/>
    <p:sldId id="422" r:id="rId14"/>
    <p:sldId id="399" r:id="rId15"/>
    <p:sldId id="423" r:id="rId16"/>
    <p:sldId id="424" r:id="rId17"/>
    <p:sldId id="425" r:id="rId18"/>
    <p:sldId id="426" r:id="rId19"/>
    <p:sldId id="427" r:id="rId20"/>
    <p:sldId id="351" r:id="rId21"/>
    <p:sldId id="429"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77728" autoAdjust="0"/>
  </p:normalViewPr>
  <p:slideViewPr>
    <p:cSldViewPr>
      <p:cViewPr>
        <p:scale>
          <a:sx n="51" d="100"/>
          <a:sy n="51" d="100"/>
        </p:scale>
        <p:origin x="-1548" y="-460"/>
      </p:cViewPr>
      <p:guideLst>
        <p:guide orient="horz" pos="2136"/>
        <p:guide pos="2917"/>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19.xml"/><Relationship Id="rId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11/19/2022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104924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11/19/2022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1769415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11/19/2022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11/19/2022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p>
        </p:txBody>
      </p:sp>
      <p:sp>
        <p:nvSpPr>
          <p:cNvPr id="2056" name="Rectangle 8"/>
          <p:cNvSpPr>
            <a:spLocks noGrp="1"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p>
        </p:txBody>
      </p:sp>
      <p:sp>
        <p:nvSpPr>
          <p:cNvPr id="11"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4213AF-26F6-41FA-8D85-E2C5388D6E58}" type="datetimeFigureOut">
              <a:rPr lang="en-US" smtClean="0"/>
              <a:t>11/19/2022</a:t>
            </a:fld>
            <a:endParaRPr lang="en-US" dirty="0">
              <a:solidFill>
                <a:srgbClr val="FFFFFF"/>
              </a:solidFill>
            </a:endParaRPr>
          </a:p>
        </p:txBody>
      </p:sp>
      <p:sp>
        <p:nvSpPr>
          <p:cNvPr id="12"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0" lang="en-US">
              <a:solidFill>
                <a:schemeClr val="accent1">
                  <a:tint val="20000"/>
                </a:schemeClr>
              </a:solidFill>
            </a:endParaRPr>
          </a:p>
        </p:txBody>
      </p:sp>
      <p:sp>
        <p:nvSpPr>
          <p:cNvPr id="13"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Tree>
  </p:cSld>
  <p:clrMapOvr>
    <a:masterClrMapping/>
  </p:clrMapOvr>
  <p:transition spd="slow">
    <p:comb/>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masterClrMapping/>
  </p:clrMapOvr>
  <p:transition spd="slow">
    <p:comb/>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Tree>
  </p:cSld>
  <p:clrMapOvr>
    <a:masterClrMapping/>
  </p:clrMapOvr>
  <p:transition spd="slow">
    <p:comb/>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11/19/2022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solidFill>
                <a:schemeClr val="tx1"/>
              </a:solidFill>
            </a:endParaRPr>
          </a:p>
        </p:txBody>
      </p:sp>
    </p:spTree>
  </p:cSld>
  <p:clrMapOvr>
    <a:masterClrMapping/>
  </p:clrMapOvr>
  <p:transition spd="slow">
    <p:comb/>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11/19/2022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2.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2.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29"/>
          <a:srcRect t="1094" r="8122" b="13318"/>
          <a:stretch>
            <a:fillRect/>
          </a:stretch>
        </p:blipFill>
        <p:spPr>
          <a:xfrm>
            <a:off x="5797550" y="4438650"/>
            <a:ext cx="3340100" cy="2333625"/>
          </a:xfrm>
          <a:prstGeom prst="rect">
            <a:avLst/>
          </a:prstGeom>
          <a:noFill/>
          <a:ln w="9525">
            <a:noFill/>
          </a:ln>
        </p:spPr>
      </p:pic>
      <p:sp>
        <p:nvSpPr>
          <p:cNvPr id="1028" name="Rectangle 4"/>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457200" y="1600200"/>
            <a:ext cx="82296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44213AF-26F6-41FA-8D85-E2C5388D6E58}" type="datetimeFigureOut">
              <a:rPr lang="en-US" smtClean="0"/>
              <a:t>11/19/2022</a:t>
            </a:fld>
            <a:endParaRPr lang="en-US" sz="1000" dirty="0">
              <a:solidFill>
                <a:schemeClr val="tx1"/>
              </a:solidFill>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r" eaLnBrk="1" latinLnBrk="0" hangingPunct="1"/>
            <a:endParaRPr kumimoji="0" lang="en-US" sz="1000" dirty="0">
              <a:solidFill>
                <a:schemeClr val="tx1"/>
              </a:solidFill>
            </a:endParaRP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Lst>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6740" y="5791200"/>
            <a:ext cx="9213460" cy="707886"/>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cs typeface="Times New Roman" pitchFamily="18" charset="0"/>
              </a:rPr>
              <a:t>                       </a:t>
            </a:r>
            <a:r>
              <a:rPr lang="en-US" sz="2000" b="1" dirty="0" smtClean="0">
                <a:solidFill>
                  <a:schemeClr val="accent4">
                    <a:lumMod val="25000"/>
                  </a:schemeClr>
                </a:solidFill>
                <a:latin typeface="+mn-lt"/>
                <a:cs typeface="Times New Roman" pitchFamily="18" charset="0"/>
              </a:rPr>
              <a:t>Submitted </a:t>
            </a:r>
            <a:r>
              <a:rPr lang="en-US" sz="2000" b="1" dirty="0">
                <a:solidFill>
                  <a:schemeClr val="accent4">
                    <a:lumMod val="25000"/>
                  </a:schemeClr>
                </a:solidFill>
                <a:latin typeface="+mn-lt"/>
                <a:cs typeface="Times New Roman" pitchFamily="18" charset="0"/>
              </a:rPr>
              <a:t>To:	 </a:t>
            </a:r>
            <a:r>
              <a:rPr lang="en-US" sz="2000" b="1" dirty="0" smtClean="0">
                <a:solidFill>
                  <a:schemeClr val="accent4">
                    <a:lumMod val="25000"/>
                  </a:schemeClr>
                </a:solidFill>
                <a:latin typeface="+mn-lt"/>
                <a:cs typeface="Times New Roman" pitchFamily="18" charset="0"/>
              </a:rPr>
              <a:t>             </a:t>
            </a:r>
            <a:r>
              <a:rPr lang="en-US" sz="2000" b="1" dirty="0">
                <a:solidFill>
                  <a:schemeClr val="accent4">
                    <a:lumMod val="25000"/>
                  </a:schemeClr>
                </a:solidFill>
                <a:latin typeface="+mn-lt"/>
                <a:cs typeface="Times New Roman" pitchFamily="18" charset="0"/>
              </a:rPr>
              <a:t> </a:t>
            </a:r>
            <a:r>
              <a:rPr lang="en-US" sz="2000" b="1" dirty="0" smtClean="0">
                <a:solidFill>
                  <a:schemeClr val="accent4">
                    <a:lumMod val="25000"/>
                  </a:schemeClr>
                </a:solidFill>
                <a:latin typeface="+mn-lt"/>
                <a:cs typeface="Times New Roman" pitchFamily="18" charset="0"/>
              </a:rPr>
              <a:t>                  </a:t>
            </a:r>
            <a:r>
              <a:rPr lang="en-US" sz="2000" b="1" dirty="0" smtClean="0">
                <a:solidFill>
                  <a:schemeClr val="accent4">
                    <a:lumMod val="25000"/>
                  </a:schemeClr>
                </a:solidFill>
                <a:latin typeface="+mn-lt"/>
                <a:cs typeface="Times New Roman" pitchFamily="18" charset="0"/>
              </a:rPr>
              <a:t>Submitted </a:t>
            </a:r>
            <a:r>
              <a:rPr lang="en-US" sz="2000" b="1" dirty="0">
                <a:solidFill>
                  <a:schemeClr val="accent4">
                    <a:lumMod val="25000"/>
                  </a:schemeClr>
                </a:solidFill>
                <a:latin typeface="+mn-lt"/>
                <a:cs typeface="Times New Roman" pitchFamily="18" charset="0"/>
              </a:rPr>
              <a:t>By:</a:t>
            </a:r>
          </a:p>
          <a:p>
            <a:pPr eaLnBrk="0" hangingPunct="0"/>
            <a:r>
              <a:rPr lang="en-US" sz="2000" b="1" dirty="0" smtClean="0">
                <a:solidFill>
                  <a:schemeClr val="accent4">
                    <a:lumMod val="25000"/>
                  </a:schemeClr>
                </a:solidFill>
                <a:latin typeface="+mn-lt"/>
                <a:cs typeface="Times New Roman" pitchFamily="18" charset="0"/>
              </a:rPr>
              <a:t>                     </a:t>
            </a:r>
            <a:r>
              <a:rPr lang="en-US" sz="2000" b="1" dirty="0" smtClean="0">
                <a:solidFill>
                  <a:schemeClr val="accent4">
                    <a:lumMod val="25000"/>
                  </a:schemeClr>
                </a:solidFill>
                <a:latin typeface="+mn-lt"/>
                <a:cs typeface="Times New Roman" pitchFamily="18" charset="0"/>
              </a:rPr>
              <a:t>Studymafia.org                                      Studymafia.org               </a:t>
            </a:r>
            <a:endParaRPr lang="en-US" sz="2000" b="1" dirty="0">
              <a:solidFill>
                <a:schemeClr val="accent4">
                  <a:lumMod val="25000"/>
                </a:schemeClr>
              </a:solidFill>
              <a:latin typeface="+mn-lt"/>
              <a:cs typeface="Times New Roman" pitchFamily="18" charset="0"/>
            </a:endParaRPr>
          </a:p>
        </p:txBody>
      </p:sp>
      <p:sp>
        <p:nvSpPr>
          <p:cNvPr id="8" name="Rectangle 7"/>
          <p:cNvSpPr/>
          <p:nvPr/>
        </p:nvSpPr>
        <p:spPr>
          <a:xfrm>
            <a:off x="2667000" y="2108537"/>
            <a:ext cx="4622051" cy="1015663"/>
          </a:xfrm>
          <a:prstGeom prst="rect">
            <a:avLst/>
          </a:prstGeom>
          <a:solidFill>
            <a:srgbClr val="FFFF00"/>
          </a:solidFill>
        </p:spPr>
        <p:txBody>
          <a:bodyPr wrap="square">
            <a:spAutoFit/>
          </a:bodyPr>
          <a:lstStyle/>
          <a:p>
            <a:pPr algn="ctr" fontAlgn="auto">
              <a:spcBef>
                <a:spcPts val="0"/>
              </a:spcBef>
              <a:spcAft>
                <a:spcPts val="0"/>
              </a:spcAft>
              <a:defRPr/>
            </a:pPr>
            <a:r>
              <a:rPr lang="en-US" altLang="en-US" sz="6000" b="1" dirty="0" smtClean="0">
                <a:latin typeface="Times New Roman" pitchFamily="18" charset="0"/>
                <a:cs typeface="Times New Roman" pitchFamily="18" charset="0"/>
              </a:rPr>
              <a:t>Back Care</a:t>
            </a:r>
            <a:endParaRPr lang="en-US" sz="6000" b="1" spc="300" dirty="0">
              <a:ln w="11430" cmpd="sng">
                <a:solidFill>
                  <a:schemeClr val="accent1">
                    <a:tint val="10000"/>
                  </a:schemeClr>
                </a:solidFill>
                <a:prstDash val="solid"/>
                <a:miter lim="800000"/>
              </a:ln>
              <a:solidFill>
                <a:schemeClr val="tx2">
                  <a:lumMod val="60000"/>
                  <a:lumOff val="40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41184773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Massage Techniques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76400"/>
            <a:ext cx="7924800" cy="3538220"/>
          </a:xfrm>
          <a:prstGeom prst="rect">
            <a:avLst/>
          </a:prstGeom>
          <a:noFill/>
        </p:spPr>
        <p:txBody>
          <a:bodyPr wrap="square">
            <a:spAutoFit/>
          </a:bodyPr>
          <a:lstStyle/>
          <a:p>
            <a:pPr marL="0" indent="0">
              <a:buFont typeface="Arial" panose="020B0604020202020204" pitchFamily="34" charset="0"/>
              <a:buNone/>
            </a:pPr>
            <a:r>
              <a:rPr lang="en-US" sz="3200" b="1" smtClean="0"/>
              <a:t>Tapotement or Rhythmic Tapping</a:t>
            </a:r>
          </a:p>
          <a:p>
            <a:pPr marL="457200" indent="-457200">
              <a:buFont typeface="Arial" panose="020B0604020202020204" pitchFamily="34" charset="0"/>
              <a:buChar char="•"/>
            </a:pPr>
            <a:r>
              <a:rPr lang="en-US" sz="3200" smtClean="0"/>
              <a:t>As the name suggests, it consists of rhythmic tapping that uses the fists of the cupped hands. </a:t>
            </a:r>
          </a:p>
          <a:p>
            <a:pPr marL="457200" indent="-457200">
              <a:buFont typeface="Arial" panose="020B0604020202020204" pitchFamily="34" charset="0"/>
              <a:buChar char="•"/>
            </a:pPr>
            <a:r>
              <a:rPr lang="en-US" sz="3200" smtClean="0"/>
              <a:t>This helps to loosen and relax the muscles being manipulated and also helps to energize them.</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Massage Techniques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76400"/>
            <a:ext cx="7924800" cy="4030980"/>
          </a:xfrm>
          <a:prstGeom prst="rect">
            <a:avLst/>
          </a:prstGeom>
          <a:noFill/>
        </p:spPr>
        <p:txBody>
          <a:bodyPr wrap="square">
            <a:spAutoFit/>
          </a:bodyPr>
          <a:lstStyle/>
          <a:p>
            <a:pPr marL="0" indent="0">
              <a:buFont typeface="Arial" panose="020B0604020202020204" pitchFamily="34" charset="0"/>
              <a:buNone/>
            </a:pPr>
            <a:r>
              <a:rPr lang="en-US" sz="3200" b="1" smtClean="0"/>
              <a:t>Friction</a:t>
            </a:r>
          </a:p>
          <a:p>
            <a:pPr marL="457200" indent="-457200">
              <a:buFont typeface="Arial" panose="020B0604020202020204" pitchFamily="34" charset="0"/>
              <a:buChar char="•"/>
            </a:pPr>
            <a:r>
              <a:rPr lang="en-US" sz="3200" smtClean="0"/>
              <a:t>This move seeks to create heat to bring about relaxation of the muscles. </a:t>
            </a:r>
          </a:p>
          <a:p>
            <a:pPr marL="457200" indent="-457200">
              <a:buFont typeface="Arial" panose="020B0604020202020204" pitchFamily="34" charset="0"/>
              <a:buChar char="•"/>
            </a:pPr>
            <a:r>
              <a:rPr lang="en-US" sz="3200" smtClean="0"/>
              <a:t>The palms of the hand are rubbed together vigorously with each other, or they are rubbed onto the skin of the person being massaged in order to produce heat by friction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Massage Techniques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76400"/>
            <a:ext cx="7924800" cy="3538220"/>
          </a:xfrm>
          <a:prstGeom prst="rect">
            <a:avLst/>
          </a:prstGeom>
          <a:noFill/>
        </p:spPr>
        <p:txBody>
          <a:bodyPr wrap="square">
            <a:spAutoFit/>
          </a:bodyPr>
          <a:lstStyle/>
          <a:p>
            <a:pPr marL="0" indent="0">
              <a:buFont typeface="Arial" panose="020B0604020202020204" pitchFamily="34" charset="0"/>
              <a:buNone/>
            </a:pPr>
            <a:r>
              <a:rPr lang="en-US" sz="3200" b="1" smtClean="0"/>
              <a:t>Vibration or Shaking</a:t>
            </a:r>
          </a:p>
          <a:p>
            <a:pPr marL="457200" indent="-457200">
              <a:buFont typeface="Arial" panose="020B0604020202020204" pitchFamily="34" charset="0"/>
              <a:buChar char="•"/>
            </a:pPr>
            <a:r>
              <a:rPr lang="en-US" sz="3200" smtClean="0"/>
              <a:t>This helps to loosen up the muscles by using a back and forth action of the fingertips or the heel of the hand over the skin. </a:t>
            </a:r>
          </a:p>
          <a:p>
            <a:pPr marL="457200" indent="-457200">
              <a:buFont typeface="Arial" panose="020B0604020202020204" pitchFamily="34" charset="0"/>
              <a:buChar char="•"/>
            </a:pPr>
            <a:r>
              <a:rPr lang="en-US" sz="3200" smtClean="0"/>
              <a:t>The muscles of the body are litreally shaken up to loosen and relax the muscles.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Procedure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00200"/>
            <a:ext cx="73914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Explain the procedure and the position to the patient.</a:t>
            </a:r>
          </a:p>
          <a:p>
            <a:pPr marL="514350" indent="-514350">
              <a:buFont typeface="Arial" panose="020B0604020202020204" pitchFamily="34" charset="0"/>
              <a:buChar char="•"/>
            </a:pPr>
            <a:r>
              <a:rPr lang="en-US" sz="3200" dirty="0" smtClean="0"/>
              <a:t>Adjust bed to comfortable height.</a:t>
            </a:r>
          </a:p>
          <a:p>
            <a:pPr marL="514350" indent="-514350">
              <a:buFont typeface="Arial" panose="020B0604020202020204" pitchFamily="34" charset="0"/>
              <a:buChar char="•"/>
            </a:pPr>
            <a:r>
              <a:rPr lang="en-US" sz="3200" dirty="0" smtClean="0"/>
              <a:t>Adjust light, temperature and sound within room.</a:t>
            </a:r>
          </a:p>
          <a:p>
            <a:pPr marL="514350" indent="-514350">
              <a:buFont typeface="Arial" panose="020B0604020202020204" pitchFamily="34" charset="0"/>
              <a:buChar char="•"/>
            </a:pPr>
            <a:r>
              <a:rPr lang="en-US" sz="3200" dirty="0" smtClean="0"/>
              <a:t> Close curtains around bed. Lower the side rails and help patient assume prone or side lying position (sim’s position)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Procedure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00200"/>
            <a:ext cx="7700645" cy="4523105"/>
          </a:xfrm>
          <a:prstGeom prst="rect">
            <a:avLst/>
          </a:prstGeom>
          <a:noFill/>
        </p:spPr>
        <p:txBody>
          <a:bodyPr wrap="square">
            <a:spAutoFit/>
          </a:bodyPr>
          <a:lstStyle/>
          <a:p>
            <a:pPr marL="514350" indent="-514350">
              <a:buFont typeface="Arial" panose="020B0604020202020204" pitchFamily="34" charset="0"/>
              <a:buChar char="•"/>
            </a:pPr>
            <a:r>
              <a:rPr lang="en-US" sz="3200" dirty="0" smtClean="0"/>
              <a:t>Expose patient’s back, shoulders, upper arms, and buttocks. Cover remainder of body.</a:t>
            </a:r>
          </a:p>
          <a:p>
            <a:pPr marL="514350" indent="-514350">
              <a:buFont typeface="Arial" panose="020B0604020202020204" pitchFamily="34" charset="0"/>
              <a:buChar char="•"/>
            </a:pPr>
            <a:r>
              <a:rPr lang="en-US" sz="3200" dirty="0" smtClean="0"/>
              <a:t>Wash your hands with warm water.</a:t>
            </a:r>
          </a:p>
          <a:p>
            <a:pPr marL="514350" indent="-514350">
              <a:buFont typeface="Arial" panose="020B0604020202020204" pitchFamily="34" charset="0"/>
              <a:buChar char="•"/>
            </a:pPr>
            <a:r>
              <a:rPr lang="en-US" sz="3200" dirty="0" smtClean="0"/>
              <a:t> Inform patient that lotion will feel cool and wet</a:t>
            </a:r>
          </a:p>
          <a:p>
            <a:pPr marL="514350" indent="-514350">
              <a:buFont typeface="Arial" panose="020B0604020202020204" pitchFamily="34" charset="0"/>
              <a:buChar char="•"/>
            </a:pPr>
            <a:r>
              <a:rPr lang="en-US" sz="3200" dirty="0" smtClean="0"/>
              <a:t> Apply hands first to sacral area massaging in circular motion, stroke upwards from buttocks to shoulders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Procedure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00200"/>
            <a:ext cx="7700645"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Continue in one smooth stroke from upper  back  to  arm  and  laterally alongside of back, down to iliac crest.</a:t>
            </a:r>
          </a:p>
          <a:p>
            <a:pPr marL="514350" indent="-514350">
              <a:buFont typeface="Arial" panose="020B0604020202020204" pitchFamily="34" charset="0"/>
              <a:buChar char="•"/>
            </a:pPr>
            <a:r>
              <a:rPr lang="en-US" sz="3200" dirty="0" smtClean="0"/>
              <a:t> Do not take hands off from patient’s back till the end of the procedure.</a:t>
            </a:r>
          </a:p>
          <a:p>
            <a:pPr marL="514350" indent="-514350">
              <a:buFont typeface="Arial" panose="020B0604020202020204" pitchFamily="34" charset="0"/>
              <a:buChar char="•"/>
            </a:pPr>
            <a:r>
              <a:rPr lang="en-US" sz="3200" dirty="0" smtClean="0"/>
              <a:t> Continue massage pattern effleurage for at least 3 minutes.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Procedure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00200"/>
            <a:ext cx="7700645"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Perform petrissage along upward along one side of spine from buttock to shoulders.</a:t>
            </a:r>
          </a:p>
          <a:p>
            <a:pPr marL="514350" indent="-514350">
              <a:buFont typeface="Arial" panose="020B0604020202020204" pitchFamily="34" charset="0"/>
              <a:buChar char="•"/>
            </a:pPr>
            <a:r>
              <a:rPr lang="en-US" sz="3200" dirty="0" smtClean="0"/>
              <a:t> Perform tapotement for 2 minutes.</a:t>
            </a:r>
          </a:p>
          <a:p>
            <a:pPr marL="514350" indent="-514350">
              <a:buFont typeface="Arial" panose="020B0604020202020204" pitchFamily="34" charset="0"/>
              <a:buChar char="•"/>
            </a:pPr>
            <a:r>
              <a:rPr lang="en-US" sz="3200" dirty="0" smtClean="0"/>
              <a:t> Apply other remaining massaging techniques for at least 2 minutes.</a:t>
            </a:r>
          </a:p>
          <a:p>
            <a:pPr marL="514350" indent="-514350">
              <a:buFont typeface="Arial" panose="020B0604020202020204" pitchFamily="34" charset="0"/>
              <a:buChar char="•"/>
            </a:pPr>
            <a:r>
              <a:rPr lang="en-US" sz="3200" dirty="0" smtClean="0"/>
              <a:t>Apply oil or lubricants to back as required.</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Procedure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00200"/>
            <a:ext cx="7700645"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Wipe excess lubricant from patients back with bath towel/ tissue.</a:t>
            </a:r>
          </a:p>
          <a:p>
            <a:pPr marL="514350" indent="-514350">
              <a:buFont typeface="Arial" panose="020B0604020202020204" pitchFamily="34" charset="0"/>
              <a:buChar char="•"/>
            </a:pPr>
            <a:r>
              <a:rPr lang="en-IN" altLang="en-US" sz="3200" dirty="0" smtClean="0"/>
              <a:t> </a:t>
            </a:r>
            <a:r>
              <a:rPr lang="en-US" sz="3200" dirty="0" smtClean="0"/>
              <a:t>Retie gown or assist pajamas.</a:t>
            </a:r>
          </a:p>
          <a:p>
            <a:pPr marL="514350" indent="-514350">
              <a:buFont typeface="Arial" panose="020B0604020202020204" pitchFamily="34" charset="0"/>
              <a:buChar char="•"/>
            </a:pPr>
            <a:r>
              <a:rPr lang="en-US" sz="3200" dirty="0" smtClean="0"/>
              <a:t> Help patient to comfortable position. Raise side rails as needed</a:t>
            </a:r>
          </a:p>
          <a:p>
            <a:pPr marL="514350" indent="-514350">
              <a:buFont typeface="Arial" panose="020B0604020202020204" pitchFamily="34" charset="0"/>
              <a:buChar char="•"/>
            </a:pPr>
            <a:r>
              <a:rPr lang="en-US" sz="3200" dirty="0" smtClean="0"/>
              <a:t> Disposed of soiled towel and wash hands.</a:t>
            </a:r>
          </a:p>
          <a:p>
            <a:pPr marL="514350" indent="-514350">
              <a:buFont typeface="Arial" panose="020B0604020202020204" pitchFamily="34" charset="0"/>
              <a:buChar char="•"/>
            </a:pPr>
            <a:r>
              <a:rPr lang="en-US" sz="3200" dirty="0" smtClean="0"/>
              <a:t>Record response to back massage and condition of skin.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t>18</a:t>
            </a:fld>
            <a:endParaRPr kumimoji="0" lang="en-US" sz="1000" b="0">
              <a:solidFill>
                <a:schemeClr val="tx1"/>
              </a:solidFill>
            </a:endParaRPr>
          </a:p>
        </p:txBody>
      </p:sp>
      <p:pic>
        <p:nvPicPr>
          <p:cNvPr id="4" name="Picture 3" descr="posturecare"/>
          <p:cNvPicPr>
            <a:picLocks noChangeAspect="1"/>
          </p:cNvPicPr>
          <p:nvPr/>
        </p:nvPicPr>
        <p:blipFill>
          <a:blip r:embed="rId2"/>
          <a:srcRect t="8537"/>
          <a:stretch>
            <a:fillRect/>
          </a:stretch>
        </p:blipFill>
        <p:spPr>
          <a:xfrm>
            <a:off x="2010410" y="381000"/>
            <a:ext cx="5122545" cy="6272530"/>
          </a:xfrm>
          <a:prstGeom prst="rect">
            <a:avLst/>
          </a:prstGeom>
        </p:spPr>
      </p:pic>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224536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Back care consists of cleaning and massaging back (from shoulder to lower level of the buttocks) by using scientific form of required strokes for maximizing cutaneous stimulation, comfort and emotional relaxation as well.</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19</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Definition</a:t>
            </a:r>
          </a:p>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Introduction</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Purpose </a:t>
            </a:r>
            <a:r>
              <a:rPr lang="en-US" altLang="en-US" sz="2600" dirty="0" smtClean="0">
                <a:solidFill>
                  <a:schemeClr val="tx1"/>
                </a:solidFill>
                <a:latin typeface="Times New Roman" panose="02020603050405020304" pitchFamily="18" charset="0"/>
                <a:cs typeface="Times New Roman" panose="02020603050405020304" pitchFamily="18" charset="0"/>
                <a:sym typeface="+mn-ea"/>
              </a:rPr>
              <a:t>of Back Care</a:t>
            </a:r>
          </a:p>
          <a:p>
            <a:pPr lvl="1" eaLnBrk="1" hangingPunct="1">
              <a:buClr>
                <a:srgbClr val="0039A6"/>
              </a:buClr>
            </a:pPr>
            <a:r>
              <a:rPr lang="en-US" altLang="en-US" sz="2600" dirty="0" smtClean="0">
                <a:solidFill>
                  <a:schemeClr val="tx1"/>
                </a:solidFill>
                <a:latin typeface="Times New Roman" panose="02020603050405020304" pitchFamily="18" charset="0"/>
                <a:cs typeface="Times New Roman" panose="02020603050405020304" pitchFamily="18" charset="0"/>
                <a:sym typeface="+mn-ea"/>
              </a:rPr>
              <a:t>Contraindications</a:t>
            </a:r>
            <a:r>
              <a:rPr lang="en-IN" altLang="en-US" sz="2600" dirty="0" smtClean="0">
                <a:solidFill>
                  <a:schemeClr val="tx1"/>
                </a:solidFill>
                <a:latin typeface="Times New Roman" panose="02020603050405020304" pitchFamily="18" charset="0"/>
                <a:cs typeface="Times New Roman" panose="02020603050405020304" pitchFamily="18" charset="0"/>
                <a:sym typeface="+mn-ea"/>
              </a:rPr>
              <a:t> of Back Care</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Articles Needed for Back Care</a:t>
            </a:r>
          </a:p>
          <a:p>
            <a:pPr lvl="1" eaLnBrk="1" hangingPunct="1">
              <a:buClr>
                <a:srgbClr val="0039A6"/>
              </a:buClr>
            </a:pPr>
            <a:r>
              <a:rPr lang="en-IN" sz="2600" dirty="0" smtClean="0">
                <a:solidFill>
                  <a:schemeClr val="tx1"/>
                </a:solidFill>
                <a:latin typeface="Times New Roman" panose="02020603050405020304" pitchFamily="18" charset="0"/>
                <a:cs typeface="Times New Roman" panose="02020603050405020304" pitchFamily="18" charset="0"/>
                <a:sym typeface="+mn-ea"/>
              </a:rPr>
              <a:t>Massage Techniques of Back Care</a:t>
            </a:r>
          </a:p>
          <a:p>
            <a:pPr lvl="1" eaLnBrk="1" hangingPunct="1">
              <a:buClr>
                <a:srgbClr val="0039A6"/>
              </a:buClr>
            </a:pPr>
            <a:r>
              <a:rPr lang="en-IN" sz="2600" dirty="0" smtClean="0">
                <a:solidFill>
                  <a:schemeClr val="tx1"/>
                </a:solidFill>
                <a:latin typeface="Times New Roman" panose="02020603050405020304" pitchFamily="18" charset="0"/>
                <a:cs typeface="Times New Roman" panose="02020603050405020304" pitchFamily="18" charset="0"/>
                <a:sym typeface="+mn-ea"/>
              </a:rPr>
              <a:t>Procedure of Back Care</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sz="2600"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None/>
            </a:pPr>
            <a:endParaRPr lang="en-US" altLang="en-US" sz="2600" dirty="0" smtClean="0">
              <a:solidFill>
                <a:schemeClr val="tx1"/>
              </a:solidFill>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accent4">
                    <a:lumMod val="25000"/>
                  </a:schemeClr>
                </a:solidFill>
              </a:rPr>
              <a:t>.org</a:t>
            </a:r>
            <a:endParaRPr lang="en-US" sz="5400" b="1" dirty="0">
              <a:solidFill>
                <a:schemeClr val="accent4">
                  <a:lumMod val="25000"/>
                </a:schemeClr>
              </a:solidFill>
            </a:endParaRPr>
          </a:p>
        </p:txBody>
      </p:sp>
    </p:spTree>
    <p:extLst>
      <p:ext uri="{BB962C8B-B14F-4D97-AF65-F5344CB8AC3E}">
        <p14:creationId xmlns:p14="http://schemas.microsoft.com/office/powerpoint/2010/main" val="737357366"/>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645" y="1603311"/>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2800" dirty="0" smtClean="0"/>
              <a:t>     </a:t>
            </a:r>
            <a:r>
              <a:rPr sz="2800" dirty="0" smtClean="0"/>
              <a:t>Scientific form of massaging the back using different massaging strokes to provide cutaneous stimulation and thus promote comfort.</a:t>
            </a:r>
          </a:p>
          <a:p>
            <a:pPr>
              <a:buNone/>
            </a:pPr>
            <a:endParaRPr sz="2800" dirty="0" smtClean="0"/>
          </a:p>
          <a:p>
            <a:pPr>
              <a:buNone/>
            </a:pPr>
            <a:r>
              <a:rPr sz="2800" dirty="0" smtClean="0"/>
              <a:t> </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back care"/>
          <p:cNvPicPr>
            <a:picLocks noChangeAspect="1"/>
          </p:cNvPicPr>
          <p:nvPr/>
        </p:nvPicPr>
        <p:blipFill>
          <a:blip r:embed="rId3"/>
          <a:srcRect t="7373"/>
          <a:stretch>
            <a:fillRect/>
          </a:stretch>
        </p:blipFill>
        <p:spPr>
          <a:xfrm>
            <a:off x="2362200" y="3378835"/>
            <a:ext cx="4219575" cy="319913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4</a:t>
            </a:fld>
            <a:endParaRPr lang="en-US" altLang="en-US" sz="1400" dirty="0">
              <a:solidFill>
                <a:srgbClr val="0039A6"/>
              </a:solidFill>
              <a:latin typeface="Myriad Web Pro" charset="0"/>
            </a:endParaRPr>
          </a:p>
        </p:txBody>
      </p:sp>
      <p:pic>
        <p:nvPicPr>
          <p:cNvPr id="2" name="Picture 1" descr="172555"/>
          <p:cNvPicPr>
            <a:picLocks noChangeAspect="1"/>
          </p:cNvPicPr>
          <p:nvPr/>
        </p:nvPicPr>
        <p:blipFill>
          <a:blip r:embed="rId3"/>
          <a:stretch>
            <a:fillRect/>
          </a:stretch>
        </p:blipFill>
        <p:spPr>
          <a:xfrm>
            <a:off x="1447800" y="762000"/>
            <a:ext cx="5532120" cy="5600700"/>
          </a:xfrm>
          <a:prstGeom prst="rect">
            <a:avLst/>
          </a:prstGeom>
        </p:spPr>
      </p:pic>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Purpose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609600" y="1600200"/>
            <a:ext cx="7924800" cy="3046095"/>
          </a:xfrm>
          <a:prstGeom prst="rect">
            <a:avLst/>
          </a:prstGeom>
          <a:noFill/>
        </p:spPr>
        <p:txBody>
          <a:bodyPr wrap="square">
            <a:spAutoFit/>
          </a:bodyPr>
          <a:lstStyle/>
          <a:p>
            <a:pPr marL="514350" indent="-514350">
              <a:buFont typeface="Arial" panose="020B0604020202020204" pitchFamily="34" charset="0"/>
              <a:buChar char="•"/>
            </a:pPr>
            <a:r>
              <a:rPr lang="en-US" sz="3200" smtClean="0"/>
              <a:t>To relieve muscle tension</a:t>
            </a:r>
          </a:p>
          <a:p>
            <a:pPr marL="514350" indent="-514350">
              <a:buFont typeface="Arial" panose="020B0604020202020204" pitchFamily="34" charset="0"/>
              <a:buChar char="•"/>
            </a:pPr>
            <a:r>
              <a:rPr lang="en-US" sz="3200" smtClean="0"/>
              <a:t>To promote physical and mental relaxation.</a:t>
            </a:r>
          </a:p>
          <a:p>
            <a:pPr marL="514350" indent="-514350">
              <a:buFont typeface="Arial" panose="020B0604020202020204" pitchFamily="34" charset="0"/>
              <a:buChar char="•"/>
            </a:pPr>
            <a:r>
              <a:rPr lang="en-US" sz="3200" smtClean="0"/>
              <a:t>To relieve insomnia</a:t>
            </a:r>
          </a:p>
          <a:p>
            <a:pPr marL="514350" indent="-514350">
              <a:buFont typeface="Arial" panose="020B0604020202020204" pitchFamily="34" charset="0"/>
              <a:buChar char="•"/>
            </a:pPr>
            <a:r>
              <a:rPr lang="en-US" sz="3200" smtClean="0"/>
              <a:t>To stimulate blood circulation</a:t>
            </a:r>
          </a:p>
          <a:p>
            <a:pPr marL="514350" indent="-514350">
              <a:buFont typeface="Arial" panose="020B0604020202020204" pitchFamily="34" charset="0"/>
              <a:buChar char="•"/>
            </a:pPr>
            <a:r>
              <a:rPr lang="en-US" sz="3200" smtClean="0"/>
              <a:t>To assess the condition of skin</a:t>
            </a:r>
          </a:p>
          <a:p>
            <a:pPr marL="514350" indent="-514350">
              <a:buFont typeface="Arial" panose="020B0604020202020204" pitchFamily="34" charset="0"/>
              <a:buChar char="•"/>
            </a:pPr>
            <a:r>
              <a:rPr lang="en-US" sz="3200" smtClean="0"/>
              <a:t>To prevent bedsore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Contraindications</a:t>
            </a:r>
            <a:r>
              <a:rPr lang="en-IN" altLang="en-US" sz="3600" b="1" dirty="0" smtClean="0">
                <a:solidFill>
                  <a:schemeClr val="accent2"/>
                </a:solidFill>
                <a:latin typeface="Times New Roman" panose="02020603050405020304" pitchFamily="18" charset="0"/>
                <a:cs typeface="Times New Roman" panose="02020603050405020304" pitchFamily="18" charset="0"/>
              </a:rPr>
              <a:t>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609600" y="1676400"/>
            <a:ext cx="7696200" cy="4030980"/>
          </a:xfrm>
          <a:prstGeom prst="rect">
            <a:avLst/>
          </a:prstGeom>
          <a:noFill/>
        </p:spPr>
        <p:txBody>
          <a:bodyPr wrap="square">
            <a:spAutoFit/>
          </a:bodyPr>
          <a:lstStyle/>
          <a:p>
            <a:pPr marL="514350" indent="-514350">
              <a:buFont typeface="Arial" panose="020B0604020202020204" pitchFamily="34" charset="0"/>
              <a:buChar char="•"/>
            </a:pPr>
            <a:r>
              <a:rPr lang="en-IN" altLang="en-US" sz="3200" dirty="0" smtClean="0"/>
              <a:t> </a:t>
            </a:r>
            <a:r>
              <a:rPr lang="en-US" sz="3200" dirty="0" smtClean="0"/>
              <a:t>Patients with</a:t>
            </a:r>
          </a:p>
          <a:p>
            <a:pPr marL="514350" indent="-514350">
              <a:buFont typeface="Arial" panose="020B0604020202020204" pitchFamily="34" charset="0"/>
              <a:buChar char="•"/>
            </a:pPr>
            <a:r>
              <a:rPr lang="en-US" sz="3200" dirty="0" smtClean="0"/>
              <a:t> Rib fracture</a:t>
            </a:r>
          </a:p>
          <a:p>
            <a:pPr marL="514350" indent="-514350">
              <a:buFont typeface="Arial" panose="020B0604020202020204" pitchFamily="34" charset="0"/>
              <a:buChar char="•"/>
            </a:pPr>
            <a:r>
              <a:rPr lang="en-US" sz="3200" dirty="0" smtClean="0"/>
              <a:t> Burns</a:t>
            </a:r>
          </a:p>
          <a:p>
            <a:pPr marL="514350" indent="-514350">
              <a:buFont typeface="Arial" panose="020B0604020202020204" pitchFamily="34" charset="0"/>
              <a:buChar char="•"/>
            </a:pPr>
            <a:r>
              <a:rPr lang="en-US" sz="3200" dirty="0" smtClean="0"/>
              <a:t> Immediate post operative period after coronary artery bypass graft</a:t>
            </a:r>
          </a:p>
          <a:p>
            <a:pPr marL="514350" indent="-514350">
              <a:buFont typeface="Arial" panose="020B0604020202020204" pitchFamily="34" charset="0"/>
              <a:buChar char="•"/>
            </a:pPr>
            <a:r>
              <a:rPr lang="en-US" sz="3200" dirty="0" smtClean="0"/>
              <a:t>Spinal injuries</a:t>
            </a:r>
          </a:p>
          <a:p>
            <a:pPr marL="514350" indent="-514350">
              <a:buFont typeface="Arial" panose="020B0604020202020204" pitchFamily="34" charset="0"/>
              <a:buChar char="•"/>
            </a:pPr>
            <a:r>
              <a:rPr lang="en-US" sz="3200" dirty="0" smtClean="0"/>
              <a:t>Surgeries on back</a:t>
            </a:r>
          </a:p>
          <a:p>
            <a:pPr marL="514350" indent="-514350">
              <a:buFont typeface="Arial" panose="020B0604020202020204" pitchFamily="34" charset="0"/>
              <a:buChar char="•"/>
            </a:pPr>
            <a:r>
              <a:rPr lang="en-US" sz="3200" dirty="0" smtClean="0"/>
              <a:t>Lotion or oil</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IN"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Articles Needed For </a:t>
            </a:r>
            <a:r>
              <a:rPr lang="en-US" altLang="en-US" sz="3600" b="1" dirty="0" smtClean="0">
                <a:solidFill>
                  <a:schemeClr val="accent2"/>
                </a:solidFill>
                <a:latin typeface="Times New Roman" panose="02020603050405020304" pitchFamily="18" charset="0"/>
                <a:cs typeface="Times New Roman" panose="02020603050405020304" pitchFamily="18" charset="0"/>
              </a:rPr>
              <a:t>Back Care  </a:t>
            </a:r>
          </a:p>
        </p:txBody>
      </p:sp>
      <p:sp>
        <p:nvSpPr>
          <p:cNvPr id="2" name="TextBox 1"/>
          <p:cNvSpPr txBox="1"/>
          <p:nvPr/>
        </p:nvSpPr>
        <p:spPr>
          <a:xfrm>
            <a:off x="609600" y="1676400"/>
            <a:ext cx="7696200" cy="4523105"/>
          </a:xfrm>
          <a:prstGeom prst="rect">
            <a:avLst/>
          </a:prstGeom>
          <a:noFill/>
        </p:spPr>
        <p:txBody>
          <a:bodyPr wrap="square">
            <a:spAutoFit/>
          </a:bodyPr>
          <a:lstStyle/>
          <a:p>
            <a:pPr marL="514350" indent="-514350">
              <a:buFont typeface="Arial" panose="020B0604020202020204" pitchFamily="34" charset="0"/>
              <a:buChar char="•"/>
            </a:pPr>
            <a:r>
              <a:rPr sz="3200" dirty="0" smtClean="0"/>
              <a:t>Lotion or oil</a:t>
            </a:r>
          </a:p>
          <a:p>
            <a:pPr marL="514350" indent="-514350">
              <a:buFont typeface="Arial" panose="020B0604020202020204" pitchFamily="34" charset="0"/>
              <a:buChar char="•"/>
            </a:pPr>
            <a:r>
              <a:rPr sz="3200" dirty="0" smtClean="0"/>
              <a:t>Bath towel</a:t>
            </a:r>
          </a:p>
          <a:p>
            <a:pPr marL="514350" indent="-514350">
              <a:buFont typeface="Arial" panose="020B0604020202020204" pitchFamily="34" charset="0"/>
              <a:buChar char="•"/>
            </a:pPr>
            <a:r>
              <a:rPr sz="3200" dirty="0" smtClean="0"/>
              <a:t>Bath blanket</a:t>
            </a:r>
          </a:p>
          <a:p>
            <a:pPr marL="514350" indent="-514350">
              <a:buFont typeface="Arial" panose="020B0604020202020204" pitchFamily="34" charset="0"/>
              <a:buChar char="•"/>
            </a:pPr>
            <a:r>
              <a:rPr sz="3200" dirty="0" smtClean="0"/>
              <a:t>Soap</a:t>
            </a:r>
          </a:p>
          <a:p>
            <a:pPr marL="514350" indent="-514350">
              <a:buFont typeface="Arial" panose="020B0604020202020204" pitchFamily="34" charset="0"/>
              <a:buChar char="•"/>
            </a:pPr>
            <a:r>
              <a:rPr sz="3200" dirty="0" smtClean="0"/>
              <a:t>Wash cloth</a:t>
            </a:r>
          </a:p>
          <a:p>
            <a:pPr marL="514350" indent="-514350">
              <a:buFont typeface="Arial" panose="020B0604020202020204" pitchFamily="34" charset="0"/>
              <a:buChar char="•"/>
            </a:pPr>
            <a:r>
              <a:rPr sz="3200" dirty="0" smtClean="0"/>
              <a:t>Warm water in basin</a:t>
            </a:r>
          </a:p>
          <a:p>
            <a:pPr marL="514350" indent="-514350">
              <a:buFont typeface="Arial" panose="020B0604020202020204" pitchFamily="34" charset="0"/>
              <a:buChar char="•"/>
            </a:pPr>
            <a:r>
              <a:rPr sz="3200" dirty="0" smtClean="0"/>
              <a:t>Mackintosh and draw sheet</a:t>
            </a:r>
          </a:p>
          <a:p>
            <a:pPr marL="0" indent="0">
              <a:buFont typeface="Arial" panose="020B0604020202020204" pitchFamily="34" charset="0"/>
              <a:buNone/>
            </a:pPr>
            <a:r>
              <a:rPr sz="3200" b="1" dirty="0" smtClean="0"/>
              <a:t>If patient requires hygienic care, it should be provided, followed by massage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IN"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Massage Techniques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76400"/>
            <a:ext cx="7924800" cy="3538220"/>
          </a:xfrm>
          <a:prstGeom prst="rect">
            <a:avLst/>
          </a:prstGeom>
          <a:noFill/>
        </p:spPr>
        <p:txBody>
          <a:bodyPr wrap="square">
            <a:spAutoFit/>
          </a:bodyPr>
          <a:lstStyle/>
          <a:p>
            <a:pPr marL="0" indent="0">
              <a:buFont typeface="Arial" panose="020B0604020202020204" pitchFamily="34" charset="0"/>
              <a:buNone/>
            </a:pPr>
            <a:r>
              <a:rPr lang="en-US" sz="3200" b="1" smtClean="0"/>
              <a:t>Effleurage</a:t>
            </a:r>
            <a:endParaRPr lang="en-US" sz="3200" smtClean="0"/>
          </a:p>
          <a:p>
            <a:pPr marL="514350" indent="-514350">
              <a:buFont typeface="Arial" panose="020B0604020202020204" pitchFamily="34" charset="0"/>
              <a:buChar char="•"/>
            </a:pPr>
            <a:r>
              <a:rPr lang="en-US" sz="3200" smtClean="0"/>
              <a:t>They are long sweeping strokes that alternate between firm and light pressure and which can be performed using the palm of the hand or the fingertips. </a:t>
            </a:r>
          </a:p>
          <a:p>
            <a:pPr marL="514350" indent="-514350">
              <a:buFont typeface="Arial" panose="020B0604020202020204" pitchFamily="34" charset="0"/>
              <a:buChar char="•"/>
            </a:pPr>
            <a:r>
              <a:rPr lang="en-US" sz="3200" smtClean="0"/>
              <a:t>The knots and tension in the muscles tend to get broken with this massage technique.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Massage Techniques </a:t>
            </a:r>
            <a:r>
              <a:rPr lang="en-US" altLang="en-US" sz="3600" b="1" dirty="0" smtClean="0">
                <a:solidFill>
                  <a:schemeClr val="accent2"/>
                </a:solidFill>
                <a:latin typeface="Times New Roman" panose="02020603050405020304" pitchFamily="18" charset="0"/>
                <a:cs typeface="Times New Roman" panose="02020603050405020304" pitchFamily="18" charset="0"/>
              </a:rPr>
              <a:t>of Back Care  </a:t>
            </a:r>
          </a:p>
        </p:txBody>
      </p:sp>
      <p:sp>
        <p:nvSpPr>
          <p:cNvPr id="2" name="TextBox 1"/>
          <p:cNvSpPr txBox="1"/>
          <p:nvPr/>
        </p:nvSpPr>
        <p:spPr>
          <a:xfrm>
            <a:off x="533400" y="1676400"/>
            <a:ext cx="7924800" cy="4030980"/>
          </a:xfrm>
          <a:prstGeom prst="rect">
            <a:avLst/>
          </a:prstGeom>
          <a:noFill/>
        </p:spPr>
        <p:txBody>
          <a:bodyPr wrap="square">
            <a:spAutoFit/>
          </a:bodyPr>
          <a:lstStyle/>
          <a:p>
            <a:pPr marL="0" indent="0">
              <a:buFont typeface="Arial" panose="020B0604020202020204" pitchFamily="34" charset="0"/>
              <a:buNone/>
            </a:pPr>
            <a:r>
              <a:rPr lang="en-US" sz="3200" b="1" smtClean="0"/>
              <a:t>Petrissage</a:t>
            </a:r>
          </a:p>
          <a:p>
            <a:pPr marL="457200" indent="-457200">
              <a:buFont typeface="Arial" panose="020B0604020202020204" pitchFamily="34" charset="0"/>
              <a:buChar char="•"/>
            </a:pPr>
            <a:r>
              <a:rPr lang="en-US" sz="3200" smtClean="0"/>
              <a:t>This is the technique of kneading the muscles of the body to attain deeper massage penetration. </a:t>
            </a:r>
          </a:p>
          <a:p>
            <a:pPr marL="457200" indent="-457200">
              <a:buFont typeface="Arial" panose="020B0604020202020204" pitchFamily="34" charset="0"/>
              <a:buChar char="•"/>
            </a:pPr>
            <a:r>
              <a:rPr lang="en-US" sz="3200" smtClean="0"/>
              <a:t>The thumbs and the knuckles of the fingers are used to knead the muscles of the body and to squeeze them to prepare them for the other massage techniques that follow.</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803</Words>
  <Application>Microsoft Office PowerPoint</Application>
  <PresentationFormat>On-screen Show (4:3)</PresentationFormat>
  <Paragraphs>287</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7_SEPDPO</vt:lpstr>
      <vt:lpstr>Business Cooperate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902</cp:revision>
  <cp:lastPrinted>2014-09-05T11:57:00Z</cp:lastPrinted>
  <dcterms:created xsi:type="dcterms:W3CDTF">2014-04-08T13:15:00Z</dcterms:created>
  <dcterms:modified xsi:type="dcterms:W3CDTF">2022-11-19T15:03:40Z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D78D89E3463F40D9ABF113062CBB609D</vt:lpwstr>
  </property>
  <property fmtid="{D5CDD505-2E9C-101B-9397-08002B2CF9AE}" pid="3" name="KSOProductBuildVer">
    <vt:lpwstr>1033-11.2.0.11380</vt:lpwstr>
  </property>
</Properties>
</file>