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4"/>
  </p:notesMasterIdLst>
  <p:handoutMasterIdLst>
    <p:handoutMasterId r:id="rId25"/>
  </p:handoutMasterIdLst>
  <p:sldIdLst>
    <p:sldId id="430" r:id="rId3"/>
    <p:sldId id="322" r:id="rId4"/>
    <p:sldId id="324" r:id="rId5"/>
    <p:sldId id="362" r:id="rId6"/>
    <p:sldId id="361" r:id="rId7"/>
    <p:sldId id="325" r:id="rId8"/>
    <p:sldId id="429" r:id="rId9"/>
    <p:sldId id="397" r:id="rId10"/>
    <p:sldId id="418" r:id="rId11"/>
    <p:sldId id="419" r:id="rId12"/>
    <p:sldId id="420" r:id="rId13"/>
    <p:sldId id="421" r:id="rId14"/>
    <p:sldId id="422" r:id="rId15"/>
    <p:sldId id="423" r:id="rId16"/>
    <p:sldId id="424" r:id="rId17"/>
    <p:sldId id="425" r:id="rId18"/>
    <p:sldId id="426" r:id="rId19"/>
    <p:sldId id="427" r:id="rId20"/>
    <p:sldId id="428" r:id="rId21"/>
    <p:sldId id="351" r:id="rId22"/>
    <p:sldId id="431"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77728" autoAdjust="0"/>
  </p:normalViewPr>
  <p:slideViewPr>
    <p:cSldViewPr>
      <p:cViewPr>
        <p:scale>
          <a:sx n="51" d="100"/>
          <a:sy n="51" d="100"/>
        </p:scale>
        <p:origin x="-1548" y="-460"/>
      </p:cViewPr>
      <p:guideLst>
        <p:guide orient="horz" pos="2136"/>
        <p:guide pos="2917"/>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8.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11/19/2022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263636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11/19/2022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211340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20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11/19/2022</a:t>
            </a:fld>
            <a:endParaRPr lang="en-US" dirty="0">
              <a:solidFill>
                <a:srgbClr val="FFFFFF"/>
              </a:solidFill>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comb/>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comb/>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comb/>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comb/>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2.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2.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9"/>
          <a:stretch>
            <a:fillRect/>
          </a:stretch>
        </p:blipFill>
        <p:spPr>
          <a:xfrm>
            <a:off x="-6350" y="0"/>
            <a:ext cx="915035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11/19/2022</a:t>
            </a:fld>
            <a:endParaRPr lang="en-US" sz="1000" dirty="0">
              <a:solidFill>
                <a:schemeClr val="tx1"/>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Lst>
  <p:transition spd="slow">
    <p:comb/>
  </p:transition>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76200" y="5791200"/>
            <a:ext cx="9220200" cy="707886"/>
          </a:xfrm>
          <a:prstGeom prst="rect">
            <a:avLst/>
          </a:prstGeom>
          <a:solidFill>
            <a:schemeClr val="bg2">
              <a:lumMod val="25000"/>
            </a:schemeClr>
          </a:solidFill>
          <a:ln w="9525">
            <a:noFill/>
            <a:miter lim="800000"/>
            <a:headEnd/>
            <a:tailEnd/>
          </a:ln>
        </p:spPr>
        <p:txBody>
          <a:bodyPr wrap="square">
            <a:spAutoFit/>
          </a:bodyPr>
          <a:lstStyle/>
          <a:p>
            <a:pPr eaLnBrk="0" hangingPunct="0">
              <a:spcBef>
                <a:spcPct val="50000"/>
              </a:spcBef>
            </a:pPr>
            <a:r>
              <a:rPr lang="en-US" sz="2000" b="1" dirty="0" smtClean="0">
                <a:solidFill>
                  <a:schemeClr val="bg1"/>
                </a:solidFill>
                <a:latin typeface="+mn-lt"/>
                <a:cs typeface="Times New Roman" pitchFamily="18" charset="0"/>
              </a:rPr>
              <a:t>                       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Studymafia.org                                     </a:t>
            </a:r>
            <a:r>
              <a:rPr lang="en-US" sz="2000" b="1" dirty="0" smtClean="0">
                <a:solidFill>
                  <a:schemeClr val="bg1"/>
                </a:solidFill>
                <a:latin typeface="+mn-lt"/>
                <a:cs typeface="Times New Roman" pitchFamily="18" charset="0"/>
              </a:rPr>
              <a:t>Studymafia.org               </a:t>
            </a:r>
            <a:endParaRPr lang="en-US" sz="2000" b="1" dirty="0">
              <a:solidFill>
                <a:schemeClr val="bg1"/>
              </a:solidFill>
              <a:latin typeface="+mn-lt"/>
              <a:cs typeface="Times New Roman" pitchFamily="18" charset="0"/>
            </a:endParaRPr>
          </a:p>
        </p:txBody>
      </p:sp>
      <p:sp>
        <p:nvSpPr>
          <p:cNvPr id="8" name="Rectangle 7"/>
          <p:cNvSpPr/>
          <p:nvPr/>
        </p:nvSpPr>
        <p:spPr>
          <a:xfrm>
            <a:off x="2697486" y="1600200"/>
            <a:ext cx="4693914" cy="1938992"/>
          </a:xfrm>
          <a:prstGeom prst="rect">
            <a:avLst/>
          </a:prstGeom>
          <a:noFill/>
        </p:spPr>
        <p:txBody>
          <a:bodyPr wrap="none">
            <a:spAutoFit/>
          </a:bodyPr>
          <a:lstStyle/>
          <a:p>
            <a:pPr algn="ctr" fontAlgn="auto">
              <a:spcBef>
                <a:spcPts val="0"/>
              </a:spcBef>
              <a:spcAft>
                <a:spcPts val="0"/>
              </a:spcAft>
              <a:defRPr/>
            </a:pPr>
            <a:r>
              <a:rPr lang="en-US" altLang="en-US" sz="5800" b="1" dirty="0" smtClean="0">
                <a:latin typeface="Times New Roman" pitchFamily="18" charset="0"/>
                <a:cs typeface="Times New Roman" pitchFamily="18" charset="0"/>
              </a:rPr>
              <a:t>Anger</a:t>
            </a:r>
          </a:p>
          <a:p>
            <a:pPr algn="ctr" fontAlgn="auto">
              <a:spcBef>
                <a:spcPts val="0"/>
              </a:spcBef>
              <a:spcAft>
                <a:spcPts val="0"/>
              </a:spcAft>
              <a:defRPr/>
            </a:pPr>
            <a:r>
              <a:rPr lang="en-US" altLang="en-US" sz="5800" b="1" dirty="0" smtClean="0">
                <a:latin typeface="Times New Roman" pitchFamily="18" charset="0"/>
                <a:cs typeface="Times New Roman" pitchFamily="18" charset="0"/>
              </a:rPr>
              <a:t> </a:t>
            </a:r>
            <a:r>
              <a:rPr lang="en-US" altLang="en-US" sz="5800" b="1" dirty="0" smtClean="0">
                <a:solidFill>
                  <a:schemeClr val="accent2">
                    <a:lumMod val="75000"/>
                  </a:schemeClr>
                </a:solidFill>
                <a:latin typeface="Times New Roman" pitchFamily="18" charset="0"/>
                <a:cs typeface="Times New Roman" pitchFamily="18" charset="0"/>
              </a:rPr>
              <a:t>Management</a:t>
            </a:r>
            <a:endParaRPr lang="en-US" sz="58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6615857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676400"/>
            <a:ext cx="7696200" cy="3538220"/>
          </a:xfrm>
          <a:prstGeom prst="rect">
            <a:avLst/>
          </a:prstGeom>
          <a:noFill/>
        </p:spPr>
        <p:txBody>
          <a:bodyPr wrap="square">
            <a:spAutoFit/>
          </a:bodyPr>
          <a:lstStyle/>
          <a:p>
            <a:pPr marL="457200" indent="-457200">
              <a:buFont typeface="Arial" panose="020B0604020202020204" pitchFamily="34" charset="0"/>
              <a:buChar char="•"/>
            </a:pPr>
            <a:r>
              <a:rPr lang="en-US" sz="3200" dirty="0" smtClean="0"/>
              <a:t>Breathe deeply, from your diaphragm; breathing from your chest won’t relax you. Picture your breath coming up from your “gut.”</a:t>
            </a:r>
          </a:p>
          <a:p>
            <a:pPr marL="457200" indent="-457200">
              <a:buFont typeface="Arial" panose="020B0604020202020204" pitchFamily="34" charset="0"/>
              <a:buChar char="•"/>
            </a:pPr>
            <a:r>
              <a:rPr lang="en-US" sz="3200" dirty="0" smtClean="0"/>
              <a:t>Slowly repeat a calm word or phrase such as “relax,” “take it easy.” Repeat it to yourself while breathing deeply.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676400"/>
            <a:ext cx="7696200" cy="4276725"/>
          </a:xfrm>
          <a:prstGeom prst="rect">
            <a:avLst/>
          </a:prstGeom>
          <a:noFill/>
        </p:spPr>
        <p:txBody>
          <a:bodyPr wrap="square">
            <a:spAutoFit/>
          </a:bodyPr>
          <a:lstStyle/>
          <a:p>
            <a:pPr marL="0" indent="0">
              <a:buFont typeface="Arial" panose="020B0604020202020204" pitchFamily="34" charset="0"/>
              <a:buNone/>
            </a:pPr>
            <a:r>
              <a:rPr lang="en-US" sz="3200" b="1" dirty="0" smtClean="0"/>
              <a:t>Cognitive restructuring</a:t>
            </a:r>
          </a:p>
          <a:p>
            <a:pPr marL="457200" indent="-457200">
              <a:buFont typeface="Arial" panose="020B0604020202020204" pitchFamily="34" charset="0"/>
              <a:buChar char="•"/>
            </a:pPr>
            <a:r>
              <a:rPr lang="en-US" sz="3000" dirty="0" smtClean="0"/>
              <a:t>Simply put, this means changing the way you think. Angry people tend to curse, swear, or speak in highly colorful terms that reflect their inner thoughts. </a:t>
            </a:r>
          </a:p>
          <a:p>
            <a:pPr marL="457200" indent="-457200">
              <a:buFont typeface="Arial" panose="020B0604020202020204" pitchFamily="34" charset="0"/>
              <a:buChar char="•"/>
            </a:pPr>
            <a:r>
              <a:rPr lang="en-US" sz="3000" dirty="0" smtClean="0"/>
              <a:t>When you’re angry, your thinking can get very exaggerated and overly dramatic. Try replacing these thoughts with more rational ones.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4739005"/>
          </a:xfrm>
          <a:prstGeom prst="rect">
            <a:avLst/>
          </a:prstGeom>
          <a:noFill/>
        </p:spPr>
        <p:txBody>
          <a:bodyPr wrap="square">
            <a:spAutoFit/>
          </a:bodyPr>
          <a:lstStyle/>
          <a:p>
            <a:pPr marL="0" indent="0">
              <a:buFont typeface="Arial" panose="020B0604020202020204" pitchFamily="34" charset="0"/>
              <a:buNone/>
            </a:pPr>
            <a:r>
              <a:rPr lang="en-US" sz="3200" b="1" dirty="0" smtClean="0"/>
              <a:t>Problem solving</a:t>
            </a:r>
          </a:p>
          <a:p>
            <a:pPr marL="457200" indent="-457200">
              <a:buFont typeface="Arial" panose="020B0604020202020204" pitchFamily="34" charset="0"/>
              <a:buChar char="•"/>
            </a:pPr>
            <a:r>
              <a:rPr lang="en-US" sz="3000" dirty="0" smtClean="0"/>
              <a:t>Sometimes, our anger and frustration are caused by very real and inescapable problems in our lives. Not all anger is misplaced, and often it’s a healthy, natural response to these difficulties. </a:t>
            </a:r>
          </a:p>
          <a:p>
            <a:pPr marL="457200" indent="-457200">
              <a:buFont typeface="Arial" panose="020B0604020202020204" pitchFamily="34" charset="0"/>
              <a:buChar char="•"/>
            </a:pPr>
            <a:r>
              <a:rPr lang="en-US" sz="3000" dirty="0" smtClean="0"/>
              <a:t>There is also a cultural belief that every problem has a solution, and it adds to our frustration to find out that this isn’t always the case.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538220"/>
          </a:xfrm>
          <a:prstGeom prst="rect">
            <a:avLst/>
          </a:prstGeom>
          <a:noFill/>
        </p:spPr>
        <p:txBody>
          <a:bodyPr wrap="square">
            <a:spAutoFit/>
          </a:bodyPr>
          <a:lstStyle/>
          <a:p>
            <a:pPr marL="0" indent="0">
              <a:buFont typeface="Arial" panose="020B0604020202020204" pitchFamily="34" charset="0"/>
              <a:buNone/>
            </a:pPr>
            <a:r>
              <a:rPr lang="en-US" sz="3200" b="1" dirty="0" smtClean="0"/>
              <a:t>Better communication</a:t>
            </a:r>
          </a:p>
          <a:p>
            <a:pPr marL="457200" indent="-457200">
              <a:buFont typeface="Arial" panose="020B0604020202020204" pitchFamily="34" charset="0"/>
              <a:buChar char="•"/>
            </a:pPr>
            <a:r>
              <a:rPr lang="en-US" sz="3200" dirty="0" smtClean="0"/>
              <a:t>Angry people tend to jump to—and act on—conclusions, and some of those conclusions can be very inaccurate. </a:t>
            </a:r>
          </a:p>
          <a:p>
            <a:pPr marL="457200" indent="-457200">
              <a:buFont typeface="Arial" panose="020B0604020202020204" pitchFamily="34" charset="0"/>
              <a:buChar char="•"/>
            </a:pPr>
            <a:r>
              <a:rPr lang="en-US" sz="3200" dirty="0" smtClean="0"/>
              <a:t>The first thing to do if you’re in a heated discussion is slow down and think through your responses.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815080"/>
          </a:xfrm>
          <a:prstGeom prst="rect">
            <a:avLst/>
          </a:prstGeom>
          <a:noFill/>
        </p:spPr>
        <p:txBody>
          <a:bodyPr wrap="square">
            <a:spAutoFit/>
          </a:bodyPr>
          <a:lstStyle/>
          <a:p>
            <a:pPr marL="0" indent="0">
              <a:buFont typeface="Arial" panose="020B0604020202020204" pitchFamily="34" charset="0"/>
              <a:buNone/>
            </a:pPr>
            <a:r>
              <a:rPr lang="en-US" sz="3200" b="1" dirty="0" smtClean="0"/>
              <a:t>Using humor</a:t>
            </a:r>
          </a:p>
          <a:p>
            <a:pPr marL="457200" indent="-457200">
              <a:buFont typeface="Arial" panose="020B0604020202020204" pitchFamily="34" charset="0"/>
              <a:buChar char="•"/>
            </a:pPr>
            <a:r>
              <a:rPr lang="en-US" sz="3000" dirty="0" smtClean="0"/>
              <a:t>“Silly humor” can help defuse rage in a number of ways. For one thing, it can help you get a more balanced perspective. </a:t>
            </a:r>
          </a:p>
          <a:p>
            <a:pPr marL="457200" indent="-457200">
              <a:buFont typeface="Arial" panose="020B0604020202020204" pitchFamily="34" charset="0"/>
              <a:buChar char="•"/>
            </a:pPr>
            <a:r>
              <a:rPr lang="en-US" sz="3000" dirty="0" smtClean="0"/>
              <a:t>When you get angry and call someone a name or refer to them in some imaginative phrase, stop and picture what that word would literally look like.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353435"/>
          </a:xfrm>
          <a:prstGeom prst="rect">
            <a:avLst/>
          </a:prstGeom>
          <a:noFill/>
        </p:spPr>
        <p:txBody>
          <a:bodyPr wrap="square">
            <a:spAutoFit/>
          </a:bodyPr>
          <a:lstStyle/>
          <a:p>
            <a:pPr marL="0" indent="0">
              <a:buFont typeface="Arial" panose="020B0604020202020204" pitchFamily="34" charset="0"/>
              <a:buNone/>
            </a:pPr>
            <a:r>
              <a:rPr lang="en-US" sz="3200" b="1" dirty="0" smtClean="0"/>
              <a:t>Changing your environment</a:t>
            </a:r>
          </a:p>
          <a:p>
            <a:pPr marL="457200" indent="-457200">
              <a:buFont typeface="Arial" panose="020B0604020202020204" pitchFamily="34" charset="0"/>
              <a:buChar char="•"/>
            </a:pPr>
            <a:r>
              <a:rPr lang="en-US" sz="3000" dirty="0" smtClean="0"/>
              <a:t>Sometimes it’s our immediate surroundings that give us cause for irritation and fury. </a:t>
            </a:r>
          </a:p>
          <a:p>
            <a:pPr marL="457200" indent="-457200">
              <a:buFont typeface="Arial" panose="020B0604020202020204" pitchFamily="34" charset="0"/>
              <a:buChar char="•"/>
            </a:pPr>
            <a:r>
              <a:rPr lang="en-US" sz="3000" dirty="0" smtClean="0"/>
              <a:t>Problems and responsibilities can weigh on you and make you feel angry at the “trap” you seem to have fallen into and all the people and things that form that trap.</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815080"/>
          </a:xfrm>
          <a:prstGeom prst="rect">
            <a:avLst/>
          </a:prstGeom>
          <a:noFill/>
        </p:spPr>
        <p:txBody>
          <a:bodyPr wrap="square">
            <a:spAutoFit/>
          </a:bodyPr>
          <a:lstStyle/>
          <a:p>
            <a:pPr marL="0" indent="0">
              <a:buFont typeface="Arial" panose="020B0604020202020204" pitchFamily="34" charset="0"/>
              <a:buNone/>
            </a:pPr>
            <a:r>
              <a:rPr lang="en-US" sz="3200" b="1" dirty="0" smtClean="0"/>
              <a:t>Timing: </a:t>
            </a:r>
          </a:p>
          <a:p>
            <a:pPr marL="457200" indent="-457200">
              <a:buFont typeface="Arial" panose="020B0604020202020204" pitchFamily="34" charset="0"/>
              <a:buChar char="•"/>
            </a:pPr>
            <a:r>
              <a:rPr lang="en-US" sz="3000" dirty="0" smtClean="0"/>
              <a:t>If you and your spouse tend to fight when you discuss things at night—perhaps you’re tired, or distracted, or maybe it’s just habit—try changing the times when you talk about important matters so these talks don’t turn into arguments.</a:t>
            </a:r>
          </a:p>
          <a:p>
            <a:pPr marL="457200" indent="-457200">
              <a:buFont typeface="Arial" panose="020B0604020202020204" pitchFamily="34" charset="0"/>
              <a:buNone/>
            </a:pPr>
            <a:endParaRPr lang="en-US" sz="3000" dirty="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815080"/>
          </a:xfrm>
          <a:prstGeom prst="rect">
            <a:avLst/>
          </a:prstGeom>
          <a:noFill/>
        </p:spPr>
        <p:txBody>
          <a:bodyPr wrap="square">
            <a:spAutoFit/>
          </a:bodyPr>
          <a:lstStyle/>
          <a:p>
            <a:pPr marL="0" indent="0">
              <a:buFont typeface="Arial" panose="020B0604020202020204" pitchFamily="34" charset="0"/>
              <a:buNone/>
            </a:pPr>
            <a:r>
              <a:rPr lang="en-US" sz="3200" b="1" dirty="0" smtClean="0"/>
              <a:t>Avoidance: </a:t>
            </a:r>
          </a:p>
          <a:p>
            <a:pPr marL="457200" indent="-457200">
              <a:buFont typeface="Arial" panose="020B0604020202020204" pitchFamily="34" charset="0"/>
              <a:buChar char="•"/>
            </a:pPr>
            <a:r>
              <a:rPr lang="en-US" sz="3000" dirty="0" smtClean="0"/>
              <a:t>If your child’s chaotic room makes you furious every time you walk by it, shut the door. Don’t make yourself look at what infuriates you. </a:t>
            </a:r>
          </a:p>
          <a:p>
            <a:pPr marL="457200" indent="-457200">
              <a:buFont typeface="Arial" panose="020B0604020202020204" pitchFamily="34" charset="0"/>
              <a:buChar char="•"/>
            </a:pPr>
            <a:r>
              <a:rPr lang="en-US" sz="3000" dirty="0" smtClean="0"/>
              <a:t>Don’t say, “well, my child should clean up the room so I won’t have to be angry!” That’s not the point. The point is to keep yourself calm.</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548765"/>
            <a:ext cx="7696200" cy="3815080"/>
          </a:xfrm>
          <a:prstGeom prst="rect">
            <a:avLst/>
          </a:prstGeom>
          <a:noFill/>
        </p:spPr>
        <p:txBody>
          <a:bodyPr wrap="square">
            <a:spAutoFit/>
          </a:bodyPr>
          <a:lstStyle/>
          <a:p>
            <a:pPr marL="0" indent="0">
              <a:buFont typeface="Arial" panose="020B0604020202020204" pitchFamily="34" charset="0"/>
              <a:buNone/>
            </a:pPr>
            <a:r>
              <a:rPr lang="en-US" sz="3200" b="1" dirty="0" smtClean="0"/>
              <a:t>Finding alternatives: </a:t>
            </a:r>
          </a:p>
          <a:p>
            <a:pPr marL="457200" indent="-457200">
              <a:buFont typeface="Arial" panose="020B0604020202020204" pitchFamily="34" charset="0"/>
              <a:buChar char="•"/>
            </a:pPr>
            <a:r>
              <a:rPr lang="en-US" sz="3000" dirty="0" smtClean="0"/>
              <a:t>If your daily commute through traffic leaves you in a state of rage and frustration, give yourself a project—learn or map out a different route, one that’s less congested or more scenic. </a:t>
            </a:r>
          </a:p>
          <a:p>
            <a:pPr marL="457200" indent="-457200">
              <a:buFont typeface="Arial" panose="020B0604020202020204" pitchFamily="34" charset="0"/>
              <a:buChar char="•"/>
            </a:pPr>
            <a:r>
              <a:rPr lang="en-US" sz="3000" dirty="0" smtClean="0"/>
              <a:t>Or find another alternative, such as a bus or commuter train.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19</a:t>
            </a:fld>
            <a:endParaRPr kumimoji="0" lang="en-US" sz="1000" b="0">
              <a:solidFill>
                <a:schemeClr val="tx1"/>
              </a:solidFill>
            </a:endParaRPr>
          </a:p>
        </p:txBody>
      </p:sp>
      <p:pic>
        <p:nvPicPr>
          <p:cNvPr id="4" name="Picture 3" descr="Anger-Mangement-Teachniques-1-1024x576"/>
          <p:cNvPicPr>
            <a:picLocks noChangeAspect="1"/>
          </p:cNvPicPr>
          <p:nvPr/>
        </p:nvPicPr>
        <p:blipFill>
          <a:blip r:embed="rId2"/>
          <a:stretch>
            <a:fillRect/>
          </a:stretch>
        </p:blipFill>
        <p:spPr>
          <a:xfrm>
            <a:off x="-152400" y="937895"/>
            <a:ext cx="9144000" cy="5143500"/>
          </a:xfrm>
          <a:prstGeom prst="rect">
            <a:avLst/>
          </a:prstGeom>
        </p:spPr>
      </p:pic>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Definition</a:t>
            </a:r>
          </a:p>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Introduction</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Causes </a:t>
            </a:r>
            <a:r>
              <a:rPr lang="en-US" altLang="en-US" sz="2600" dirty="0" smtClean="0">
                <a:solidFill>
                  <a:schemeClr val="tx1"/>
                </a:solidFill>
                <a:latin typeface="Times New Roman" panose="02020603050405020304" pitchFamily="18" charset="0"/>
                <a:cs typeface="Times New Roman" panose="02020603050405020304" pitchFamily="18" charset="0"/>
                <a:sym typeface="+mn-ea"/>
              </a:rPr>
              <a:t>of Anger</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sz="2600" dirty="0" smtClean="0">
                <a:solidFill>
                  <a:schemeClr val="tx1"/>
                </a:solidFill>
                <a:latin typeface="Times New Roman" panose="02020603050405020304" pitchFamily="18" charset="0"/>
                <a:cs typeface="Times New Roman" panose="02020603050405020304" pitchFamily="18" charset="0"/>
                <a:sym typeface="+mn-ea"/>
              </a:rPr>
              <a:t>Management of Anger</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sz="2600"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None/>
            </a:pPr>
            <a:endParaRPr lang="en-US" altLang="en-US" sz="2600"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10769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Learning the skills and techniques of successfully managing anger is a lot like learning a new language. </a:t>
            </a:r>
          </a:p>
          <a:p>
            <a:pPr marL="514350" indent="-514350">
              <a:buFont typeface="Wingdings" panose="05000000000000000000" pitchFamily="2" charset="2"/>
              <a:buChar char="ü"/>
            </a:pPr>
            <a:r>
              <a:rPr lang="en-US" sz="2800" dirty="0" smtClean="0"/>
              <a:t>You can never learn “whole language,” because you can spend the rest of your life learning nuances, local phrases, and new vocabulary. Anger is an emotion that is exceedingly complex.</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20</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367650527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61995" y="1523936"/>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dirty="0" smtClean="0"/>
              <a:t>    </a:t>
            </a:r>
            <a:r>
              <a:rPr dirty="0" smtClean="0"/>
              <a:t>Anger can make you feel as though you’re at the mercy of an unpredictable and powerful emotion.</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170915-anger-screaming-stock-njs-12p"/>
          <p:cNvPicPr>
            <a:picLocks noChangeAspect="1"/>
          </p:cNvPicPr>
          <p:nvPr/>
        </p:nvPicPr>
        <p:blipFill>
          <a:blip r:embed="rId3"/>
          <a:stretch>
            <a:fillRect/>
          </a:stretch>
        </p:blipFill>
        <p:spPr>
          <a:xfrm>
            <a:off x="2133600" y="3200400"/>
            <a:ext cx="5321300" cy="335915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614680" y="16002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Anger is “an emotional state that varies in intensity from mild irritation to intense fury and rage,” according to Charles Spielberger, PhD, a psychologist who specializes in the study of anger. </a:t>
            </a:r>
          </a:p>
          <a:p>
            <a:r>
              <a:rPr lang="en-US" sz="2800" dirty="0" smtClean="0"/>
              <a:t>Like other emotions, it is accompanied by physiological and biological changes; when you get angry, your heart rate and blood pressure go up, as do the levels of your energy hormones, adrenaline, and noradrenaline.</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anger-management-strategies-4178870-final-2a4e9e9e33cc4399b2995c69a46cf84c"/>
          <p:cNvPicPr>
            <a:picLocks noChangeAspect="1"/>
          </p:cNvPicPr>
          <p:nvPr/>
        </p:nvPicPr>
        <p:blipFill>
          <a:blip r:embed="rId3"/>
          <a:srcRect b="5698"/>
          <a:stretch>
            <a:fillRect/>
          </a:stretch>
        </p:blipFill>
        <p:spPr>
          <a:xfrm>
            <a:off x="152400" y="441325"/>
            <a:ext cx="9144000" cy="5748655"/>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Causes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600200"/>
            <a:ext cx="7924800" cy="4523105"/>
          </a:xfrm>
          <a:prstGeom prst="rect">
            <a:avLst/>
          </a:prstGeom>
          <a:noFill/>
        </p:spPr>
        <p:txBody>
          <a:bodyPr wrap="square">
            <a:spAutoFit/>
          </a:bodyPr>
          <a:lstStyle/>
          <a:p>
            <a:pPr marL="514350" indent="-514350">
              <a:buFont typeface="Arial" panose="020B0604020202020204" pitchFamily="34" charset="0"/>
              <a:buChar char="•"/>
            </a:pPr>
            <a:r>
              <a:rPr lang="en-US" sz="3200" smtClean="0"/>
              <a:t>Anger can be caused by both external and internal events. </a:t>
            </a:r>
          </a:p>
          <a:p>
            <a:pPr marL="514350" indent="-514350">
              <a:buFont typeface="Arial" panose="020B0604020202020204" pitchFamily="34" charset="0"/>
              <a:buChar char="•"/>
            </a:pPr>
            <a:r>
              <a:rPr lang="en-US" sz="3200" smtClean="0"/>
              <a:t>You could be angry at a specific person (such as a coworker or supervisor) or event (a traffic jam, a canceled flight), or your anger could be caused by worrying or brooding about your personal problems. </a:t>
            </a:r>
          </a:p>
          <a:p>
            <a:pPr marL="514350" indent="-514350">
              <a:buFont typeface="Arial" panose="020B0604020202020204" pitchFamily="34" charset="0"/>
              <a:buChar char="•"/>
            </a:pPr>
            <a:r>
              <a:rPr lang="en-US" sz="3200" smtClean="0"/>
              <a:t>Memories of traumatic or enraging events can also trigger angry feelings.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7</a:t>
            </a:fld>
            <a:endParaRPr kumimoji="0" lang="en-US" sz="1000" b="0">
              <a:solidFill>
                <a:schemeClr val="tx1"/>
              </a:solidFill>
            </a:endParaRPr>
          </a:p>
        </p:txBody>
      </p:sp>
      <p:pic>
        <p:nvPicPr>
          <p:cNvPr id="4" name="Picture 3" descr="2-15"/>
          <p:cNvPicPr>
            <a:picLocks noChangeAspect="1"/>
          </p:cNvPicPr>
          <p:nvPr/>
        </p:nvPicPr>
        <p:blipFill>
          <a:blip r:embed="rId2"/>
          <a:stretch>
            <a:fillRect/>
          </a:stretch>
        </p:blipFill>
        <p:spPr>
          <a:xfrm>
            <a:off x="152400" y="1295400"/>
            <a:ext cx="9012555" cy="4402455"/>
          </a:xfrm>
          <a:prstGeom prst="rect">
            <a:avLst/>
          </a:prstGeom>
        </p:spPr>
      </p:pic>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676400"/>
            <a:ext cx="76962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The goal of anger management is to reduce both your emotional feelings and the physiological arousal that anger causes. </a:t>
            </a:r>
          </a:p>
          <a:p>
            <a:pPr marL="514350" indent="-514350">
              <a:buFont typeface="Arial" panose="020B0604020202020204" pitchFamily="34" charset="0"/>
              <a:buChar char="•"/>
            </a:pPr>
            <a:r>
              <a:rPr lang="en-US" sz="3200" dirty="0" smtClean="0"/>
              <a:t>You can’t get rid of, or avoid, the things or the people that enrage you, nor can you change them, but you can learn to control your reactions.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Management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Anger  </a:t>
            </a:r>
          </a:p>
        </p:txBody>
      </p:sp>
      <p:sp>
        <p:nvSpPr>
          <p:cNvPr id="2" name="TextBox 1"/>
          <p:cNvSpPr txBox="1"/>
          <p:nvPr/>
        </p:nvSpPr>
        <p:spPr>
          <a:xfrm>
            <a:off x="609600" y="1676400"/>
            <a:ext cx="7696200" cy="4030980"/>
          </a:xfrm>
          <a:prstGeom prst="rect">
            <a:avLst/>
          </a:prstGeom>
          <a:noFill/>
        </p:spPr>
        <p:txBody>
          <a:bodyPr wrap="square">
            <a:spAutoFit/>
          </a:bodyPr>
          <a:lstStyle/>
          <a:p>
            <a:pPr marL="0" indent="0">
              <a:buFont typeface="Arial" panose="020B0604020202020204" pitchFamily="34" charset="0"/>
              <a:buNone/>
            </a:pPr>
            <a:r>
              <a:rPr lang="en-US" sz="3200" b="1" dirty="0" smtClean="0"/>
              <a:t>Relaxation</a:t>
            </a:r>
            <a:endParaRPr lang="en-US" sz="3200" dirty="0" smtClean="0"/>
          </a:p>
          <a:p>
            <a:pPr marL="514350" indent="-514350">
              <a:buFont typeface="Arial" panose="020B0604020202020204" pitchFamily="34" charset="0"/>
              <a:buChar char="•"/>
            </a:pPr>
            <a:r>
              <a:rPr lang="en-US" sz="3200" dirty="0" smtClean="0"/>
              <a:t>Simple relaxation tools, such as deep breathing and relaxing imagery, can help calm down angry feelings. There are books and courses that can teach you relaxation techniques, and once you learn the techniques, you can call upon them in any situation.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ear Driv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956</Words>
  <Application>Microsoft Office PowerPoint</Application>
  <PresentationFormat>On-screen Show (4:3)</PresentationFormat>
  <Paragraphs>260</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7_SEPDPO</vt:lpstr>
      <vt:lpstr>Gear Drives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902</cp:revision>
  <cp:lastPrinted>2014-09-05T11:57:00Z</cp:lastPrinted>
  <dcterms:created xsi:type="dcterms:W3CDTF">2014-04-08T13:15:00Z</dcterms:created>
  <dcterms:modified xsi:type="dcterms:W3CDTF">2022-11-19T14:26:39Z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8C644BBD5FF5420881009011A75BA97B</vt:lpwstr>
  </property>
  <property fmtid="{D5CDD505-2E9C-101B-9397-08002B2CF9AE}" pid="3" name="KSOProductBuildVer">
    <vt:lpwstr>1033-11.2.0.11380</vt:lpwstr>
  </property>
</Properties>
</file>