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5998" r:id="rId2"/>
  </p:sldMasterIdLst>
  <p:notesMasterIdLst>
    <p:notesMasterId r:id="rId25"/>
  </p:notesMasterIdLst>
  <p:handoutMasterIdLst>
    <p:handoutMasterId r:id="rId26"/>
  </p:handoutMasterIdLst>
  <p:sldIdLst>
    <p:sldId id="393" r:id="rId3"/>
    <p:sldId id="322" r:id="rId4"/>
    <p:sldId id="324" r:id="rId5"/>
    <p:sldId id="389" r:id="rId6"/>
    <p:sldId id="325" r:id="rId7"/>
    <p:sldId id="372" r:id="rId8"/>
    <p:sldId id="373" r:id="rId9"/>
    <p:sldId id="383" r:id="rId10"/>
    <p:sldId id="376" r:id="rId11"/>
    <p:sldId id="366" r:id="rId12"/>
    <p:sldId id="384" r:id="rId13"/>
    <p:sldId id="385" r:id="rId14"/>
    <p:sldId id="379" r:id="rId15"/>
    <p:sldId id="386" r:id="rId16"/>
    <p:sldId id="387" r:id="rId17"/>
    <p:sldId id="388" r:id="rId18"/>
    <p:sldId id="381" r:id="rId19"/>
    <p:sldId id="377" r:id="rId20"/>
    <p:sldId id="375" r:id="rId21"/>
    <p:sldId id="351" r:id="rId22"/>
    <p:sldId id="391" r:id="rId23"/>
    <p:sldId id="394"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3" Type="http://schemas.openxmlformats.org/officeDocument/2006/relationships/slide" Target="slides/slide7.xml"/><Relationship Id="rId7" Type="http://schemas.openxmlformats.org/officeDocument/2006/relationships/slide" Target="slides/slide11.xml"/><Relationship Id="rId12" Type="http://schemas.openxmlformats.org/officeDocument/2006/relationships/slide" Target="slides/slide16.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5" Type="http://schemas.openxmlformats.org/officeDocument/2006/relationships/slide" Target="slides/slide20.xml"/><Relationship Id="rId10" Type="http://schemas.openxmlformats.org/officeDocument/2006/relationships/slide" Target="slides/slide14.xml"/><Relationship Id="rId4" Type="http://schemas.openxmlformats.org/officeDocument/2006/relationships/slide" Target="slides/slide8.xml"/><Relationship Id="rId9" Type="http://schemas.openxmlformats.org/officeDocument/2006/relationships/slide" Target="slides/slide13.xml"/><Relationship Id="rId1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10/27/2022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10/27/2022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10/27/2022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dirty="0"/>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7B44253-CC8C-405B-B173-37089594C512}" type="datetimeFigureOut">
              <a:rPr lang="en-US" smtClean="0"/>
              <a:pPr/>
              <a:t>10/27/2022</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63B4164-3AD1-4303-8927-DA91AA9BC4F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9EDE2762-D309-4A1B-90D4-EE2DB97D9608}" type="slidenum">
              <a:rPr lang="en-US" altLang="en-US" smtClean="0"/>
              <a:pPr>
                <a:defRPr/>
              </a:pPr>
              <a:t>‹#›</a:t>
            </a:fld>
            <a:endParaRPr lang="en-US" alt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63B4164-3AD1-4303-8927-DA91AA9BC4F8}"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7B44253-CC8C-405B-B173-37089594C512}" type="datetimeFigureOut">
              <a:rPr lang="en-US" smtClean="0"/>
              <a:pPr/>
              <a:t>10/27/2022</a:t>
            </a:fld>
            <a:endParaRPr lang="en-US" dirty="0"/>
          </a:p>
        </p:txBody>
      </p:sp>
      <p:sp>
        <p:nvSpPr>
          <p:cNvPr id="10" name="Slide Number Placeholder 9"/>
          <p:cNvSpPr>
            <a:spLocks noGrp="1"/>
          </p:cNvSpPr>
          <p:nvPr>
            <p:ph type="sldNum" sz="quarter" idx="16"/>
          </p:nvPr>
        </p:nvSpPr>
        <p:spPr/>
        <p:txBody>
          <a:bodyPr rtlCol="0"/>
          <a:lstStyle/>
          <a:p>
            <a:fld id="{563B4164-3AD1-4303-8927-DA91AA9BC4F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dirty="0"/>
          </a:p>
        </p:txBody>
      </p:sp>
      <p:sp>
        <p:nvSpPr>
          <p:cNvPr id="12" name="Slide Number Placeholder 11"/>
          <p:cNvSpPr>
            <a:spLocks noGrp="1"/>
          </p:cNvSpPr>
          <p:nvPr>
            <p:ph type="sldNum" sz="quarter" idx="16"/>
          </p:nvPr>
        </p:nvSpPr>
        <p:spPr/>
        <p:txBody>
          <a:bodyPr rtlCol="0"/>
          <a:lstStyle/>
          <a:p>
            <a:pPr>
              <a:defRPr/>
            </a:pPr>
            <a:fld id="{C346C8A6-4EAA-425C-AD65-FB7185D13849}" type="slidenum">
              <a:rPr lang="en-US" altLang="en-US" smtClean="0"/>
              <a:pPr>
                <a:defRPr/>
              </a:pPr>
              <a:t>‹#›</a:t>
            </a:fld>
            <a:endParaRPr lang="en-US" altLang="en-US" dirty="0"/>
          </a:p>
        </p:txBody>
      </p:sp>
      <p:sp>
        <p:nvSpPr>
          <p:cNvPr id="14" name="Footer Placeholder 13"/>
          <p:cNvSpPr>
            <a:spLocks noGrp="1"/>
          </p:cNvSpPr>
          <p:nvPr>
            <p:ph type="ftr" sz="quarter" idx="17"/>
          </p:nvPr>
        </p:nvSpPr>
        <p:spPr/>
        <p:txBody>
          <a:bodyPr rtlCol="0"/>
          <a:lstStyle/>
          <a:p>
            <a:pPr>
              <a:defRPr/>
            </a:pP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63B4164-3AD1-4303-8927-DA91AA9BC4F8}"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D7B44253-CC8C-405B-B173-37089594C512}" type="datetimeFigureOut">
              <a:rPr lang="en-US" smtClean="0"/>
              <a:pPr/>
              <a:t>10/27/2022</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63B4164-3AD1-4303-8927-DA91AA9BC4F8}"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3B4164-3AD1-4303-8927-DA91AA9BC4F8}" type="slidenum">
              <a:rPr lang="en-US" smtClean="0"/>
              <a:pPr/>
              <a:t>‹#›</a:t>
            </a:fld>
            <a:endParaRPr lang="en-US" dirty="0"/>
          </a:p>
        </p:txBody>
      </p:sp>
    </p:spTree>
  </p:cSld>
  <p:clrMapOvr>
    <a:masterClrMapping/>
  </p:clrMapOvr>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7B44253-CC8C-405B-B173-37089594C512}" type="datetimeFigureOut">
              <a:rPr lang="en-US" smtClean="0"/>
              <a:pPr/>
              <a:t>10/27/2022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563B4164-3AD1-4303-8927-DA91AA9BC4F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theme" Target="../theme/theme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10/27/2022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5999" r:id="rId1"/>
    <p:sldLayoutId id="2147486000" r:id="rId2"/>
    <p:sldLayoutId id="2147486001" r:id="rId3"/>
    <p:sldLayoutId id="2147486002" r:id="rId4"/>
    <p:sldLayoutId id="2147486003" r:id="rId5"/>
    <p:sldLayoutId id="2147486004" r:id="rId6"/>
    <p:sldLayoutId id="2147486005" r:id="rId7"/>
    <p:sldLayoutId id="2147486006" r:id="rId8"/>
    <p:sldLayoutId id="2147486007" r:id="rId9"/>
    <p:sldLayoutId id="2147486008" r:id="rId10"/>
    <p:sldLayoutId id="2147486009" r:id="rId11"/>
    <p:sldLayoutId id="2147486010" r:id="rId12"/>
    <p:sldLayoutId id="2147486011" r:id="rId13"/>
    <p:sldLayoutId id="2147486012" r:id="rId14"/>
    <p:sldLayoutId id="2147486013" r:id="rId15"/>
    <p:sldLayoutId id="2147486014" r:id="rId16"/>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9.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lumOff val="25000"/>
                  </a:schemeClr>
                </a:solidFill>
                <a:latin typeface="Verdana" pitchFamily="34" charset="0"/>
                <a:cs typeface="+mn-cs"/>
              </a:rPr>
              <a:t>.Org</a:t>
            </a:r>
            <a:endParaRPr lang="en-US" sz="2800" b="1" dirty="0">
              <a:solidFill>
                <a:schemeClr val="bg1">
                  <a:lumMod val="75000"/>
                  <a:lumOff val="25000"/>
                </a:schemeClr>
              </a:solidFill>
              <a:latin typeface="Tahoma" pitchFamily="34" charset="0"/>
              <a:cs typeface="+mn-cs"/>
            </a:endParaRPr>
          </a:p>
        </p:txBody>
      </p:sp>
      <p:sp>
        <p:nvSpPr>
          <p:cNvPr id="16389" name="Text Box 9"/>
          <p:cNvSpPr txBox="1">
            <a:spLocks noChangeArrowheads="1"/>
          </p:cNvSpPr>
          <p:nvPr/>
        </p:nvSpPr>
        <p:spPr bwMode="auto">
          <a:xfrm>
            <a:off x="996314" y="5029200"/>
            <a:ext cx="7538086" cy="830997"/>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latin typeface="+mn-lt"/>
                <a:cs typeface="Times New Roman" pitchFamily="18" charset="0"/>
              </a:rPr>
              <a:t>Submitted </a:t>
            </a:r>
            <a:r>
              <a:rPr lang="en-US" sz="2400" b="1" dirty="0">
                <a:latin typeface="+mn-lt"/>
                <a:cs typeface="Times New Roman" pitchFamily="18" charset="0"/>
              </a:rPr>
              <a:t>To:	 </a:t>
            </a:r>
            <a:r>
              <a:rPr lang="en-US" sz="2400" b="1" dirty="0" smtClean="0">
                <a:latin typeface="+mn-lt"/>
                <a:cs typeface="Times New Roman" pitchFamily="18" charset="0"/>
              </a:rPr>
              <a:t>             		     </a:t>
            </a:r>
            <a:r>
              <a:rPr lang="en-US" sz="2400" b="1" dirty="0" smtClean="0">
                <a:latin typeface="+mn-lt"/>
                <a:cs typeface="Times New Roman" pitchFamily="18" charset="0"/>
              </a:rPr>
              <a:t>Submitted </a:t>
            </a:r>
            <a:r>
              <a:rPr lang="en-US" sz="2400" b="1" dirty="0">
                <a:latin typeface="+mn-lt"/>
                <a:cs typeface="Times New Roman" pitchFamily="18" charset="0"/>
              </a:rPr>
              <a:t>By:</a:t>
            </a:r>
          </a:p>
          <a:p>
            <a:pPr eaLnBrk="0" hangingPunct="0"/>
            <a:r>
              <a:rPr lang="en-US" sz="2400" b="1" dirty="0">
                <a:latin typeface="+mn-lt"/>
                <a:cs typeface="Times New Roman" pitchFamily="18" charset="0"/>
              </a:rPr>
              <a:t>S</a:t>
            </a:r>
            <a:r>
              <a:rPr lang="en-US" sz="2400" b="1" dirty="0" smtClean="0">
                <a:latin typeface="+mn-lt"/>
                <a:cs typeface="Times New Roman" pitchFamily="18" charset="0"/>
              </a:rPr>
              <a:t>tudymafia.org                                     </a:t>
            </a:r>
            <a:r>
              <a:rPr lang="en-US" sz="2400" b="1" dirty="0" smtClean="0">
                <a:latin typeface="+mn-lt"/>
                <a:cs typeface="Times New Roman" pitchFamily="18" charset="0"/>
              </a:rPr>
              <a:t>Studymafia.org               </a:t>
            </a:r>
            <a:endParaRPr lang="en-US" sz="2400" b="1" dirty="0">
              <a:latin typeface="+mn-lt"/>
              <a:cs typeface="Times New Roman" pitchFamily="18" charset="0"/>
            </a:endParaRPr>
          </a:p>
        </p:txBody>
      </p:sp>
      <p:sp>
        <p:nvSpPr>
          <p:cNvPr id="8" name="Rectangle 7"/>
          <p:cNvSpPr/>
          <p:nvPr/>
        </p:nvSpPr>
        <p:spPr>
          <a:xfrm>
            <a:off x="2185183" y="2514600"/>
            <a:ext cx="4762842" cy="1754326"/>
          </a:xfrm>
          <a:prstGeom prst="rect">
            <a:avLst/>
          </a:prstGeom>
          <a:noFill/>
        </p:spPr>
        <p:txBody>
          <a:bodyPr wrap="none">
            <a:spAutoFit/>
          </a:bodyPr>
          <a:lstStyle/>
          <a:p>
            <a:pPr algn="ctr" fontAlgn="auto">
              <a:spcBef>
                <a:spcPts val="0"/>
              </a:spcBef>
              <a:spcAft>
                <a:spcPts val="0"/>
              </a:spcAft>
              <a:defRPr/>
            </a:pPr>
            <a:r>
              <a:rPr lang="en-US" altLang="en-US" sz="5400" b="1" dirty="0">
                <a:latin typeface="Times New Roman" pitchFamily="18" charset="0"/>
                <a:cs typeface="Times New Roman" pitchFamily="18" charset="0"/>
              </a:rPr>
              <a:t>Rhesus(RH)</a:t>
            </a:r>
            <a:br>
              <a:rPr lang="en-US" altLang="en-US" sz="5400" b="1" dirty="0">
                <a:latin typeface="Times New Roman" pitchFamily="18" charset="0"/>
                <a:cs typeface="Times New Roman" pitchFamily="18" charset="0"/>
              </a:rPr>
            </a:br>
            <a:r>
              <a:rPr lang="en-US" altLang="en-US" sz="5400" b="1" dirty="0">
                <a:solidFill>
                  <a:srgbClr val="002060"/>
                </a:solidFill>
                <a:latin typeface="Times New Roman" pitchFamily="18" charset="0"/>
                <a:cs typeface="Times New Roman" pitchFamily="18" charset="0"/>
              </a:rPr>
              <a:t>Incompatibility</a:t>
            </a:r>
            <a:endParaRPr lang="en-US" sz="5400" b="1" spc="300" dirty="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28655081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Diagnosis </a:t>
            </a:r>
            <a:r>
              <a:rPr lang="en-US" altLang="en-US" sz="3600" b="1" dirty="0" smtClean="0">
                <a:solidFill>
                  <a:schemeClr val="accent2"/>
                </a:solidFill>
                <a:latin typeface="Times New Roman" pitchFamily="18" charset="0"/>
                <a:cs typeface="Times New Roman" pitchFamily="18" charset="0"/>
              </a:rPr>
              <a:t>of rh incompatibility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3785652"/>
          </a:xfrm>
          <a:prstGeom prst="rect">
            <a:avLst/>
          </a:prstGeom>
          <a:noFill/>
        </p:spPr>
        <p:txBody>
          <a:bodyPr wrap="square">
            <a:spAutoFit/>
          </a:bodyPr>
          <a:lstStyle/>
          <a:p>
            <a:pPr>
              <a:buFont typeface="Arial" pitchFamily="34" charset="0"/>
              <a:buChar char="•"/>
            </a:pPr>
            <a:r>
              <a:rPr lang="en-US" sz="3000" dirty="0" smtClean="0"/>
              <a:t>A blood test to determine your Rh status will likely be done at your first prenatal visit with your doctor.</a:t>
            </a:r>
          </a:p>
          <a:p>
            <a:pPr>
              <a:buFont typeface="Arial" pitchFamily="34" charset="0"/>
              <a:buChar char="•"/>
            </a:pPr>
            <a:r>
              <a:rPr lang="en-US" sz="3000" dirty="0" smtClean="0"/>
              <a:t>If you’re Rh-negative, your partner may also be tested. If your partner is also Rh-negative, you don’t have anything to worry about.</a:t>
            </a:r>
          </a:p>
          <a:p>
            <a:pPr>
              <a:buFont typeface="Arial" pitchFamily="34" charset="0"/>
              <a:buChar char="•"/>
            </a:pPr>
            <a:r>
              <a:rPr lang="en-US" sz="3000" dirty="0" smtClean="0"/>
              <a:t>If your partner is Rh-positive and you’re Rh-negative, your doctor will look for the following signs of Rh incompatibility.</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Diagnosis </a:t>
            </a:r>
            <a:r>
              <a:rPr lang="en-US" altLang="en-US" sz="3600" b="1" dirty="0" smtClean="0">
                <a:solidFill>
                  <a:schemeClr val="accent2"/>
                </a:solidFill>
                <a:latin typeface="Times New Roman" pitchFamily="18" charset="0"/>
                <a:cs typeface="Times New Roman" pitchFamily="18" charset="0"/>
              </a:rPr>
              <a:t>of rh incompatibility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153400" cy="4524315"/>
          </a:xfrm>
          <a:prstGeom prst="rect">
            <a:avLst/>
          </a:prstGeom>
          <a:noFill/>
        </p:spPr>
        <p:txBody>
          <a:bodyPr wrap="square">
            <a:spAutoFit/>
          </a:bodyPr>
          <a:lstStyle/>
          <a:p>
            <a:pPr>
              <a:buFont typeface="Arial" pitchFamily="34" charset="0"/>
              <a:buChar char="•"/>
            </a:pPr>
            <a:r>
              <a:rPr lang="en-US" sz="3200" dirty="0" smtClean="0"/>
              <a:t>A positive indirect Coombs test is a sign of Rh incompatibility. This test uses a blood sample to look for the presence of cell-destroying antibodies within the plasma of your blood.</a:t>
            </a:r>
          </a:p>
          <a:p>
            <a:pPr>
              <a:buFont typeface="Arial" pitchFamily="34" charset="0"/>
              <a:buChar char="•"/>
            </a:pPr>
            <a:r>
              <a:rPr lang="en-US" sz="3200" dirty="0" smtClean="0"/>
              <a:t>Higher-than-normal levels of bilirubin in your infant’s blood is a sign of Rh incompatibility. In a full-term baby who is less than 24 hours old, the levels of bilirubin should be less than 6.0 milligrams per deciliter.</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Diagnosis </a:t>
            </a:r>
            <a:r>
              <a:rPr lang="en-US" altLang="en-US" sz="3600" b="1" dirty="0" smtClean="0">
                <a:solidFill>
                  <a:schemeClr val="accent2"/>
                </a:solidFill>
                <a:latin typeface="Times New Roman" pitchFamily="18" charset="0"/>
                <a:cs typeface="Times New Roman" pitchFamily="18" charset="0"/>
              </a:rPr>
              <a:t>of rh incompatibility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8153400" cy="4031873"/>
          </a:xfrm>
          <a:prstGeom prst="rect">
            <a:avLst/>
          </a:prstGeom>
          <a:noFill/>
        </p:spPr>
        <p:txBody>
          <a:bodyPr wrap="square">
            <a:spAutoFit/>
          </a:bodyPr>
          <a:lstStyle/>
          <a:p>
            <a:pPr>
              <a:buFont typeface="Arial" pitchFamily="34" charset="0"/>
              <a:buChar char="•"/>
            </a:pPr>
            <a:r>
              <a:rPr lang="en-US" sz="3200" dirty="0" smtClean="0"/>
              <a:t>Signs of red blood cell destruction in your infant’s blood may indicate Rh incompatibility. This can be determined by the shape and structure of the red blood cells when examined under a microscope.</a:t>
            </a:r>
          </a:p>
          <a:p>
            <a:pPr>
              <a:buFont typeface="Arial" pitchFamily="34" charset="0"/>
              <a:buChar char="•"/>
            </a:pPr>
            <a:r>
              <a:rPr lang="en-US" sz="3200" dirty="0" smtClean="0"/>
              <a:t>Your doctor can test your baby’s blood for the presence of maternal antibodies that are breaking down the red blood cells.</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How is Rh incompatibility treated?</a:t>
            </a:r>
            <a:endParaRPr lang="en-US" altLang="en-US" sz="3600" b="1" dirty="0" smtClean="0">
              <a:solidFill>
                <a:schemeClr val="accent2"/>
              </a:solidFill>
              <a:latin typeface="Times New Roman" pitchFamily="18" charset="0"/>
              <a:cs typeface="Times New Roman" pitchFamily="18" charset="0"/>
            </a:endParaRPr>
          </a:p>
        </p:txBody>
      </p:sp>
      <p:sp>
        <p:nvSpPr>
          <p:cNvPr id="2" name="TextBox 1"/>
          <p:cNvSpPr txBox="1"/>
          <p:nvPr/>
        </p:nvSpPr>
        <p:spPr>
          <a:xfrm>
            <a:off x="457200" y="1600200"/>
            <a:ext cx="8153400" cy="4832092"/>
          </a:xfrm>
          <a:prstGeom prst="rect">
            <a:avLst/>
          </a:prstGeom>
          <a:noFill/>
        </p:spPr>
        <p:txBody>
          <a:bodyPr wrap="square">
            <a:spAutoFit/>
          </a:bodyPr>
          <a:lstStyle/>
          <a:p>
            <a:r>
              <a:rPr lang="en-US" sz="2800" dirty="0" smtClean="0"/>
              <a:t>Treatment focuses on preventing the effects of the incompatibility. In mild cases, the baby can be treated after birth with:</a:t>
            </a:r>
          </a:p>
          <a:p>
            <a:pPr>
              <a:buFont typeface="Arial" pitchFamily="34" charset="0"/>
              <a:buChar char="•"/>
            </a:pPr>
            <a:r>
              <a:rPr lang="en-US" sz="2800" dirty="0" smtClean="0"/>
              <a:t>a series of blood transfusions</a:t>
            </a:r>
          </a:p>
          <a:p>
            <a:pPr>
              <a:buFont typeface="Arial" pitchFamily="34" charset="0"/>
              <a:buChar char="•"/>
            </a:pPr>
            <a:r>
              <a:rPr lang="en-US" sz="2800" dirty="0" smtClean="0"/>
              <a:t>hydrating fluids</a:t>
            </a:r>
          </a:p>
          <a:p>
            <a:pPr>
              <a:buFont typeface="Arial" pitchFamily="34" charset="0"/>
              <a:buChar char="•"/>
            </a:pPr>
            <a:r>
              <a:rPr lang="en-US" sz="2800" dirty="0" smtClean="0"/>
              <a:t>electrolytes, which are elements that regulate metabolism</a:t>
            </a:r>
          </a:p>
          <a:p>
            <a:pPr>
              <a:buFont typeface="Arial" pitchFamily="34" charset="0"/>
              <a:buChar char="•"/>
            </a:pPr>
            <a:r>
              <a:rPr lang="en-US" sz="2800" dirty="0" smtClean="0"/>
              <a:t>phototherapy</a:t>
            </a:r>
          </a:p>
          <a:p>
            <a:r>
              <a:rPr lang="en-US" sz="2800" dirty="0" smtClean="0"/>
              <a:t>Phototherapy involves keeping your baby near fluorescent lights to help reduce the bilirubin in their blood.</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How is Rh incompatibility treated?</a:t>
            </a:r>
            <a:endParaRPr lang="en-US" altLang="en-US" sz="3600" b="1" dirty="0" smtClean="0">
              <a:solidFill>
                <a:schemeClr val="accent2"/>
              </a:solidFill>
              <a:latin typeface="Times New Roman" pitchFamily="18" charset="0"/>
              <a:cs typeface="Times New Roman" pitchFamily="18" charset="0"/>
            </a:endParaRPr>
          </a:p>
        </p:txBody>
      </p:sp>
      <p:sp>
        <p:nvSpPr>
          <p:cNvPr id="2" name="TextBox 1"/>
          <p:cNvSpPr txBox="1"/>
          <p:nvPr/>
        </p:nvSpPr>
        <p:spPr>
          <a:xfrm>
            <a:off x="457200" y="1600200"/>
            <a:ext cx="8153400" cy="4524315"/>
          </a:xfrm>
          <a:prstGeom prst="rect">
            <a:avLst/>
          </a:prstGeom>
          <a:noFill/>
        </p:spPr>
        <p:txBody>
          <a:bodyPr wrap="square">
            <a:spAutoFit/>
          </a:bodyPr>
          <a:lstStyle/>
          <a:p>
            <a:pPr>
              <a:buFont typeface="Arial" pitchFamily="34" charset="0"/>
              <a:buChar char="•"/>
            </a:pPr>
            <a:r>
              <a:rPr lang="en-US" sz="3200" dirty="0" smtClean="0"/>
              <a:t>These procedures may be repeated until the Rh-negative antibodies and excess bilirubin have been removed from your baby’s blood. Whether it must be repeated depends on the severity of your baby’s condition.</a:t>
            </a:r>
          </a:p>
          <a:p>
            <a:pPr>
              <a:buFont typeface="Arial" pitchFamily="34" charset="0"/>
              <a:buChar char="•"/>
            </a:pPr>
            <a:r>
              <a:rPr lang="en-US" sz="3200" dirty="0" smtClean="0"/>
              <a:t>If you’re pregnant and your doctor determines that you’ve already developed antibodies against your baby, your pregnancy will be closely monitored.</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How is Rh incompatibility treated?</a:t>
            </a:r>
            <a:endParaRPr lang="en-US" altLang="en-US" sz="3600" b="1" dirty="0" smtClean="0">
              <a:solidFill>
                <a:schemeClr val="accent2"/>
              </a:solidFill>
              <a:latin typeface="Times New Roman" pitchFamily="18" charset="0"/>
              <a:cs typeface="Times New Roman" pitchFamily="18" charset="0"/>
            </a:endParaRPr>
          </a:p>
        </p:txBody>
      </p:sp>
      <p:sp>
        <p:nvSpPr>
          <p:cNvPr id="2" name="TextBox 1"/>
          <p:cNvSpPr txBox="1"/>
          <p:nvPr/>
        </p:nvSpPr>
        <p:spPr>
          <a:xfrm>
            <a:off x="457200" y="1600200"/>
            <a:ext cx="8153400" cy="4524315"/>
          </a:xfrm>
          <a:prstGeom prst="rect">
            <a:avLst/>
          </a:prstGeom>
          <a:noFill/>
        </p:spPr>
        <p:txBody>
          <a:bodyPr wrap="square">
            <a:spAutoFit/>
          </a:bodyPr>
          <a:lstStyle/>
          <a:p>
            <a:pPr>
              <a:buFont typeface="Arial" pitchFamily="34" charset="0"/>
              <a:buChar char="•"/>
            </a:pPr>
            <a:r>
              <a:rPr lang="en-US" sz="3200" dirty="0" smtClean="0"/>
              <a:t>You can prevent the effects of Rh incompatibility by getting an injection of Rh immune globulins (RhIg) during your first trimester, during a miscarriage, or while having any bleeding during your pregnancy.</a:t>
            </a:r>
          </a:p>
          <a:p>
            <a:pPr>
              <a:buFont typeface="Arial" pitchFamily="34" charset="0"/>
              <a:buChar char="•"/>
            </a:pPr>
            <a:r>
              <a:rPr lang="en-US" sz="3200" dirty="0" smtClean="0"/>
              <a:t>This blood product contains antibodies to the Rh factor. If your baby has Rh-positive blood, you should get a second injection a few days after you give birth.</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How is Rh incompatibility treated?</a:t>
            </a:r>
            <a:endParaRPr lang="en-US" altLang="en-US" sz="3600" b="1" dirty="0" smtClean="0">
              <a:solidFill>
                <a:schemeClr val="accent2"/>
              </a:solidFill>
              <a:latin typeface="Times New Roman" pitchFamily="18" charset="0"/>
              <a:cs typeface="Times New Roman" pitchFamily="18" charset="0"/>
            </a:endParaRPr>
          </a:p>
        </p:txBody>
      </p:sp>
      <p:sp>
        <p:nvSpPr>
          <p:cNvPr id="2" name="TextBox 1"/>
          <p:cNvSpPr txBox="1"/>
          <p:nvPr/>
        </p:nvSpPr>
        <p:spPr>
          <a:xfrm>
            <a:off x="457200" y="1600200"/>
            <a:ext cx="8153400" cy="4031873"/>
          </a:xfrm>
          <a:prstGeom prst="rect">
            <a:avLst/>
          </a:prstGeom>
          <a:noFill/>
        </p:spPr>
        <p:txBody>
          <a:bodyPr wrap="square">
            <a:spAutoFit/>
          </a:bodyPr>
          <a:lstStyle/>
          <a:p>
            <a:pPr>
              <a:buFont typeface="Arial" pitchFamily="34" charset="0"/>
              <a:buChar char="•"/>
            </a:pPr>
            <a:r>
              <a:rPr lang="en-US" sz="3200" dirty="0" smtClean="0"/>
              <a:t>In very rare and serious cases, a series of special blood transfusions can be performed while your baby is in your uterus or after delivery.</a:t>
            </a:r>
          </a:p>
          <a:p>
            <a:pPr>
              <a:buFont typeface="Arial" pitchFamily="34" charset="0"/>
              <a:buChar char="•"/>
            </a:pPr>
            <a:r>
              <a:rPr lang="en-US" sz="3200" dirty="0" smtClean="0"/>
              <a:t>However, the success of RhIg shots has made this treatment only necessary in less than 1 percent of cases of Rh incompatibility in the United States.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rh incompatibility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8153400" cy="4524315"/>
          </a:xfrm>
          <a:prstGeom prst="rect">
            <a:avLst/>
          </a:prstGeom>
          <a:noFill/>
        </p:spPr>
        <p:txBody>
          <a:bodyPr wrap="square">
            <a:spAutoFit/>
          </a:bodyPr>
          <a:lstStyle/>
          <a:p>
            <a:pPr>
              <a:buFont typeface="Arial" pitchFamily="34" charset="0"/>
              <a:buChar char="•"/>
            </a:pPr>
            <a:r>
              <a:rPr lang="en-US" sz="3200" dirty="0" smtClean="0"/>
              <a:t>Brain damage to the baby, which is known as kernicterus</a:t>
            </a:r>
          </a:p>
          <a:p>
            <a:pPr>
              <a:buFont typeface="Arial" pitchFamily="34" charset="0"/>
              <a:buChar char="•"/>
            </a:pPr>
            <a:r>
              <a:rPr lang="en-US" sz="3200" dirty="0" smtClean="0"/>
              <a:t>Fluid buildup or swelling in the baby</a:t>
            </a:r>
          </a:p>
          <a:p>
            <a:pPr>
              <a:buFont typeface="Arial" pitchFamily="34" charset="0"/>
              <a:buChar char="•"/>
            </a:pPr>
            <a:r>
              <a:rPr lang="en-US" sz="3200" dirty="0" smtClean="0"/>
              <a:t>Trouble with mental function, movement, hearing, and speech</a:t>
            </a:r>
          </a:p>
          <a:p>
            <a:pPr>
              <a:buFont typeface="Arial" pitchFamily="34" charset="0"/>
              <a:buChar char="•"/>
            </a:pPr>
            <a:r>
              <a:rPr lang="en-US" sz="3200" dirty="0" smtClean="0"/>
              <a:t>Seizures</a:t>
            </a:r>
          </a:p>
          <a:p>
            <a:pPr>
              <a:buFont typeface="Arial" pitchFamily="34" charset="0"/>
              <a:buChar char="•"/>
            </a:pPr>
            <a:r>
              <a:rPr lang="en-US" sz="3200" dirty="0" smtClean="0"/>
              <a:t>Anemia</a:t>
            </a:r>
          </a:p>
          <a:p>
            <a:pPr>
              <a:buFont typeface="Arial" pitchFamily="34" charset="0"/>
              <a:buChar char="•"/>
            </a:pPr>
            <a:r>
              <a:rPr lang="en-US" sz="3200" dirty="0" smtClean="0"/>
              <a:t>Heart failure</a:t>
            </a:r>
          </a:p>
          <a:p>
            <a:pPr>
              <a:buFont typeface="Arial" pitchFamily="34" charset="0"/>
              <a:buChar char="•"/>
            </a:pPr>
            <a:r>
              <a:rPr lang="en-US" sz="3200" dirty="0" smtClean="0"/>
              <a:t>Death of the baby can also occur</a:t>
            </a:r>
            <a:endParaRPr lang="en-US" sz="32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Prevention of rh incompatibility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04800" y="1676400"/>
            <a:ext cx="8534400" cy="4031873"/>
          </a:xfrm>
          <a:prstGeom prst="rect">
            <a:avLst/>
          </a:prstGeom>
          <a:noFill/>
        </p:spPr>
        <p:txBody>
          <a:bodyPr wrap="square">
            <a:spAutoFit/>
          </a:bodyPr>
          <a:lstStyle/>
          <a:p>
            <a:pPr>
              <a:buFont typeface="Arial" pitchFamily="34" charset="0"/>
              <a:buChar char="•"/>
            </a:pPr>
            <a:r>
              <a:rPr lang="en-US" sz="3200" dirty="0" smtClean="0"/>
              <a:t>This condition is preventable. If you think you may be pregnant and have an Rh-negative blood type, you should talk with your doctor to determine the best plan.</a:t>
            </a:r>
          </a:p>
          <a:p>
            <a:pPr>
              <a:buFont typeface="Arial" pitchFamily="34" charset="0"/>
              <a:buChar char="•"/>
            </a:pPr>
            <a:r>
              <a:rPr lang="en-US" sz="3200" dirty="0" smtClean="0"/>
              <a:t>If the father of your child is Rh-positive or his blood type is unknown, receiving preventive treatment with immune globulins will prevent serious effects.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19</a:t>
            </a:fld>
            <a:endParaRPr lang="en-US" altLang="en-US" dirty="0"/>
          </a:p>
        </p:txBody>
      </p:sp>
      <p:pic>
        <p:nvPicPr>
          <p:cNvPr id="6" name="Picture 5" descr="c.png"/>
          <p:cNvPicPr>
            <a:picLocks noChangeAspect="1"/>
          </p:cNvPicPr>
          <p:nvPr/>
        </p:nvPicPr>
        <p:blipFill>
          <a:blip r:embed="rId2"/>
          <a:stretch>
            <a:fillRect/>
          </a:stretch>
        </p:blipFill>
        <p:spPr>
          <a:xfrm>
            <a:off x="838200" y="633116"/>
            <a:ext cx="7397243" cy="553908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143000"/>
            <a:ext cx="8229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None/>
            </a:pPr>
            <a:endParaRPr lang="en-US" altLang="en-US" sz="2600" dirty="0" smtClean="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rh incompatibility  </a:t>
            </a:r>
          </a:p>
          <a:p>
            <a:pPr lvl="1" eaLnBrk="1" hangingPunct="1">
              <a:buClr>
                <a:srgbClr val="0039A6"/>
              </a:buClr>
              <a:buFont typeface="Arial" charset="0"/>
              <a:buChar char="•"/>
            </a:pPr>
            <a:r>
              <a:rPr lang="en-US" sz="2600" dirty="0" smtClean="0">
                <a:latin typeface="Times New Roman" pitchFamily="18" charset="0"/>
                <a:cs typeface="Times New Roman" pitchFamily="18" charset="0"/>
              </a:rPr>
              <a:t>How does Rh factor affect pregnancy?</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rh incompatibility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rh incompatibility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Diagnosis of rh incompatibility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How is Rh incompatibility treated?</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rh incompatibility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Prevention of rh incompatibility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457200" y="1676400"/>
            <a:ext cx="8153400" cy="2554545"/>
          </a:xfrm>
          <a:prstGeom prst="rect">
            <a:avLst/>
          </a:prstGeom>
          <a:noFill/>
        </p:spPr>
        <p:txBody>
          <a:bodyPr wrap="square">
            <a:spAutoFit/>
          </a:bodyPr>
          <a:lstStyle/>
          <a:p>
            <a:pPr>
              <a:buFont typeface="Arial" pitchFamily="34" charset="0"/>
              <a:buChar char="•"/>
            </a:pPr>
            <a:r>
              <a:rPr lang="en-US" sz="3200" dirty="0" smtClean="0"/>
              <a:t>With Rh incompatibility, the woman's immune system reacts and creates Rh antibodies. </a:t>
            </a:r>
          </a:p>
          <a:p>
            <a:pPr>
              <a:buFont typeface="Arial" pitchFamily="34" charset="0"/>
              <a:buChar char="•"/>
            </a:pPr>
            <a:r>
              <a:rPr lang="en-US" sz="3200" dirty="0" smtClean="0"/>
              <a:t>These antibodies </a:t>
            </a:r>
            <a:r>
              <a:rPr lang="en-US" sz="3200" b="1" dirty="0" smtClean="0"/>
              <a:t>help drive an immune system attack against the baby, which the mother's body views as a foreign object</a:t>
            </a:r>
            <a:r>
              <a:rPr lang="en-US" sz="3200" dirty="0" smtClean="0"/>
              <a:t>.</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004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19812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4010455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rgbClr val="FFFFFF"/>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461425847"/>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Introduction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752600"/>
            <a:ext cx="8001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When a woman and her unborn baby carry different Rhesus (Rh) protein factors, their condition is called Rh incompatibility. It occurs when a woman is Rh-negative and her baby is Rh-positive. The Rh factor is a specific protein found on the surface of your red blood cells.</a:t>
            </a:r>
          </a:p>
          <a:p>
            <a:r>
              <a:rPr lang="en-US" sz="2800" dirty="0" smtClean="0"/>
              <a:t>Like your blood type, you inherit your Rh factor type from your parents. Most people are Rh-positive, but a small percentage of people are Rh-negative. This means they lack the Rh protein.</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19200" y="609600"/>
            <a:ext cx="69373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Symptoms of rh incompatibility </a:t>
            </a:r>
            <a:endParaRPr lang="en-US" altLang="en-US" sz="3600" b="1" dirty="0">
              <a:solidFill>
                <a:schemeClr val="accent2"/>
              </a:solidFill>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pic>
        <p:nvPicPr>
          <p:cNvPr id="5" name="Picture 4" descr="b.png"/>
          <p:cNvPicPr>
            <a:picLocks noChangeAspect="1"/>
          </p:cNvPicPr>
          <p:nvPr/>
        </p:nvPicPr>
        <p:blipFill>
          <a:blip r:embed="rId3"/>
          <a:stretch>
            <a:fillRect/>
          </a:stretch>
        </p:blipFill>
        <p:spPr>
          <a:xfrm>
            <a:off x="1439577" y="1618997"/>
            <a:ext cx="6104223" cy="4934203"/>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4572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How does Rh factor affect pregnancy?</a:t>
            </a:r>
          </a:p>
        </p:txBody>
      </p:sp>
      <p:sp>
        <p:nvSpPr>
          <p:cNvPr id="2" name="TextBox 1"/>
          <p:cNvSpPr txBox="1"/>
          <p:nvPr/>
        </p:nvSpPr>
        <p:spPr>
          <a:xfrm>
            <a:off x="304800" y="1676400"/>
            <a:ext cx="8423275" cy="4708981"/>
          </a:xfrm>
          <a:prstGeom prst="rect">
            <a:avLst/>
          </a:prstGeom>
          <a:noFill/>
        </p:spPr>
        <p:txBody>
          <a:bodyPr wrap="square">
            <a:spAutoFit/>
          </a:bodyPr>
          <a:lstStyle/>
          <a:p>
            <a:pPr>
              <a:buFont typeface="Arial" pitchFamily="34" charset="0"/>
              <a:buChar char="•"/>
            </a:pPr>
            <a:r>
              <a:rPr lang="en-US" sz="3000" dirty="0" smtClean="0"/>
              <a:t>A positive or negative symbol after your blood type indicates your Rh factor. For example, “blood type: AB+” might be written on your medical record.</a:t>
            </a:r>
          </a:p>
          <a:p>
            <a:pPr>
              <a:buFont typeface="Arial" pitchFamily="34" charset="0"/>
              <a:buChar char="•"/>
            </a:pPr>
            <a:r>
              <a:rPr lang="en-US" sz="3000" dirty="0" smtClean="0"/>
              <a:t>Your Rh factor doesn’t directly affect your health. However, Rh factor becomes important during pregnancy. </a:t>
            </a:r>
          </a:p>
          <a:p>
            <a:pPr>
              <a:buFont typeface="Arial" pitchFamily="34" charset="0"/>
              <a:buChar char="•"/>
            </a:pPr>
            <a:r>
              <a:rPr lang="en-US" sz="3000" dirty="0" smtClean="0"/>
              <a:t>If a woman is Rh-negative and her baby is Rh-positive, then the woman’s body will approach the Rh-positive protein as a foreign object, if her immune system is exposed to it.</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rh incompatibility  </a:t>
            </a:r>
          </a:p>
        </p:txBody>
      </p:sp>
      <p:sp>
        <p:nvSpPr>
          <p:cNvPr id="2" name="TextBox 1"/>
          <p:cNvSpPr txBox="1"/>
          <p:nvPr/>
        </p:nvSpPr>
        <p:spPr>
          <a:xfrm>
            <a:off x="533400" y="1676400"/>
            <a:ext cx="8153400" cy="4401205"/>
          </a:xfrm>
          <a:prstGeom prst="rect">
            <a:avLst/>
          </a:prstGeom>
          <a:noFill/>
        </p:spPr>
        <p:txBody>
          <a:bodyPr wrap="square">
            <a:spAutoFit/>
          </a:bodyPr>
          <a:lstStyle/>
          <a:p>
            <a:pPr>
              <a:buFont typeface="Arial" pitchFamily="34" charset="0"/>
              <a:buChar char="•"/>
            </a:pPr>
            <a:r>
              <a:rPr lang="en-US" sz="2800" dirty="0" smtClean="0"/>
              <a:t>This means that if blood cells from your baby cross your bloodstream, which can happen during pregnancy, labor, and delivery, your immune system will make antibodies against your baby’s red blood cells.</a:t>
            </a:r>
          </a:p>
          <a:p>
            <a:pPr>
              <a:buFont typeface="Arial" pitchFamily="34" charset="0"/>
              <a:buChar char="•"/>
            </a:pPr>
            <a:r>
              <a:rPr lang="en-US" sz="2800" dirty="0" smtClean="0"/>
              <a:t>Antibodies are parts of your body’s immune system. They destroy foreign substances.</a:t>
            </a:r>
          </a:p>
          <a:p>
            <a:pPr>
              <a:buFont typeface="Arial" pitchFamily="34" charset="0"/>
              <a:buChar char="•"/>
            </a:pPr>
            <a:r>
              <a:rPr lang="en-US" sz="2800" dirty="0" smtClean="0"/>
              <a:t>If you have an Rh-negative blood type, you’re considered “sensitized” to positive blood types once your body has made these antibodies.</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Risk factors </a:t>
            </a:r>
            <a:r>
              <a:rPr lang="en-US" altLang="en-US" sz="3600" b="1" dirty="0" smtClean="0">
                <a:solidFill>
                  <a:schemeClr val="accent2"/>
                </a:solidFill>
                <a:latin typeface="Times New Roman" pitchFamily="18" charset="0"/>
                <a:cs typeface="Times New Roman" pitchFamily="18" charset="0"/>
              </a:rPr>
              <a:t>of rh incompatibility  </a:t>
            </a:r>
          </a:p>
        </p:txBody>
      </p:sp>
      <p:sp>
        <p:nvSpPr>
          <p:cNvPr id="2" name="TextBox 1"/>
          <p:cNvSpPr txBox="1"/>
          <p:nvPr/>
        </p:nvSpPr>
        <p:spPr>
          <a:xfrm>
            <a:off x="457200" y="1676400"/>
            <a:ext cx="8153400" cy="4031873"/>
          </a:xfrm>
          <a:prstGeom prst="rect">
            <a:avLst/>
          </a:prstGeom>
          <a:noFill/>
        </p:spPr>
        <p:txBody>
          <a:bodyPr wrap="square">
            <a:spAutoFit/>
          </a:bodyPr>
          <a:lstStyle/>
          <a:p>
            <a:pPr>
              <a:buFont typeface="Arial" pitchFamily="34" charset="0"/>
              <a:buChar char="•"/>
            </a:pPr>
            <a:r>
              <a:rPr lang="en-US" sz="3200" dirty="0" smtClean="0"/>
              <a:t>It takes time for the body to develop antibodies, so firstborn children usually aren’t affected. However, if a mother became sensitized because of a miscarriage or abortion, her first live birth may be affected by Rh incompatibility.</a:t>
            </a:r>
          </a:p>
          <a:p>
            <a:pPr>
              <a:buFont typeface="Arial" pitchFamily="34" charset="0"/>
              <a:buChar char="•"/>
            </a:pPr>
            <a:r>
              <a:rPr lang="en-US" sz="3200" dirty="0" smtClean="0"/>
              <a:t>A mother can be exposed to Rh-positive blood during certain prenatal tests or procedures.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Risk factors </a:t>
            </a:r>
            <a:r>
              <a:rPr lang="en-US" altLang="en-US" sz="3600" b="1" dirty="0" smtClean="0">
                <a:solidFill>
                  <a:schemeClr val="accent2"/>
                </a:solidFill>
                <a:latin typeface="Times New Roman" pitchFamily="18" charset="0"/>
                <a:cs typeface="Times New Roman" pitchFamily="18" charset="0"/>
              </a:rPr>
              <a:t>of rh incompatibility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pic>
        <p:nvPicPr>
          <p:cNvPr id="5" name="Picture 4" descr="a.png"/>
          <p:cNvPicPr>
            <a:picLocks noChangeAspect="1"/>
          </p:cNvPicPr>
          <p:nvPr/>
        </p:nvPicPr>
        <p:blipFill>
          <a:blip r:embed="rId3"/>
          <a:stretch>
            <a:fillRect/>
          </a:stretch>
        </p:blipFill>
        <p:spPr>
          <a:xfrm>
            <a:off x="1447800" y="1546593"/>
            <a:ext cx="5791200" cy="2263407"/>
          </a:xfrm>
          <a:prstGeom prst="rect">
            <a:avLst/>
          </a:prstGeom>
        </p:spPr>
      </p:pic>
      <p:pic>
        <p:nvPicPr>
          <p:cNvPr id="6" name="Picture 5" descr="images.jpg"/>
          <p:cNvPicPr>
            <a:picLocks noChangeAspect="1"/>
          </p:cNvPicPr>
          <p:nvPr/>
        </p:nvPicPr>
        <p:blipFill>
          <a:blip r:embed="rId4"/>
          <a:srcRect b="8646"/>
          <a:stretch>
            <a:fillRect/>
          </a:stretch>
        </p:blipFill>
        <p:spPr>
          <a:xfrm>
            <a:off x="2743200" y="4191000"/>
            <a:ext cx="3228975" cy="2362200"/>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Risk factors </a:t>
            </a:r>
            <a:r>
              <a:rPr lang="en-US" altLang="en-US" sz="3600" b="1" dirty="0" smtClean="0">
                <a:solidFill>
                  <a:schemeClr val="accent2"/>
                </a:solidFill>
                <a:latin typeface="Times New Roman" pitchFamily="18" charset="0"/>
                <a:cs typeface="Times New Roman" pitchFamily="18" charset="0"/>
              </a:rPr>
              <a:t>of rh incompatibility  </a:t>
            </a:r>
          </a:p>
        </p:txBody>
      </p:sp>
      <p:sp>
        <p:nvSpPr>
          <p:cNvPr id="2" name="TextBox 1"/>
          <p:cNvSpPr txBox="1"/>
          <p:nvPr/>
        </p:nvSpPr>
        <p:spPr>
          <a:xfrm>
            <a:off x="381000" y="1752600"/>
            <a:ext cx="8153400" cy="3785652"/>
          </a:xfrm>
          <a:prstGeom prst="rect">
            <a:avLst/>
          </a:prstGeom>
          <a:noFill/>
        </p:spPr>
        <p:txBody>
          <a:bodyPr wrap="square">
            <a:spAutoFit/>
          </a:bodyPr>
          <a:lstStyle/>
          <a:p>
            <a:pPr>
              <a:buFont typeface="Arial" pitchFamily="34" charset="0"/>
              <a:buChar char="•"/>
            </a:pPr>
            <a:r>
              <a:rPr lang="en-US" sz="3000" dirty="0" smtClean="0"/>
              <a:t>Any woman who is Rh-negative and is having a child with someone who is Rh-positive or with an unknown Rh status is at risk for Rh incompatibility. </a:t>
            </a:r>
          </a:p>
          <a:p>
            <a:pPr>
              <a:buFont typeface="Arial" pitchFamily="34" charset="0"/>
              <a:buChar char="•"/>
            </a:pPr>
            <a:r>
              <a:rPr lang="en-US" sz="3000" dirty="0" smtClean="0"/>
              <a:t>However, given the low percentage of people with rH-negative blood types, this doesn’t happen often.</a:t>
            </a:r>
          </a:p>
          <a:p>
            <a:pPr>
              <a:buFont typeface="Arial" pitchFamily="34" charset="0"/>
              <a:buChar char="•"/>
            </a:pPr>
            <a:r>
              <a:rPr lang="en-US" sz="3000" dirty="0" smtClean="0"/>
              <a:t>One example is amniocentesis. In this test, your doctor uses a needle to remove some of the fluid from the sac around your baby. </a:t>
            </a: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Median">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18542</TotalTime>
  <Words>724</Words>
  <Application>Microsoft Office PowerPoint</Application>
  <PresentationFormat>On-screen Show (4:3)</PresentationFormat>
  <Paragraphs>290</Paragraphs>
  <Slides>22</Slides>
  <Notes>19</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7_SEPDPO</vt:lpstr>
      <vt:lpstr>Median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880</cp:revision>
  <cp:lastPrinted>2014-09-05T11:57:32Z</cp:lastPrinted>
  <dcterms:created xsi:type="dcterms:W3CDTF">2014-04-08T13:15:54Z</dcterms:created>
  <dcterms:modified xsi:type="dcterms:W3CDTF">2022-10-28T03:14:50Z</dcterms:modified>
</cp:coreProperties>
</file>