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3"/>
  </p:notesMasterIdLst>
  <p:sldIdLst>
    <p:sldId id="307" r:id="rId2"/>
    <p:sldId id="303" r:id="rId3"/>
    <p:sldId id="299" r:id="rId4"/>
    <p:sldId id="300" r:id="rId5"/>
    <p:sldId id="301" r:id="rId6"/>
    <p:sldId id="30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6" r:id="rId18"/>
    <p:sldId id="269" r:id="rId19"/>
    <p:sldId id="270" r:id="rId20"/>
    <p:sldId id="271" r:id="rId21"/>
    <p:sldId id="272" r:id="rId22"/>
    <p:sldId id="274" r:id="rId23"/>
    <p:sldId id="275" r:id="rId24"/>
    <p:sldId id="276" r:id="rId25"/>
    <p:sldId id="278" r:id="rId26"/>
    <p:sldId id="279" r:id="rId27"/>
    <p:sldId id="280" r:id="rId28"/>
    <p:sldId id="277" r:id="rId29"/>
    <p:sldId id="273" r:id="rId30"/>
    <p:sldId id="281" r:id="rId31"/>
    <p:sldId id="282" r:id="rId32"/>
    <p:sldId id="283" r:id="rId33"/>
    <p:sldId id="284" r:id="rId34"/>
    <p:sldId id="285" r:id="rId35"/>
    <p:sldId id="286" r:id="rId36"/>
    <p:sldId id="293" r:id="rId37"/>
    <p:sldId id="296" r:id="rId38"/>
    <p:sldId id="294" r:id="rId39"/>
    <p:sldId id="304" r:id="rId40"/>
    <p:sldId id="305" r:id="rId41"/>
    <p:sldId id="308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C287-B6D6-48E8-A5FF-F3D5DD76A01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791EF-B10F-4A0F-B9CE-F193C791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5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17C86-8908-4205-9A3D-30F49E4F9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6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A9CA2-9702-4E86-A80F-0704EC457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339EEE-B55D-49D4-83C9-C1AEB1DFE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7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01625" y="3963988"/>
            <a:ext cx="8540750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A4ED40F-C294-47AE-8A92-2970407C9A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2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A3C4C8A1-69FC-4DE7-B99A-0C8B6CFEF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C07F2-75AF-4B3B-A679-7DFC9197E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9F00B-C39E-4897-9831-93EEF8D77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9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19393-7ABB-40DF-B9E8-BD10FD61D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9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91009-FE2A-47F4-97E1-3E92D441A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C703E-BE3E-42B7-A2ED-25C62672E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3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265B3-7987-4C53-886B-836B489751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4DDED-3B81-40C0-A53B-AB9F5DBD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1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0C230-BCE8-4B0A-958F-F6A624E9A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7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54DFC37A-F88C-4219-8CCC-C102697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4118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11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11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11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11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1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15840" y="200772"/>
            <a:ext cx="70248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259632" y="5445224"/>
            <a:ext cx="8136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Submitted To:	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		                  Submitted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tudymafia.org                                                 Studymafia.org              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3896" y="1916832"/>
            <a:ext cx="3147015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CC0066"/>
                </a:solidFill>
              </a:rPr>
              <a:t>Mood </a:t>
            </a:r>
            <a:endParaRPr lang="en-US" sz="5400" dirty="0" smtClean="0">
              <a:solidFill>
                <a:srgbClr val="CC0066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C000"/>
                </a:solidFill>
              </a:rPr>
              <a:t>Disorders</a:t>
            </a:r>
            <a:endParaRPr lang="en-US" sz="54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89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Depression Presentation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Tearful, flat affect</a:t>
            </a:r>
          </a:p>
          <a:p>
            <a:pPr>
              <a:lnSpc>
                <a:spcPct val="90000"/>
              </a:lnSpc>
            </a:pPr>
            <a:r>
              <a:rPr lang="en-US" sz="2400"/>
              <a:t>Irritability</a:t>
            </a:r>
          </a:p>
          <a:p>
            <a:pPr>
              <a:lnSpc>
                <a:spcPct val="90000"/>
              </a:lnSpc>
            </a:pPr>
            <a:r>
              <a:rPr lang="en-US" sz="2400"/>
              <a:t>Ruminations</a:t>
            </a:r>
          </a:p>
          <a:p>
            <a:pPr>
              <a:lnSpc>
                <a:spcPct val="90000"/>
              </a:lnSpc>
            </a:pPr>
            <a:r>
              <a:rPr lang="en-US" sz="2400"/>
              <a:t>Psychomotor changes</a:t>
            </a:r>
          </a:p>
          <a:p>
            <a:pPr>
              <a:lnSpc>
                <a:spcPct val="90000"/>
              </a:lnSpc>
            </a:pPr>
            <a:r>
              <a:rPr lang="en-US" sz="2400"/>
              <a:t>Fatigue</a:t>
            </a:r>
          </a:p>
          <a:p>
            <a:pPr>
              <a:lnSpc>
                <a:spcPct val="90000"/>
              </a:lnSpc>
            </a:pPr>
            <a:r>
              <a:rPr lang="en-US" sz="2400"/>
              <a:t>Sense of worthlessness/guilt</a:t>
            </a:r>
          </a:p>
          <a:p>
            <a:pPr>
              <a:lnSpc>
                <a:spcPct val="90000"/>
              </a:lnSpc>
            </a:pPr>
            <a:r>
              <a:rPr lang="en-US" sz="2400"/>
              <a:t>Worry over physical health</a:t>
            </a:r>
          </a:p>
          <a:p>
            <a:pPr>
              <a:lnSpc>
                <a:spcPct val="90000"/>
              </a:lnSpc>
            </a:pPr>
            <a:r>
              <a:rPr lang="en-US" sz="2400"/>
              <a:t>Complaints of pain</a:t>
            </a:r>
          </a:p>
          <a:p>
            <a:pPr>
              <a:lnSpc>
                <a:spcPct val="90000"/>
              </a:lnSpc>
            </a:pPr>
            <a:r>
              <a:rPr lang="en-US" sz="2400"/>
              <a:t>Suicidal Ideations</a:t>
            </a:r>
          </a:p>
          <a:p>
            <a:pPr>
              <a:lnSpc>
                <a:spcPct val="90000"/>
              </a:lnSpc>
            </a:pPr>
            <a:r>
              <a:rPr lang="en-US" sz="2400"/>
              <a:t>Psychotic Features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18436" name="Rectangle 4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Relational difficulties</a:t>
            </a:r>
          </a:p>
          <a:p>
            <a:pPr>
              <a:lnSpc>
                <a:spcPct val="90000"/>
              </a:lnSpc>
            </a:pPr>
            <a:r>
              <a:rPr lang="en-US" sz="2400"/>
              <a:t>Poor/increased appetite</a:t>
            </a:r>
          </a:p>
          <a:p>
            <a:pPr>
              <a:lnSpc>
                <a:spcPct val="90000"/>
              </a:lnSpc>
            </a:pPr>
            <a:r>
              <a:rPr lang="en-US" sz="2400"/>
              <a:t>Sleep problems</a:t>
            </a:r>
          </a:p>
          <a:p>
            <a:pPr>
              <a:lnSpc>
                <a:spcPct val="90000"/>
              </a:lnSpc>
            </a:pPr>
            <a:r>
              <a:rPr lang="en-US" sz="2400"/>
              <a:t>Impaired ability to think, concentrate, make decisions, recall</a:t>
            </a:r>
          </a:p>
          <a:p>
            <a:pPr>
              <a:lnSpc>
                <a:spcPct val="90000"/>
              </a:lnSpc>
            </a:pPr>
            <a:r>
              <a:rPr lang="en-US" sz="2400"/>
              <a:t>Reduced libido and sexual functioning</a:t>
            </a:r>
          </a:p>
          <a:p>
            <a:pPr>
              <a:lnSpc>
                <a:spcPct val="90000"/>
              </a:lnSpc>
            </a:pPr>
            <a:r>
              <a:rPr lang="en-US" sz="2400"/>
              <a:t>Substance abuse</a:t>
            </a:r>
          </a:p>
          <a:p>
            <a:pPr>
              <a:lnSpc>
                <a:spcPct val="90000"/>
              </a:lnSpc>
            </a:pPr>
            <a:r>
              <a:rPr lang="en-US" sz="2400"/>
              <a:t>Increased use of medical services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Cultural Presentations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May present more somatically</a:t>
            </a:r>
          </a:p>
          <a:p>
            <a:r>
              <a:rPr lang="en-US" sz="2800"/>
              <a:t>Latino/Mediterranean:  Nerves, headaches</a:t>
            </a:r>
          </a:p>
          <a:p>
            <a:r>
              <a:rPr lang="en-US" sz="2800"/>
              <a:t>Chinese/Asian: weakness, tired, imbalance</a:t>
            </a:r>
          </a:p>
          <a:p>
            <a:r>
              <a:rPr lang="en-US" sz="2800"/>
              <a:t>Middle Eastern: Problems of the “heart”</a:t>
            </a:r>
          </a:p>
          <a:p>
            <a:r>
              <a:rPr lang="en-US" sz="2800"/>
              <a:t>Hopi: Heart Broken</a:t>
            </a:r>
          </a:p>
          <a:p>
            <a:r>
              <a:rPr lang="en-US" sz="2800"/>
              <a:t>Nigeria and Ghana: “worms crawling all over the head”</a:t>
            </a:r>
          </a:p>
          <a:p>
            <a:r>
              <a:rPr lang="en-US" sz="2800"/>
              <a:t>Amish, Kenya and Rwanda-virtually unheard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 Related Presentations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Children: somatic, irritability, social withdrawal</a:t>
            </a:r>
          </a:p>
          <a:p>
            <a:r>
              <a:rPr lang="en-US"/>
              <a:t>Not common in children: psychomotor retardation, hypersomnia and delusions</a:t>
            </a:r>
          </a:p>
          <a:p>
            <a:r>
              <a:rPr lang="en-US"/>
              <a:t>Adolescents: Irritability, behavioral problems</a:t>
            </a:r>
          </a:p>
          <a:p>
            <a:r>
              <a:rPr lang="en-US"/>
              <a:t>Elderly: disorientation, memory loss, distractibility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Depression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Twice as frequent in women than men</a:t>
            </a:r>
          </a:p>
          <a:p>
            <a:r>
              <a:rPr lang="en-US"/>
              <a:t>Occurs over the life span</a:t>
            </a:r>
          </a:p>
          <a:p>
            <a:r>
              <a:rPr lang="en-US"/>
              <a:t>Genetic links important to assess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Dysthymia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Does not meet criteria for Major Depression</a:t>
            </a:r>
          </a:p>
          <a:p>
            <a:r>
              <a:rPr lang="en-US" sz="2800"/>
              <a:t>At least 2 years with no normal mood longer than 2 months</a:t>
            </a:r>
          </a:p>
          <a:p>
            <a:r>
              <a:rPr lang="en-US" sz="2800"/>
              <a:t>No Manic, Mixed, Hypomanic, Cyclothymic episode ever experienced</a:t>
            </a:r>
          </a:p>
          <a:p>
            <a:r>
              <a:rPr lang="en-US" sz="2800"/>
              <a:t>No psychotic symptoms</a:t>
            </a:r>
          </a:p>
          <a:p>
            <a:r>
              <a:rPr lang="en-US" sz="2800"/>
              <a:t>Does not meet Major Depression Criteria during the first two years</a:t>
            </a:r>
          </a:p>
          <a:p>
            <a:r>
              <a:rPr lang="en-US" sz="2800"/>
              <a:t>Not due to medical or substance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Dysthymia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Chronically depressed mood for 2 yrs, more days than not</a:t>
            </a:r>
          </a:p>
          <a:p>
            <a:r>
              <a:rPr lang="en-US"/>
              <a:t>An additional two symptoms: appetite, sleep disturbance, fatigue, low self-esteem, poor concentration or hopelessness</a:t>
            </a:r>
          </a:p>
          <a:p>
            <a:r>
              <a:rPr lang="en-US"/>
              <a:t>Some clinically significant distress or impairment in functioning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Specifies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Early onset: Before 21 (More likely to develop Major Depressive Disorder)</a:t>
            </a:r>
          </a:p>
          <a:p>
            <a:r>
              <a:rPr lang="en-US"/>
              <a:t>Late Onset: Onset 21 yrs or later</a:t>
            </a:r>
          </a:p>
          <a:p>
            <a:r>
              <a:rPr lang="en-US"/>
              <a:t>With Atypical Features: Reactive mood plus 2 (increased appetite, hypersomnia, arms/legs feel heavy, rejection sensitivity even when not depressed)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Dysthymic Presentation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Feelings of inadequacy</a:t>
            </a:r>
          </a:p>
          <a:p>
            <a:r>
              <a:rPr lang="en-US"/>
              <a:t>General loss of interest or pleasure</a:t>
            </a:r>
          </a:p>
          <a:p>
            <a:r>
              <a:rPr lang="en-US"/>
              <a:t>Social withdrawal</a:t>
            </a:r>
          </a:p>
          <a:p>
            <a:r>
              <a:rPr lang="en-US"/>
              <a:t>Feelings of guilt of brooding over the past</a:t>
            </a:r>
          </a:p>
          <a:p>
            <a:r>
              <a:rPr lang="en-US"/>
              <a:t>Irritability/anger</a:t>
            </a:r>
          </a:p>
          <a:p>
            <a:r>
              <a:rPr lang="en-US"/>
              <a:t>Decreased activity</a:t>
            </a:r>
          </a:p>
          <a:p>
            <a:r>
              <a:rPr lang="en-US"/>
              <a:t>Vegetative symptoms are less common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Dysthymia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Women 2-3 times more likely than men</a:t>
            </a:r>
          </a:p>
          <a:p>
            <a:r>
              <a:rPr lang="en-US"/>
              <a:t>Equally in male and female children</a:t>
            </a:r>
          </a:p>
          <a:p>
            <a:r>
              <a:rPr lang="en-US"/>
              <a:t>Early onset and chronic course </a:t>
            </a:r>
          </a:p>
          <a:p>
            <a:r>
              <a:rPr lang="en-US"/>
              <a:t>Genetically linked to Major depression and Dysthymia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Cyclothymia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Hypomania and Dysphoria</a:t>
            </a:r>
          </a:p>
          <a:p>
            <a:pPr>
              <a:lnSpc>
                <a:spcPct val="90000"/>
              </a:lnSpc>
            </a:pPr>
            <a:r>
              <a:rPr lang="en-US" sz="2400"/>
              <a:t>At least 2 years</a:t>
            </a:r>
          </a:p>
          <a:p>
            <a:pPr>
              <a:lnSpc>
                <a:spcPct val="90000"/>
              </a:lnSpc>
            </a:pPr>
            <a:r>
              <a:rPr lang="en-US" sz="2400"/>
              <a:t>No normal mood for over 2 months at a time</a:t>
            </a:r>
          </a:p>
          <a:p>
            <a:pPr>
              <a:lnSpc>
                <a:spcPct val="90000"/>
              </a:lnSpc>
            </a:pPr>
            <a:r>
              <a:rPr lang="en-US" sz="2400"/>
              <a:t>Does not meet criteria for Major Depressive Disorder</a:t>
            </a:r>
          </a:p>
          <a:p>
            <a:pPr>
              <a:lnSpc>
                <a:spcPct val="90000"/>
              </a:lnSpc>
            </a:pPr>
            <a:r>
              <a:rPr lang="en-US" sz="2400"/>
              <a:t>No Mania, Mixed or Major Depression during the first 2 years</a:t>
            </a:r>
          </a:p>
          <a:p>
            <a:pPr>
              <a:lnSpc>
                <a:spcPct val="90000"/>
              </a:lnSpc>
            </a:pPr>
            <a:r>
              <a:rPr lang="en-US" sz="2400"/>
              <a:t>Not due to psychosis</a:t>
            </a:r>
          </a:p>
          <a:p>
            <a:pPr>
              <a:lnSpc>
                <a:spcPct val="90000"/>
              </a:lnSpc>
            </a:pPr>
            <a:r>
              <a:rPr lang="en-US" sz="2400"/>
              <a:t>Not due to substance or medical</a:t>
            </a:r>
          </a:p>
          <a:p>
            <a:pPr>
              <a:lnSpc>
                <a:spcPct val="90000"/>
              </a:lnSpc>
            </a:pPr>
            <a:r>
              <a:rPr lang="en-US" sz="2400"/>
              <a:t>Clinically significant distress or impairment of functioning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a Mood Disorder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Causes</a:t>
            </a:r>
          </a:p>
          <a:p>
            <a:r>
              <a:rPr lang="en-US" sz="2800" dirty="0"/>
              <a:t>Symptoms of common mood disorders</a:t>
            </a:r>
            <a:r>
              <a:rPr lang="en-US" sz="2800" dirty="0" smtClean="0"/>
              <a:t>?</a:t>
            </a:r>
          </a:p>
          <a:p>
            <a:r>
              <a:rPr lang="en-US" sz="2800" dirty="0"/>
              <a:t>Mood Disorders </a:t>
            </a:r>
            <a:r>
              <a:rPr lang="en-US" sz="2800" dirty="0" smtClean="0"/>
              <a:t>Types</a:t>
            </a:r>
          </a:p>
          <a:p>
            <a:pPr lvl="1"/>
            <a:r>
              <a:rPr lang="en-US" sz="2400" dirty="0" smtClean="0">
                <a:effectLst/>
              </a:rPr>
              <a:t>Unipolar</a:t>
            </a:r>
          </a:p>
          <a:p>
            <a:pPr lvl="1"/>
            <a:r>
              <a:rPr lang="en-US" sz="2400" dirty="0" smtClean="0">
                <a:effectLst/>
              </a:rPr>
              <a:t>Bipolar</a:t>
            </a:r>
            <a:endParaRPr lang="en-US" sz="2400" dirty="0">
              <a:effectLst/>
            </a:endParaRPr>
          </a:p>
          <a:p>
            <a:r>
              <a:rPr lang="en-US" sz="2800" dirty="0" smtClean="0"/>
              <a:t>Diagnosis</a:t>
            </a:r>
          </a:p>
          <a:p>
            <a:r>
              <a:rPr lang="en-US" sz="2800" dirty="0" smtClean="0"/>
              <a:t>Etiology</a:t>
            </a:r>
          </a:p>
          <a:p>
            <a:r>
              <a:rPr lang="en-US" sz="2800" dirty="0" smtClean="0"/>
              <a:t>Treatment</a:t>
            </a:r>
          </a:p>
          <a:p>
            <a:r>
              <a:rPr lang="en-US" sz="2800" dirty="0" smtClean="0"/>
              <a:t>Conclusion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8163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Cyclothymia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Chronic, fluctuating mood</a:t>
            </a:r>
          </a:p>
          <a:p>
            <a:r>
              <a:rPr lang="en-US"/>
              <a:t>Symptoms do not have to meet criteria for hypomania or dysthymia, but must demonstrate symptoms similar to both disorders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Cyclothymia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Onset: adolescents and early adulthood</a:t>
            </a:r>
          </a:p>
          <a:p>
            <a:r>
              <a:rPr lang="en-US"/>
              <a:t>Equally common in men and women</a:t>
            </a:r>
          </a:p>
          <a:p>
            <a:r>
              <a:rPr lang="en-US"/>
              <a:t>Chronic course</a:t>
            </a:r>
          </a:p>
          <a:p>
            <a:r>
              <a:rPr lang="en-US"/>
              <a:t>Genetic link to other mood disorders (especially Bipolar 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Bipolar I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or more Manic episode or mixed episode</a:t>
            </a:r>
          </a:p>
          <a:p>
            <a:r>
              <a:rPr lang="en-US"/>
              <a:t>Often they have Major Depression Episodes as well</a:t>
            </a:r>
          </a:p>
          <a:p>
            <a:r>
              <a:rPr lang="en-US"/>
              <a:t>Specifiers are the same as for Bipolar II and will be covered in the next section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Criteria needed for Manic Disorder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Distinct period (at least one week) of elevated, expansive or irritable mood</a:t>
            </a:r>
          </a:p>
          <a:p>
            <a:pPr>
              <a:lnSpc>
                <a:spcPct val="80000"/>
              </a:lnSpc>
            </a:pPr>
            <a:r>
              <a:rPr lang="en-US" sz="2800"/>
              <a:t>Three or more: grandiosity, sleep (3 hrs), pressured speech, thoughts racing, distractibility, increased goal directed activity (planning and participating in several activities) or psychomotor agitation, excessive involvement in high risk pleasurable activities</a:t>
            </a:r>
          </a:p>
          <a:p>
            <a:pPr>
              <a:lnSpc>
                <a:spcPct val="80000"/>
              </a:lnSpc>
            </a:pPr>
            <a:r>
              <a:rPr lang="en-US" sz="2800"/>
              <a:t>Symptoms do not meet criteria for Mixed disorder</a:t>
            </a:r>
          </a:p>
          <a:p>
            <a:pPr>
              <a:lnSpc>
                <a:spcPct val="80000"/>
              </a:lnSpc>
            </a:pPr>
            <a:r>
              <a:rPr lang="en-US" sz="2800"/>
              <a:t>Not medical/substance induced</a:t>
            </a:r>
          </a:p>
          <a:p>
            <a:pPr>
              <a:lnSpc>
                <a:spcPct val="80000"/>
              </a:lnSpc>
            </a:pPr>
            <a:r>
              <a:rPr lang="en-US" sz="2800"/>
              <a:t>Marked impairment in functioning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Manic Presentation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Do not recognize they are ill and resist treatment</a:t>
            </a:r>
          </a:p>
          <a:p>
            <a:pPr>
              <a:lnSpc>
                <a:spcPct val="90000"/>
              </a:lnSpc>
            </a:pPr>
            <a:r>
              <a:rPr lang="en-US" sz="2800"/>
              <a:t>Poor judgment and impulsivity combined with accelerated activity are likely to lead to behaviors that will have neg. consequences</a:t>
            </a:r>
          </a:p>
          <a:p>
            <a:pPr>
              <a:lnSpc>
                <a:spcPct val="90000"/>
              </a:lnSpc>
            </a:pPr>
            <a:r>
              <a:rPr lang="en-US" sz="2800"/>
              <a:t>After the episode there is usually regret for behaviors</a:t>
            </a:r>
          </a:p>
          <a:p>
            <a:pPr>
              <a:lnSpc>
                <a:spcPct val="90000"/>
              </a:lnSpc>
            </a:pPr>
            <a:r>
              <a:rPr lang="en-US" sz="2800"/>
              <a:t>Mood is fun, irritable, angry, even depressed at times.  If the depression meets criteria for major depression and occurs every day with mania-then a mixed episode is diagnosed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Adolescents and Mania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Adolescents with mania are likely to have psychotic features, school truancy and failure, antisocial behaviors, and substance abuse.  They may have long standing behavioral problems before their first manic episode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of Mania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Onset: early 20’s is average, but may begin at other times</a:t>
            </a:r>
          </a:p>
          <a:p>
            <a:r>
              <a:rPr lang="en-US"/>
              <a:t>Usually last a few weeks to several months and begin and end abruptly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episode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At least one week in which criteria for Mania and Major Depression are both met</a:t>
            </a:r>
          </a:p>
          <a:p>
            <a:pPr>
              <a:lnSpc>
                <a:spcPct val="90000"/>
              </a:lnSpc>
            </a:pPr>
            <a:r>
              <a:rPr lang="en-US" sz="2800"/>
              <a:t>Presentation includes rapid altering of sadness, irritability, and euphoria.  Individuals are often agitated, insomnic, have appetite changes, psychotic features (disorganized thinking and behavior)  and suicidal ideations</a:t>
            </a:r>
          </a:p>
          <a:p>
            <a:pPr>
              <a:lnSpc>
                <a:spcPct val="90000"/>
              </a:lnSpc>
            </a:pPr>
            <a:r>
              <a:rPr lang="en-US" sz="2800"/>
              <a:t>Must cause marked impairment in functioning, have psychotic features, or require hospitalization</a:t>
            </a:r>
          </a:p>
          <a:p>
            <a:pPr>
              <a:lnSpc>
                <a:spcPct val="90000"/>
              </a:lnSpc>
            </a:pPr>
            <a:r>
              <a:rPr lang="en-US" sz="2800"/>
              <a:t>Not due to substances, Medical, of medicines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Bipolar II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Hypomania and Major Depression</a:t>
            </a:r>
          </a:p>
          <a:p>
            <a:r>
              <a:rPr lang="en-US"/>
              <a:t>No history of mania or mixed episodes</a:t>
            </a:r>
          </a:p>
          <a:p>
            <a:r>
              <a:rPr lang="en-US"/>
              <a:t>Not caused by substance or medical</a:t>
            </a:r>
          </a:p>
          <a:p>
            <a:r>
              <a:rPr lang="en-US"/>
              <a:t>Impairment in functioning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Hypomanic Episode Criteria needed for Bipolar II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Elevated, expansive, or irritable mood lasting 4 days</a:t>
            </a:r>
          </a:p>
          <a:p>
            <a:pPr>
              <a:lnSpc>
                <a:spcPct val="80000"/>
              </a:lnSpc>
            </a:pPr>
            <a:r>
              <a:rPr lang="en-US" sz="2800"/>
              <a:t>Three or more: grandiosity, sleep (3 hrs), pressured speech, thoughts racing, distractibility, increased goal directed activity (planning and participating in several activities) or psychomotor agitation, excessive involvement in high risk pleasurable activities</a:t>
            </a:r>
          </a:p>
          <a:p>
            <a:pPr>
              <a:lnSpc>
                <a:spcPct val="80000"/>
              </a:lnSpc>
            </a:pPr>
            <a:r>
              <a:rPr lang="en-US" sz="2800"/>
              <a:t>Mood and change noticeable by others</a:t>
            </a:r>
          </a:p>
          <a:p>
            <a:pPr>
              <a:lnSpc>
                <a:spcPct val="80000"/>
              </a:lnSpc>
            </a:pPr>
            <a:r>
              <a:rPr lang="en-US" sz="2800"/>
              <a:t>No severe functioning difficulties</a:t>
            </a:r>
          </a:p>
          <a:p>
            <a:pPr>
              <a:lnSpc>
                <a:spcPct val="80000"/>
              </a:lnSpc>
            </a:pPr>
            <a:r>
              <a:rPr lang="en-US" sz="2800"/>
              <a:t>No medical/substance cause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</a:t>
            </a:r>
            <a:r>
              <a:rPr lang="en-US" dirty="0" smtClean="0"/>
              <a:t>Mood Disorder?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mood disorder is a mental health problem that primarily affects a person’s emotional state. It is a disorder in which a person experiences long periods of extreme happiness, extreme sadness, or both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It is normal for someone’s mood to change, depending on the situation. </a:t>
            </a:r>
          </a:p>
        </p:txBody>
      </p:sp>
      <p:pic>
        <p:nvPicPr>
          <p:cNvPr id="62466" name="Picture 2" descr="Advances In Bipolar Treatment Beta Janus Masks - Mood Disorder Png Clipart  - Full Size Clipart (#508728) -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038600"/>
            <a:ext cx="2772100" cy="262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549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Specifiers for Bipolar I and II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Hypomanic (current or most recent episode)</a:t>
            </a:r>
          </a:p>
          <a:p>
            <a:pPr>
              <a:lnSpc>
                <a:spcPct val="90000"/>
              </a:lnSpc>
            </a:pPr>
            <a:r>
              <a:rPr lang="en-US"/>
              <a:t>Depressed (current or most recent episode)</a:t>
            </a:r>
          </a:p>
          <a:p>
            <a:pPr lvl="1">
              <a:lnSpc>
                <a:spcPct val="90000"/>
              </a:lnSpc>
            </a:pPr>
            <a:r>
              <a:rPr lang="en-US"/>
              <a:t>Current major depressive episode</a:t>
            </a:r>
          </a:p>
          <a:p>
            <a:pPr lvl="2">
              <a:lnSpc>
                <a:spcPct val="90000"/>
              </a:lnSpc>
            </a:pPr>
            <a:r>
              <a:rPr lang="en-US"/>
              <a:t>Mild, moderate or severe without psychotic features or with psychotic features</a:t>
            </a:r>
          </a:p>
          <a:p>
            <a:pPr lvl="2">
              <a:lnSpc>
                <a:spcPct val="90000"/>
              </a:lnSpc>
            </a:pPr>
            <a:r>
              <a:rPr lang="en-US"/>
              <a:t>Chronic</a:t>
            </a:r>
          </a:p>
          <a:p>
            <a:pPr lvl="2">
              <a:lnSpc>
                <a:spcPct val="90000"/>
              </a:lnSpc>
            </a:pPr>
            <a:r>
              <a:rPr lang="en-US"/>
              <a:t>With catatonic features</a:t>
            </a:r>
          </a:p>
          <a:p>
            <a:pPr lvl="2">
              <a:lnSpc>
                <a:spcPct val="90000"/>
              </a:lnSpc>
            </a:pPr>
            <a:r>
              <a:rPr lang="en-US"/>
              <a:t>With melancholic features</a:t>
            </a:r>
          </a:p>
          <a:p>
            <a:pPr lvl="2">
              <a:lnSpc>
                <a:spcPct val="90000"/>
              </a:lnSpc>
            </a:pPr>
            <a:r>
              <a:rPr lang="en-US"/>
              <a:t>With atypical features</a:t>
            </a:r>
          </a:p>
          <a:p>
            <a:pPr lvl="2">
              <a:lnSpc>
                <a:spcPct val="90000"/>
              </a:lnSpc>
            </a:pPr>
            <a:r>
              <a:rPr lang="en-US"/>
              <a:t>With postpartum onset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Specifiers for Bipolar I and II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criteria for Major Depressive Disorder or Hypomanic Disorder are not met</a:t>
            </a:r>
          </a:p>
          <a:p>
            <a:pPr lvl="1"/>
            <a:r>
              <a:rPr lang="en-US"/>
              <a:t>In partial remission, In full remission</a:t>
            </a:r>
          </a:p>
          <a:p>
            <a:pPr lvl="1"/>
            <a:r>
              <a:rPr lang="en-US"/>
              <a:t>Chronic</a:t>
            </a:r>
          </a:p>
          <a:p>
            <a:pPr lvl="1"/>
            <a:r>
              <a:rPr lang="en-US"/>
              <a:t>With Catatonic features</a:t>
            </a:r>
          </a:p>
          <a:p>
            <a:pPr lvl="1"/>
            <a:r>
              <a:rPr lang="en-US"/>
              <a:t>With Melancholic features</a:t>
            </a:r>
          </a:p>
          <a:p>
            <a:pPr lvl="1"/>
            <a:r>
              <a:rPr lang="en-US"/>
              <a:t>With Atypical features</a:t>
            </a:r>
          </a:p>
          <a:p>
            <a:pPr lvl="1"/>
            <a:r>
              <a:rPr lang="en-US"/>
              <a:t>With postpartum onset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Specifiers to indicate pattern or frequency of episodes of Bipolar I and II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Longitudinal Course Specifiers (with or without interepisode recovery)</a:t>
            </a:r>
          </a:p>
          <a:p>
            <a:r>
              <a:rPr lang="en-US"/>
              <a:t>With Seasonal Pattern</a:t>
            </a:r>
          </a:p>
          <a:p>
            <a:r>
              <a:rPr lang="en-US"/>
              <a:t>With Rapid Cycling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Considerations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hypomanic episode occurs after age 40, strongly explore medical possibilities</a:t>
            </a:r>
          </a:p>
          <a:p>
            <a:r>
              <a:rPr lang="en-US"/>
              <a:t>Women with Bipolar II are more likely to have postpartum symptoms</a:t>
            </a:r>
          </a:p>
          <a:p>
            <a:r>
              <a:rPr lang="en-US"/>
              <a:t>Genetic transmission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Mood Disorder due to a General Medical Condition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Mood is the direct physiological effect of a medical condition</a:t>
            </a:r>
          </a:p>
          <a:p>
            <a:pPr>
              <a:lnSpc>
                <a:spcPct val="90000"/>
              </a:lnSpc>
            </a:pPr>
            <a:r>
              <a:rPr lang="en-US" sz="2400"/>
              <a:t>Subtype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With depressive features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With major depressive-like episode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With manic Features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With mixed features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Impairment in functioning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Note the type of medical condition on Axis I (due to …) and on Axis III ICD-9-CM code</a:t>
            </a:r>
            <a:br>
              <a:rPr lang="en-US" sz="2000"/>
            </a:br>
            <a:endParaRPr lang="en-US" sz="2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GIVE HANDOUT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Substance Induced Mood Disorder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Direct physiological effect of a substance</a:t>
            </a:r>
          </a:p>
          <a:p>
            <a:pPr>
              <a:lnSpc>
                <a:spcPct val="90000"/>
              </a:lnSpc>
            </a:pPr>
            <a:r>
              <a:rPr lang="en-US" sz="2800"/>
              <a:t>Only made when symptoms exceed those expected from intoxication or withdrawal from the substance (otherwise dx substance intoxication or substance withdrawal)</a:t>
            </a:r>
          </a:p>
          <a:p>
            <a:pPr>
              <a:lnSpc>
                <a:spcPct val="90000"/>
              </a:lnSpc>
            </a:pPr>
            <a:r>
              <a:rPr lang="en-US" sz="2800"/>
              <a:t>Subtypes: w/ depressed features, w/ manic features, w/ mixed features</a:t>
            </a:r>
          </a:p>
          <a:p>
            <a:pPr>
              <a:lnSpc>
                <a:spcPct val="90000"/>
              </a:lnSpc>
            </a:pPr>
            <a:r>
              <a:rPr lang="en-US" sz="2800"/>
              <a:t>With onset during intoxication, with onset during withdrawal</a:t>
            </a:r>
          </a:p>
          <a:p>
            <a:pPr>
              <a:lnSpc>
                <a:spcPct val="90000"/>
              </a:lnSpc>
            </a:pPr>
            <a:r>
              <a:rPr lang="en-US" sz="2800"/>
              <a:t>GIVE HANDOUT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Uncomplicated Bereavement</a:t>
            </a:r>
          </a:p>
          <a:p>
            <a:r>
              <a:rPr lang="en-US"/>
              <a:t>Acting out in adolescents: reduce acting out (defense), depression may show itself</a:t>
            </a:r>
          </a:p>
          <a:p>
            <a:r>
              <a:rPr lang="en-US"/>
              <a:t>Schizophrenia and schizodisorders: Mood disorders can have psychotic symptoms</a:t>
            </a:r>
          </a:p>
          <a:p>
            <a:r>
              <a:rPr lang="en-US"/>
              <a:t>Adjustment disorders with depressed mood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Etiology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Family hx and genetics: depression, alcoholism, antisocialism, suicide attempts</a:t>
            </a:r>
          </a:p>
          <a:p>
            <a:r>
              <a:rPr lang="en-US" sz="2800"/>
              <a:t>Neurological: serotonin, norepinephrine, dopamine</a:t>
            </a:r>
          </a:p>
          <a:p>
            <a:r>
              <a:rPr lang="en-US" sz="2800"/>
              <a:t>Psychosocial: loss of parent in 1</a:t>
            </a:r>
            <a:r>
              <a:rPr lang="en-US" sz="2800" baseline="30000"/>
              <a:t>st</a:t>
            </a:r>
            <a:r>
              <a:rPr lang="en-US" sz="2800"/>
              <a:t> 5 years or father from 10-14, low social support, abuse hx, predisposition &amp; stress, personality factors</a:t>
            </a:r>
          </a:p>
          <a:p>
            <a:r>
              <a:rPr lang="en-US" sz="2800"/>
              <a:t>Neuroendocrine: hormonal, adrenal (cortisol), thyroid</a:t>
            </a:r>
          </a:p>
          <a:p>
            <a:r>
              <a:rPr lang="en-US" sz="2800"/>
              <a:t>Sleep Problems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Medical Treatments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ECT</a:t>
            </a:r>
          </a:p>
          <a:p>
            <a:pPr>
              <a:lnSpc>
                <a:spcPct val="90000"/>
              </a:lnSpc>
            </a:pPr>
            <a:r>
              <a:rPr lang="en-US"/>
              <a:t>TCA’s</a:t>
            </a:r>
          </a:p>
          <a:p>
            <a:pPr>
              <a:lnSpc>
                <a:spcPct val="90000"/>
              </a:lnSpc>
            </a:pPr>
            <a:r>
              <a:rPr lang="en-US"/>
              <a:t>SSRIs</a:t>
            </a:r>
          </a:p>
          <a:p>
            <a:pPr>
              <a:lnSpc>
                <a:spcPct val="90000"/>
              </a:lnSpc>
            </a:pPr>
            <a:r>
              <a:rPr lang="en-US"/>
              <a:t>SNRIs and other atypical drugs</a:t>
            </a:r>
          </a:p>
          <a:p>
            <a:pPr>
              <a:lnSpc>
                <a:spcPct val="90000"/>
              </a:lnSpc>
            </a:pPr>
            <a:r>
              <a:rPr lang="en-US"/>
              <a:t>MAOIs</a:t>
            </a:r>
          </a:p>
          <a:p>
            <a:pPr>
              <a:lnSpc>
                <a:spcPct val="90000"/>
              </a:lnSpc>
            </a:pPr>
            <a:r>
              <a:rPr lang="en-US"/>
              <a:t>Antipsychotics</a:t>
            </a:r>
          </a:p>
          <a:p>
            <a:pPr>
              <a:lnSpc>
                <a:spcPct val="90000"/>
              </a:lnSpc>
            </a:pPr>
            <a:r>
              <a:rPr lang="en-US"/>
              <a:t>Lithium</a:t>
            </a:r>
          </a:p>
          <a:p>
            <a:pPr>
              <a:lnSpc>
                <a:spcPct val="90000"/>
              </a:lnSpc>
            </a:pPr>
            <a:r>
              <a:rPr lang="en-US"/>
              <a:t>anticonvulsants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feels down or euphoric from time to time. For some people, these feelings can last for long periods of time and can also co-occur with other symptoms that, in combination, interfere with their everyday lives.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people experience an </a:t>
            </a:r>
            <a:r>
              <a:rPr lang="en-US" dirty="0" smtClean="0"/>
              <a:t>MD </a:t>
            </a:r>
            <a:r>
              <a:rPr lang="en-US" dirty="0"/>
              <a:t>or a manic episode, they see the world differently.</a:t>
            </a:r>
          </a:p>
        </p:txBody>
      </p:sp>
    </p:spTree>
    <p:extLst>
      <p:ext uri="{BB962C8B-B14F-4D97-AF65-F5344CB8AC3E}">
        <p14:creationId xmlns:p14="http://schemas.microsoft.com/office/powerpoint/2010/main" val="112034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</a:t>
            </a:r>
            <a:r>
              <a:rPr lang="en-US" dirty="0"/>
              <a:t>mood disorders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6172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There may be several underlying factors, depending on the type of the disorder. Various genetic, biological, environmental, and other factors have been associated with mood disorders.</a:t>
            </a:r>
          </a:p>
          <a:p>
            <a:pPr marL="0" indent="0">
              <a:buNone/>
            </a:pPr>
            <a:r>
              <a:rPr lang="en-US" sz="2400" dirty="0"/>
              <a:t>Risk factors include:</a:t>
            </a:r>
          </a:p>
          <a:p>
            <a:r>
              <a:rPr lang="en-US" sz="2400" dirty="0"/>
              <a:t>Family history</a:t>
            </a:r>
          </a:p>
          <a:p>
            <a:r>
              <a:rPr lang="en-US" sz="2400" dirty="0"/>
              <a:t>Previous diagnosis of a mood disorder</a:t>
            </a:r>
          </a:p>
          <a:p>
            <a:r>
              <a:rPr lang="en-US" sz="2400" dirty="0"/>
              <a:t>Trauma, stress or major life changes in the case of depression</a:t>
            </a:r>
          </a:p>
          <a:p>
            <a:r>
              <a:rPr lang="en-US" sz="2400" dirty="0"/>
              <a:t>Physical illness or use of certain medications. </a:t>
            </a:r>
            <a:endParaRPr lang="en-US" sz="2400" dirty="0" smtClean="0"/>
          </a:p>
          <a:p>
            <a:r>
              <a:rPr lang="en-US" sz="2400" dirty="0" smtClean="0"/>
              <a:t>Brain </a:t>
            </a:r>
            <a:r>
              <a:rPr lang="en-US" sz="2400" dirty="0"/>
              <a:t>structure and function in the case of bipolar disorder</a:t>
            </a:r>
          </a:p>
          <a:p>
            <a:endParaRPr lang="en-US" sz="2400" dirty="0"/>
          </a:p>
        </p:txBody>
      </p:sp>
      <p:pic>
        <p:nvPicPr>
          <p:cNvPr id="63492" name="Picture 4" descr="Psychiatry hosts mood disorders conference Sept. 22-23 | McGovern Medical 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4384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6882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15572617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53400" cy="3733800"/>
          </a:xfrm>
        </p:spPr>
        <p:txBody>
          <a:bodyPr/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B0F0"/>
                </a:solidFill>
              </a:rPr>
              <a:t>StudyMafia.org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8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</a:t>
            </a:r>
            <a:r>
              <a:rPr lang="en-US" sz="4000" dirty="0" smtClean="0"/>
              <a:t>ymptoms </a:t>
            </a:r>
            <a:r>
              <a:rPr lang="en-US" sz="4000" dirty="0"/>
              <a:t>of common mood disorders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Symptoms depend on the type of mood disorder that is present.</a:t>
            </a:r>
          </a:p>
          <a:p>
            <a:pPr marL="0" indent="0">
              <a:buNone/>
            </a:pPr>
            <a:r>
              <a:rPr lang="en-US" sz="2400" dirty="0"/>
              <a:t>Symptoms of major depression may include:</a:t>
            </a:r>
          </a:p>
          <a:p>
            <a:r>
              <a:rPr lang="en-US" sz="2400" dirty="0"/>
              <a:t>Feeling sad most of the time or nearly every day</a:t>
            </a:r>
          </a:p>
          <a:p>
            <a:r>
              <a:rPr lang="en-US" sz="2400" dirty="0"/>
              <a:t>Lack of energy or feeling sluggish</a:t>
            </a:r>
          </a:p>
          <a:p>
            <a:r>
              <a:rPr lang="en-US" sz="2400" dirty="0"/>
              <a:t>Feeling worthless or hopeless</a:t>
            </a:r>
          </a:p>
          <a:p>
            <a:r>
              <a:rPr lang="en-US" sz="2400" dirty="0"/>
              <a:t>Loss of appetite or overeating</a:t>
            </a:r>
          </a:p>
          <a:p>
            <a:r>
              <a:rPr lang="en-US" sz="2400" dirty="0"/>
              <a:t>Gaining weight or losing weight</a:t>
            </a:r>
          </a:p>
          <a:p>
            <a:r>
              <a:rPr lang="en-US" sz="2400" dirty="0"/>
              <a:t>Loss of interest in activities that formerly brought enjoyment</a:t>
            </a:r>
          </a:p>
          <a:p>
            <a:r>
              <a:rPr lang="en-US" sz="2400" dirty="0"/>
              <a:t>Sleeping too much or not enough</a:t>
            </a:r>
          </a:p>
          <a:p>
            <a:r>
              <a:rPr lang="en-US" sz="2400" dirty="0"/>
              <a:t>Frequent thoughts about death or suicide</a:t>
            </a:r>
          </a:p>
          <a:p>
            <a:r>
              <a:rPr lang="en-US" sz="2400" dirty="0"/>
              <a:t>Difficulty concentrating or focusing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392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</a:t>
            </a:r>
            <a:r>
              <a:rPr lang="en-US" sz="4000" dirty="0" smtClean="0"/>
              <a:t>ymptoms </a:t>
            </a:r>
            <a:r>
              <a:rPr lang="en-US" sz="4000" dirty="0"/>
              <a:t>of common mood disorders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Symptoms of bipolar disorder may include both depression and mania. Symptoms of hypomanic or manic episodes include:</a:t>
            </a:r>
          </a:p>
          <a:p>
            <a:r>
              <a:rPr lang="en-US" sz="2400" dirty="0"/>
              <a:t>Feeling extremely energized or elated</a:t>
            </a:r>
          </a:p>
          <a:p>
            <a:r>
              <a:rPr lang="en-US" sz="2400" dirty="0"/>
              <a:t>Rapid speech or movement</a:t>
            </a:r>
          </a:p>
          <a:p>
            <a:r>
              <a:rPr lang="en-US" sz="2400" dirty="0"/>
              <a:t>Agitation, restlessness, or irritability</a:t>
            </a:r>
          </a:p>
          <a:p>
            <a:r>
              <a:rPr lang="en-US" sz="2400" dirty="0"/>
              <a:t>Risk-taking behavior, such as spending too much money or driving recklessly</a:t>
            </a:r>
          </a:p>
          <a:p>
            <a:r>
              <a:rPr lang="en-US" sz="2400" dirty="0"/>
              <a:t>Unusual increase in activity or trying to do too many things at once</a:t>
            </a:r>
          </a:p>
          <a:p>
            <a:r>
              <a:rPr lang="en-US" sz="2400" dirty="0"/>
              <a:t>Racing thoughts</a:t>
            </a:r>
          </a:p>
          <a:p>
            <a:r>
              <a:rPr lang="en-US" sz="2400" dirty="0"/>
              <a:t>Insomnia or trouble sleeping</a:t>
            </a:r>
          </a:p>
          <a:p>
            <a:r>
              <a:rPr lang="en-US" sz="2400" dirty="0"/>
              <a:t>Feeling jumpy or on edge for no apparent reason</a:t>
            </a:r>
          </a:p>
        </p:txBody>
      </p:sp>
    </p:spTree>
    <p:extLst>
      <p:ext uri="{BB962C8B-B14F-4D97-AF65-F5344CB8AC3E}">
        <p14:creationId xmlns:p14="http://schemas.microsoft.com/office/powerpoint/2010/main" val="1489776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</a:t>
            </a:r>
            <a:r>
              <a:rPr lang="en-US" dirty="0" smtClean="0"/>
              <a:t>Disorders Types</a:t>
            </a:r>
            <a:endParaRPr lang="en-US" dirty="0"/>
          </a:p>
        </p:txBody>
      </p:sp>
      <p:sp>
        <p:nvSpPr>
          <p:cNvPr id="5125" name="Rectangle 5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676400"/>
            <a:ext cx="4191000" cy="2136775"/>
          </a:xfrm>
        </p:spPr>
        <p:txBody>
          <a:bodyPr/>
          <a:lstStyle/>
          <a:p>
            <a:r>
              <a:rPr lang="en-US" sz="2400" dirty="0"/>
              <a:t>Unipolar</a:t>
            </a:r>
          </a:p>
          <a:p>
            <a:pPr lvl="1"/>
            <a:r>
              <a:rPr lang="en-US" sz="2000" dirty="0"/>
              <a:t>Major Depression</a:t>
            </a:r>
          </a:p>
          <a:p>
            <a:pPr lvl="1"/>
            <a:r>
              <a:rPr lang="en-US" sz="2000" dirty="0"/>
              <a:t>Dysthymia</a:t>
            </a:r>
          </a:p>
          <a:p>
            <a:pPr lvl="1"/>
            <a:r>
              <a:rPr lang="en-US" sz="2000" dirty="0"/>
              <a:t>Depressive Disorder NOS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126" name="Rectangle 6"/>
          <p:cNvSpPr>
            <a:spLocks noGrp="1" noRot="1" noChangeArrowheads="1"/>
          </p:cNvSpPr>
          <p:nvPr>
            <p:ph sz="quarter" idx="2"/>
          </p:nvPr>
        </p:nvSpPr>
        <p:spPr>
          <a:xfrm>
            <a:off x="4651375" y="1676400"/>
            <a:ext cx="4191000" cy="2136775"/>
          </a:xfrm>
        </p:spPr>
        <p:txBody>
          <a:bodyPr/>
          <a:lstStyle/>
          <a:p>
            <a:r>
              <a:rPr lang="en-US" sz="2400" dirty="0"/>
              <a:t>Bipolar</a:t>
            </a:r>
          </a:p>
          <a:p>
            <a:pPr lvl="1"/>
            <a:r>
              <a:rPr lang="en-US" sz="2000" dirty="0" err="1"/>
              <a:t>Cyclothymia</a:t>
            </a:r>
            <a:endParaRPr lang="en-US" sz="2000" dirty="0"/>
          </a:p>
          <a:p>
            <a:pPr lvl="1"/>
            <a:r>
              <a:rPr lang="en-US" sz="2000" dirty="0"/>
              <a:t>Bipolar I</a:t>
            </a:r>
          </a:p>
          <a:p>
            <a:pPr lvl="1"/>
            <a:r>
              <a:rPr lang="en-US" sz="2000" dirty="0"/>
              <a:t>Bipolar </a:t>
            </a:r>
            <a:r>
              <a:rPr lang="en-US" sz="2000" dirty="0" smtClean="0"/>
              <a:t>II</a:t>
            </a:r>
            <a:endParaRPr lang="en-US" sz="2000" dirty="0"/>
          </a:p>
        </p:txBody>
      </p:sp>
      <p:sp>
        <p:nvSpPr>
          <p:cNvPr id="5127" name="Rectangle 7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301625" y="3960813"/>
            <a:ext cx="8540750" cy="2138362"/>
          </a:xfrm>
        </p:spPr>
        <p:txBody>
          <a:bodyPr/>
          <a:lstStyle/>
          <a:p>
            <a:r>
              <a:rPr lang="en-US" sz="2800" dirty="0"/>
              <a:t>Substance induced mood disorder</a:t>
            </a:r>
          </a:p>
          <a:p>
            <a:r>
              <a:rPr lang="en-US" sz="2800" dirty="0"/>
              <a:t>Mood disorder due to a medical condition</a:t>
            </a:r>
          </a:p>
          <a:p>
            <a:r>
              <a:rPr lang="en-US" sz="2800" dirty="0"/>
              <a:t>Mood Disorder NOS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Depression</a:t>
            </a:r>
          </a:p>
        </p:txBody>
      </p:sp>
      <p:sp>
        <p:nvSpPr>
          <p:cNvPr id="8198" name="Rectangle 6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Must have </a:t>
            </a:r>
          </a:p>
          <a:p>
            <a:pPr lvl="1"/>
            <a:r>
              <a:rPr lang="en-US" sz="2000"/>
              <a:t>1) Depressed Mood -dysphoria</a:t>
            </a:r>
          </a:p>
          <a:p>
            <a:pPr lvl="1">
              <a:buFontTx/>
              <a:buNone/>
            </a:pPr>
            <a:r>
              <a:rPr lang="en-US" sz="2000"/>
              <a:t>Or</a:t>
            </a:r>
          </a:p>
          <a:p>
            <a:pPr lvl="1"/>
            <a:r>
              <a:rPr lang="en-US" sz="2000"/>
              <a:t> 2) Loss of Interest or Pleasure in almost all activities-anhedonia</a:t>
            </a:r>
          </a:p>
        </p:txBody>
      </p:sp>
      <p:sp>
        <p:nvSpPr>
          <p:cNvPr id="8199" name="Rectangle 7"/>
          <p:cNvSpPr>
            <a:spLocks noGrp="1" noRot="1" noChangeArrowheads="1"/>
          </p:cNvSpPr>
          <p:nvPr>
            <p:ph sz="quarter" idx="4294967295"/>
          </p:nvPr>
        </p:nvSpPr>
        <p:spPr>
          <a:xfrm>
            <a:off x="0" y="3352800"/>
            <a:ext cx="7620000" cy="2743200"/>
          </a:xfrm>
        </p:spPr>
        <p:txBody>
          <a:bodyPr/>
          <a:lstStyle/>
          <a:p>
            <a:r>
              <a:rPr lang="en-US" sz="2400"/>
              <a:t>Other symptoms (3-4)</a:t>
            </a:r>
          </a:p>
          <a:p>
            <a:r>
              <a:rPr lang="en-US" sz="2400"/>
              <a:t>Biological/Vegetative-Appetite, sleep, psychomotor, fatigue, libido</a:t>
            </a:r>
          </a:p>
          <a:p>
            <a:r>
              <a:rPr lang="en-US" sz="2400"/>
              <a:t>Psychological-concentration, neg thought, decision making, guilt, low self esteem, hopeless, SI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Nearly every day for 2 weeks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Marked impairment in Functioning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Depression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Diagnosis is not made if:</a:t>
            </a:r>
          </a:p>
          <a:p>
            <a:pPr lvl="1"/>
            <a:r>
              <a:rPr lang="en-US"/>
              <a:t>Symptoms meet criteria for Mixed episode (symptoms of mania and major depression occurring nearly every day for at least a week)</a:t>
            </a:r>
          </a:p>
          <a:p>
            <a:pPr lvl="1"/>
            <a:r>
              <a:rPr lang="en-US"/>
              <a:t>No functional impairment exists</a:t>
            </a:r>
          </a:p>
          <a:p>
            <a:pPr lvl="1"/>
            <a:r>
              <a:rPr lang="en-US"/>
              <a:t>Symptoms are direct physiological effects of a  medical condition or substance induced</a:t>
            </a:r>
          </a:p>
          <a:p>
            <a:pPr lvl="1"/>
            <a:r>
              <a:rPr lang="en-US"/>
              <a:t>Symptoms are better accounted for by Bereavement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43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4384</TotalTime>
  <Words>1782</Words>
  <Application>Microsoft Office PowerPoint</Application>
  <PresentationFormat>On-screen Show (4:3)</PresentationFormat>
  <Paragraphs>267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Theme43</vt:lpstr>
      <vt:lpstr>PowerPoint Presentation</vt:lpstr>
      <vt:lpstr>Table of Content</vt:lpstr>
      <vt:lpstr>What is a Mood Disorder?</vt:lpstr>
      <vt:lpstr>Causes of mood disorders?</vt:lpstr>
      <vt:lpstr>Symptoms of common mood disorders?</vt:lpstr>
      <vt:lpstr>Symptoms of common mood disorders?</vt:lpstr>
      <vt:lpstr>Mood Disorders Types</vt:lpstr>
      <vt:lpstr>Major Depression</vt:lpstr>
      <vt:lpstr>Major Depression</vt:lpstr>
      <vt:lpstr>Major Depression Presentation</vt:lpstr>
      <vt:lpstr>Cultural Presentations</vt:lpstr>
      <vt:lpstr>Age Related Presentations</vt:lpstr>
      <vt:lpstr>Major Depression</vt:lpstr>
      <vt:lpstr>Dysthymia</vt:lpstr>
      <vt:lpstr>Dysthymia</vt:lpstr>
      <vt:lpstr>Specifies</vt:lpstr>
      <vt:lpstr>Dysthymic Presentation</vt:lpstr>
      <vt:lpstr>Dysthymia</vt:lpstr>
      <vt:lpstr>Cyclothymia</vt:lpstr>
      <vt:lpstr>Cyclothymia</vt:lpstr>
      <vt:lpstr>Cyclothymia</vt:lpstr>
      <vt:lpstr>Bipolar I</vt:lpstr>
      <vt:lpstr>Criteria needed for Manic Disorder</vt:lpstr>
      <vt:lpstr>Manic Presentation</vt:lpstr>
      <vt:lpstr>Adolescents and Mania</vt:lpstr>
      <vt:lpstr>Course of Mania</vt:lpstr>
      <vt:lpstr>Mixed episode</vt:lpstr>
      <vt:lpstr>Bipolar II</vt:lpstr>
      <vt:lpstr>Hypomanic Episode Criteria needed for Bipolar II</vt:lpstr>
      <vt:lpstr>Specifiers for Bipolar I and II</vt:lpstr>
      <vt:lpstr>Specifiers for Bipolar I and II</vt:lpstr>
      <vt:lpstr>Specifiers to indicate pattern or frequency of episodes of Bipolar I and II</vt:lpstr>
      <vt:lpstr>Additional Considerations</vt:lpstr>
      <vt:lpstr>Mood Disorder due to a General Medical Condition</vt:lpstr>
      <vt:lpstr>Substance Induced Mood Disorder</vt:lpstr>
      <vt:lpstr>Differential Diagnosis</vt:lpstr>
      <vt:lpstr>Etiology</vt:lpstr>
      <vt:lpstr>Medical Treatments</vt:lpstr>
      <vt:lpstr>Conclusion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Disorder</dc:title>
  <dc:creator>CRP</dc:creator>
  <cp:lastModifiedBy>CRP</cp:lastModifiedBy>
  <cp:revision>25</cp:revision>
  <dcterms:created xsi:type="dcterms:W3CDTF">2004-04-16T02:19:25Z</dcterms:created>
  <dcterms:modified xsi:type="dcterms:W3CDTF">2022-10-14T11:31:56Z</dcterms:modified>
</cp:coreProperties>
</file>