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846" r:id="rId2"/>
  </p:sldMasterIdLst>
  <p:notesMasterIdLst>
    <p:notesMasterId r:id="rId23"/>
  </p:notesMasterIdLst>
  <p:handoutMasterIdLst>
    <p:handoutMasterId r:id="rId24"/>
  </p:handoutMasterIdLst>
  <p:sldIdLst>
    <p:sldId id="365" r:id="rId3"/>
    <p:sldId id="322" r:id="rId4"/>
    <p:sldId id="324" r:id="rId5"/>
    <p:sldId id="344" r:id="rId6"/>
    <p:sldId id="323" r:id="rId7"/>
    <p:sldId id="361" r:id="rId8"/>
    <p:sldId id="346" r:id="rId9"/>
    <p:sldId id="325" r:id="rId10"/>
    <p:sldId id="355" r:id="rId11"/>
    <p:sldId id="347" r:id="rId12"/>
    <p:sldId id="356" r:id="rId13"/>
    <p:sldId id="348" r:id="rId14"/>
    <p:sldId id="357" r:id="rId15"/>
    <p:sldId id="341" r:id="rId16"/>
    <p:sldId id="358" r:id="rId17"/>
    <p:sldId id="359" r:id="rId18"/>
    <p:sldId id="360" r:id="rId19"/>
    <p:sldId id="351" r:id="rId20"/>
    <p:sldId id="362" r:id="rId21"/>
    <p:sldId id="366"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77728" autoAdjust="0"/>
  </p:normalViewPr>
  <p:slideViewPr>
    <p:cSldViewPr>
      <p:cViewPr>
        <p:scale>
          <a:sx n="60" d="100"/>
          <a:sy n="60" d="100"/>
        </p:scale>
        <p:origin x="-1576"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3" Type="http://schemas.openxmlformats.org/officeDocument/2006/relationships/slide" Target="slides/slide10.xml"/><Relationship Id="rId7" Type="http://schemas.openxmlformats.org/officeDocument/2006/relationships/slide" Target="slides/slide14.xml"/><Relationship Id="rId2" Type="http://schemas.openxmlformats.org/officeDocument/2006/relationships/slide" Target="slides/slide9.xml"/><Relationship Id="rId1" Type="http://schemas.openxmlformats.org/officeDocument/2006/relationships/slide" Target="slides/slide8.xml"/><Relationship Id="rId6" Type="http://schemas.openxmlformats.org/officeDocument/2006/relationships/slide" Target="slides/slide13.xml"/><Relationship Id="rId11" Type="http://schemas.openxmlformats.org/officeDocument/2006/relationships/slide" Target="slides/slide18.xml"/><Relationship Id="rId5" Type="http://schemas.openxmlformats.org/officeDocument/2006/relationships/slide" Target="slides/slide12.xml"/><Relationship Id="rId10" Type="http://schemas.openxmlformats.org/officeDocument/2006/relationships/slide" Target="slides/slide17.xml"/><Relationship Id="rId4" Type="http://schemas.openxmlformats.org/officeDocument/2006/relationships/slide" Target="slides/slide11.xml"/><Relationship Id="rId9"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015" name="Rectangle 103"/>
          <p:cNvSpPr>
            <a:spLocks noGrp="1" noChangeArrowheads="1"/>
          </p:cNvSpPr>
          <p:nvPr>
            <p:ph type="dt" sz="half" idx="2"/>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a:lvl1pPr>
          </a:lstStyle>
          <a:p>
            <a:pPr>
              <a:defRPr/>
            </a:pPr>
            <a:fld id="{A78D1B0E-1CA7-49BF-805A-6AD8DBA2A8DD}" type="datetime1">
              <a:rPr lang="en-US" smtClean="0"/>
              <a:pPr>
                <a:defRPr/>
              </a:pPr>
              <a:t>10/20/2022</a:t>
            </a:fld>
            <a:endParaRPr lang="en-US" dirty="0"/>
          </a:p>
        </p:txBody>
      </p:sp>
      <p:grpSp>
        <p:nvGrpSpPr>
          <p:cNvPr id="39027" name="Group 115"/>
          <p:cNvGrpSpPr>
            <a:grpSpLocks/>
          </p:cNvGrpSpPr>
          <p:nvPr/>
        </p:nvGrpSpPr>
        <p:grpSpPr bwMode="auto">
          <a:xfrm>
            <a:off x="0" y="68263"/>
            <a:ext cx="8678863" cy="6713537"/>
            <a:chOff x="0" y="43"/>
            <a:chExt cx="5467" cy="4229"/>
          </a:xfrm>
        </p:grpSpPr>
        <p:sp>
          <p:nvSpPr>
            <p:cNvPr id="38915" name="Rectangle 3"/>
            <p:cNvSpPr>
              <a:spLocks noChangeArrowheads="1"/>
            </p:cNvSpPr>
            <p:nvPr/>
          </p:nvSpPr>
          <p:spPr bwMode="auto">
            <a:xfrm>
              <a:off x="692" y="600"/>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8916" name="Group 4"/>
            <p:cNvGrpSpPr>
              <a:grpSpLocks/>
            </p:cNvGrpSpPr>
            <p:nvPr/>
          </p:nvGrpSpPr>
          <p:grpSpPr bwMode="auto">
            <a:xfrm>
              <a:off x="0" y="43"/>
              <a:ext cx="624" cy="4229"/>
              <a:chOff x="0" y="43"/>
              <a:chExt cx="624" cy="4229"/>
            </a:xfrm>
          </p:grpSpPr>
          <p:sp>
            <p:nvSpPr>
              <p:cNvPr id="38917"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2"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3"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4"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5"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6"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7"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8"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9"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0"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1"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2"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3"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4"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5"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6"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7"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8"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9"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0"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1"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2"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3"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4"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6"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7"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8"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9"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0"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1"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2"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3"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4"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5"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6"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7"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8"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9"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0"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1"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2"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3"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4"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5"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6"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7"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8"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9"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0"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1"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2"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3"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4"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5"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6"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7"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8"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9"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0"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1"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2"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3"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4"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5"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6"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7"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8"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89"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0"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1"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2"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3"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4"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5"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6"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7"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8"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99"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0"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1"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2"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3"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4"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5"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6"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7"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8"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09"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0"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1"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2"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3"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4"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9016" name="Rectangle 104"/>
          <p:cNvSpPr>
            <a:spLocks noGrp="1" noChangeArrowheads="1"/>
          </p:cNvSpPr>
          <p:nvPr>
            <p:ph type="ftr" sz="quarter" idx="3"/>
          </p:nvPr>
        </p:nvSpPr>
        <p:spPr>
          <a:xfrm>
            <a:off x="3722688" y="6357938"/>
            <a:ext cx="2271712" cy="457200"/>
          </a:xfrm>
        </p:spPr>
        <p:txBody>
          <a:bodyPr/>
          <a:lstStyle>
            <a:lvl1pPr>
              <a:defRPr/>
            </a:lvl1pPr>
          </a:lstStyle>
          <a:p>
            <a:pPr>
              <a:defRPr/>
            </a:pPr>
            <a:endParaRPr lang="en-US"/>
          </a:p>
        </p:txBody>
      </p:sp>
      <p:sp>
        <p:nvSpPr>
          <p:cNvPr id="39017" name="Rectangle 105"/>
          <p:cNvSpPr>
            <a:spLocks noGrp="1" noChangeArrowheads="1"/>
          </p:cNvSpPr>
          <p:nvPr>
            <p:ph type="sldNum" sz="quarter" idx="4"/>
          </p:nvPr>
        </p:nvSpPr>
        <p:spPr>
          <a:xfrm>
            <a:off x="6464300" y="6361113"/>
            <a:ext cx="1906588" cy="457200"/>
          </a:xfrm>
        </p:spPr>
        <p:txBody>
          <a:bodyPr/>
          <a:lstStyle>
            <a:lvl1pPr>
              <a:defRPr/>
            </a:lvl1pPr>
          </a:lstStyle>
          <a:p>
            <a:pPr>
              <a:defRPr/>
            </a:pPr>
            <a:fld id="{9925D46F-F8EB-421F-8E6A-9EF2EF270385}" type="slidenum">
              <a:rPr lang="en-US" altLang="en-US" smtClean="0"/>
              <a:pPr>
                <a:defRPr/>
              </a:pPr>
              <a:t>‹#›</a:t>
            </a:fld>
            <a:endParaRPr lang="en-US" altLang="en-US" dirty="0"/>
          </a:p>
        </p:txBody>
      </p:sp>
      <p:sp>
        <p:nvSpPr>
          <p:cNvPr id="39018" name="Rectangle 106"/>
          <p:cNvSpPr>
            <a:spLocks noGrp="1" noChangeArrowheads="1"/>
          </p:cNvSpPr>
          <p:nvPr>
            <p:ph type="ctrTitle"/>
          </p:nvPr>
        </p:nvSpPr>
        <p:spPr>
          <a:xfrm>
            <a:off x="1169988" y="1046163"/>
            <a:ext cx="7380287" cy="1012825"/>
          </a:xfrm>
        </p:spPr>
        <p:txBody>
          <a:bodyPr/>
          <a:lstStyle>
            <a:lvl1pPr>
              <a:defRPr/>
            </a:lvl1pPr>
          </a:lstStyle>
          <a:p>
            <a:pPr lvl="0"/>
            <a:r>
              <a:rPr lang="en-US" noProof="0" smtClean="0"/>
              <a:t>Click to edit Master title style</a:t>
            </a:r>
            <a:endParaRPr lang="en-US" noProof="0" smtClean="0"/>
          </a:p>
        </p:txBody>
      </p:sp>
      <p:sp>
        <p:nvSpPr>
          <p:cNvPr id="39019"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sz="4000" b="1"/>
            </a:lvl1pPr>
          </a:lstStyle>
          <a:p>
            <a:pPr lvl="0"/>
            <a:r>
              <a:rPr lang="en-US" noProof="0" smtClean="0"/>
              <a:t>Click to edit Master subtitle style</a:t>
            </a:r>
            <a:endParaRPr lang="en-US" noProof="0" smtClean="0"/>
          </a:p>
        </p:txBody>
      </p:sp>
      <p:sp>
        <p:nvSpPr>
          <p:cNvPr id="39025" name="Rectangle 113"/>
          <p:cNvSpPr>
            <a:spLocks noChangeArrowheads="1"/>
          </p:cNvSpPr>
          <p:nvPr/>
        </p:nvSpPr>
        <p:spPr bwMode="auto">
          <a:xfrm>
            <a:off x="1616075" y="46038"/>
            <a:ext cx="621665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56796" dir="1593903" algn="ctr" rotWithShape="0">
                    <a:schemeClr val="accent1">
                      <a:alpha val="50000"/>
                    </a:schemeClr>
                  </a:outerShdw>
                </a:effectLst>
              </a14:hiddenEffects>
            </a:ext>
          </a:extLst>
        </p:spPr>
        <p:txBody>
          <a:bodyPr wrap="none" anchor="ctr"/>
          <a:lstStyle/>
          <a:p>
            <a:endParaRPr lang="en-US"/>
          </a:p>
        </p:txBody>
      </p:sp>
      <p:sp>
        <p:nvSpPr>
          <p:cNvPr id="39020"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atin typeface="Times New Roman" pitchFamily="18" charset="0"/>
            </a:endParaRPr>
          </a:p>
        </p:txBody>
      </p:sp>
      <p:sp>
        <p:nvSpPr>
          <p:cNvPr id="39021" name="Rectangle 109"/>
          <p:cNvSpPr>
            <a:spLocks noChangeArrowheads="1"/>
          </p:cNvSpPr>
          <p:nvPr/>
        </p:nvSpPr>
        <p:spPr bwMode="auto">
          <a:xfrm>
            <a:off x="1098550" y="989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atin typeface="Times New Roman" pitchFamily="18" charset="0"/>
            </a:endParaRPr>
          </a:p>
        </p:txBody>
      </p:sp>
      <p:pic>
        <p:nvPicPr>
          <p:cNvPr id="39030" name="Picture 118" descr="H:\Documents\SWPub\sw_logonew.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32275" y="304800"/>
            <a:ext cx="1257300" cy="377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9021"/>
                                        </p:tgtEl>
                                        <p:attrNameLst>
                                          <p:attrName>style.visibility</p:attrName>
                                        </p:attrNameLst>
                                      </p:cBhvr>
                                      <p:to>
                                        <p:strVal val="visible"/>
                                      </p:to>
                                    </p:set>
                                    <p:anim calcmode="lin" valueType="num">
                                      <p:cBhvr additive="base">
                                        <p:cTn id="7" dur="500"/>
                                        <p:tgtEl>
                                          <p:spTgt spid="39021"/>
                                        </p:tgtEl>
                                        <p:attrNameLst>
                                          <p:attrName>ppt_x</p:attrName>
                                        </p:attrNameLst>
                                      </p:cBhvr>
                                      <p:tavLst>
                                        <p:tav tm="0">
                                          <p:val>
                                            <p:strVal val="#ppt_x-#ppt_w*1.125000"/>
                                          </p:val>
                                        </p:tav>
                                        <p:tav tm="100000">
                                          <p:val>
                                            <p:strVal val="#ppt_x"/>
                                          </p:val>
                                        </p:tav>
                                      </p:tavLst>
                                    </p:anim>
                                    <p:animEffect transition="in" filter="wipe(right)">
                                      <p:cBhvr>
                                        <p:cTn id="8" dur="500"/>
                                        <p:tgtEl>
                                          <p:spTgt spid="39021"/>
                                        </p:tgtEl>
                                      </p:cBhvr>
                                    </p:animEffect>
                                  </p:childTnLst>
                                </p:cTn>
                              </p:par>
                            </p:childTnLst>
                          </p:cTn>
                        </p:par>
                        <p:par>
                          <p:cTn id="9" fill="hold" nodeType="afterGroup">
                            <p:stCondLst>
                              <p:cond delay="500"/>
                            </p:stCondLst>
                            <p:childTnLst>
                              <p:par>
                                <p:cTn id="10" presetID="12" presetClass="entr" presetSubtype="2" fill="hold" grpId="0" nodeType="afterEffect">
                                  <p:stCondLst>
                                    <p:cond delay="0"/>
                                  </p:stCondLst>
                                  <p:childTnLst>
                                    <p:set>
                                      <p:cBhvr>
                                        <p:cTn id="11" dur="1" fill="hold">
                                          <p:stCondLst>
                                            <p:cond delay="0"/>
                                          </p:stCondLst>
                                        </p:cTn>
                                        <p:tgtEl>
                                          <p:spTgt spid="39020"/>
                                        </p:tgtEl>
                                        <p:attrNameLst>
                                          <p:attrName>style.visibility</p:attrName>
                                        </p:attrNameLst>
                                      </p:cBhvr>
                                      <p:to>
                                        <p:strVal val="visible"/>
                                      </p:to>
                                    </p:set>
                                    <p:anim calcmode="lin" valueType="num">
                                      <p:cBhvr additive="base">
                                        <p:cTn id="12" dur="500"/>
                                        <p:tgtEl>
                                          <p:spTgt spid="39020"/>
                                        </p:tgtEl>
                                        <p:attrNameLst>
                                          <p:attrName>ppt_x</p:attrName>
                                        </p:attrNameLst>
                                      </p:cBhvr>
                                      <p:tavLst>
                                        <p:tav tm="0">
                                          <p:val>
                                            <p:strVal val="#ppt_x+#ppt_w*1.125000"/>
                                          </p:val>
                                        </p:tav>
                                        <p:tav tm="100000">
                                          <p:val>
                                            <p:strVal val="#ppt_x"/>
                                          </p:val>
                                        </p:tav>
                                      </p:tavLst>
                                    </p:anim>
                                    <p:animEffect transition="in" filter="wipe(left)">
                                      <p:cBhvr>
                                        <p:cTn id="13" dur="500"/>
                                        <p:tgtEl>
                                          <p:spTgt spid="39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20" grpId="0" animBg="1" autoUpdateAnimBg="0"/>
      <p:bldP spid="39021" grpId="0" animBg="1"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2D45AF-7B27-461D-8F9E-ECB43847A1EE}" type="datetime1">
              <a:rPr lang="en-US" smtClean="0"/>
              <a:pPr>
                <a:defRPr/>
              </a:pPr>
              <a:t>10/20/2022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736353-9378-4982-9402-0AF2F1B216E7}" type="slidenum">
              <a:rPr lang="en-US" altLang="en-US" smtClean="0"/>
              <a:pPr>
                <a:defRPr/>
              </a:pPr>
              <a:t>‹#›</a:t>
            </a:fld>
            <a:endParaRPr lang="en-US" altLang="en-US" dirty="0"/>
          </a:p>
        </p:txBody>
      </p:sp>
    </p:spTree>
    <p:extLst>
      <p:ext uri="{BB962C8B-B14F-4D97-AF65-F5344CB8AC3E}">
        <p14:creationId xmlns:p14="http://schemas.microsoft.com/office/powerpoint/2010/main" val="2151685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87909EC-F7EE-45C8-A7CD-634A095989AD}" type="datetime1">
              <a:rPr lang="en-US" smtClean="0"/>
              <a:pPr>
                <a:defRPr/>
              </a:pPr>
              <a:t>10/20/2022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0AD3ED-6F7F-452F-BCFB-6676934D578C}" type="slidenum">
              <a:rPr lang="en-US" altLang="en-US" smtClean="0"/>
              <a:pPr>
                <a:defRPr/>
              </a:pPr>
              <a:t>‹#›</a:t>
            </a:fld>
            <a:endParaRPr lang="en-US" altLang="en-US" dirty="0"/>
          </a:p>
        </p:txBody>
      </p:sp>
    </p:spTree>
    <p:extLst>
      <p:ext uri="{BB962C8B-B14F-4D97-AF65-F5344CB8AC3E}">
        <p14:creationId xmlns:p14="http://schemas.microsoft.com/office/powerpoint/2010/main" val="3839485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1383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1383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25DF207-C5C2-45B1-97A5-ECB1C5ABD953}" type="datetime1">
              <a:rPr lang="en-US" smtClean="0"/>
              <a:pPr>
                <a:defRPr/>
              </a:pPr>
              <a:t>10/20/2022</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B71E9DA-E80A-48AB-A09B-BDE59DB3A2B3}" type="slidenum">
              <a:rPr lang="en-US" altLang="en-US" smtClean="0"/>
              <a:pPr>
                <a:defRPr/>
              </a:pPr>
              <a:t>‹#›</a:t>
            </a:fld>
            <a:endParaRPr lang="en-US" altLang="en-US" dirty="0"/>
          </a:p>
        </p:txBody>
      </p:sp>
    </p:spTree>
    <p:extLst>
      <p:ext uri="{BB962C8B-B14F-4D97-AF65-F5344CB8AC3E}">
        <p14:creationId xmlns:p14="http://schemas.microsoft.com/office/powerpoint/2010/main" val="17095621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F2154FB3-E2CD-4E92-823B-4A2BB61FA6B3}" type="datetime1">
              <a:rPr lang="en-US" smtClean="0"/>
              <a:pPr>
                <a:defRPr/>
              </a:pPr>
              <a:t>10/20/2022</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7F8523A4-90B7-45FC-9FCF-4E076E7F1DBC}" type="slidenum">
              <a:rPr lang="en-US" altLang="en-US" smtClean="0"/>
              <a:pPr>
                <a:defRPr/>
              </a:pPr>
              <a:t>‹#›</a:t>
            </a:fld>
            <a:endParaRPr lang="en-US" altLang="en-US" dirty="0"/>
          </a:p>
        </p:txBody>
      </p:sp>
    </p:spTree>
    <p:extLst>
      <p:ext uri="{BB962C8B-B14F-4D97-AF65-F5344CB8AC3E}">
        <p14:creationId xmlns:p14="http://schemas.microsoft.com/office/powerpoint/2010/main" val="1144805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F7D3F16E-4B97-4909-98D2-025BA5FFAEBE}" type="datetime1">
              <a:rPr lang="en-US" smtClean="0"/>
              <a:pPr>
                <a:defRPr/>
              </a:pPr>
              <a:t>10/20/2022</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301EC4D1-1DCD-4FA5-BFA3-793664CF8445}" type="slidenum">
              <a:rPr lang="en-US" altLang="en-US" smtClean="0"/>
              <a:pPr>
                <a:defRPr/>
              </a:pPr>
              <a:t>‹#›</a:t>
            </a:fld>
            <a:endParaRPr lang="en-US" altLang="en-US" dirty="0"/>
          </a:p>
        </p:txBody>
      </p:sp>
    </p:spTree>
    <p:extLst>
      <p:ext uri="{BB962C8B-B14F-4D97-AF65-F5344CB8AC3E}">
        <p14:creationId xmlns:p14="http://schemas.microsoft.com/office/powerpoint/2010/main" val="2138613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8CCF58E-6F33-49B9-B5D7-C3BF014A4DA4}" type="datetime1">
              <a:rPr lang="en-US" smtClean="0"/>
              <a:pPr>
                <a:defRPr/>
              </a:pPr>
              <a:t>10/20/2022</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5EFDEA3-971A-4A02-855D-7AD05D64FE7C}" type="slidenum">
              <a:rPr lang="en-US" altLang="en-US" smtClean="0"/>
              <a:pPr>
                <a:defRPr/>
              </a:pPr>
              <a:t>‹#›</a:t>
            </a:fld>
            <a:endParaRPr lang="en-US" altLang="en-US" dirty="0"/>
          </a:p>
        </p:txBody>
      </p:sp>
    </p:spTree>
    <p:extLst>
      <p:ext uri="{BB962C8B-B14F-4D97-AF65-F5344CB8AC3E}">
        <p14:creationId xmlns:p14="http://schemas.microsoft.com/office/powerpoint/2010/main" val="30750982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DA025E1-216E-4DFE-84BA-C08DC9F0569A}" type="datetime1">
              <a:rPr lang="en-US" smtClean="0"/>
              <a:pPr>
                <a:defRPr/>
              </a:pPr>
              <a:t>10/20/2022</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0FB283F-61C8-48B9-8E9D-93955E60FC73}" type="slidenum">
              <a:rPr lang="en-US" altLang="en-US" smtClean="0"/>
              <a:pPr>
                <a:defRPr/>
              </a:pPr>
              <a:t>‹#›</a:t>
            </a:fld>
            <a:endParaRPr lang="en-US" altLang="en-US" dirty="0"/>
          </a:p>
        </p:txBody>
      </p:sp>
    </p:spTree>
    <p:extLst>
      <p:ext uri="{BB962C8B-B14F-4D97-AF65-F5344CB8AC3E}">
        <p14:creationId xmlns:p14="http://schemas.microsoft.com/office/powerpoint/2010/main" val="34087612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34DBBCE8-3780-4481-AF27-61BD67877911}" type="datetime1">
              <a:rPr lang="en-US" smtClean="0"/>
              <a:pPr>
                <a:defRPr/>
              </a:pPr>
              <a:t>10/20/2022</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0C91A3A-5883-4CE5-B7F5-7CA602EDE11F}" type="slidenum">
              <a:rPr lang="en-US" altLang="en-US" smtClean="0"/>
              <a:pPr>
                <a:defRPr/>
              </a:pPr>
              <a:t>‹#›</a:t>
            </a:fld>
            <a:endParaRPr lang="en-US" altLang="en-US" dirty="0"/>
          </a:p>
        </p:txBody>
      </p:sp>
    </p:spTree>
    <p:extLst>
      <p:ext uri="{BB962C8B-B14F-4D97-AF65-F5344CB8AC3E}">
        <p14:creationId xmlns:p14="http://schemas.microsoft.com/office/powerpoint/2010/main" val="37475959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71B6C3-FE1D-44F5-B38B-E27ADB3C1C84}" type="datetime1">
              <a:rPr lang="en-US" smtClean="0"/>
              <a:pPr>
                <a:defRPr/>
              </a:pPr>
              <a:t>10/20/2022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4403C4-ED66-44F0-96DF-D6B0B2FAEB37}" type="slidenum">
              <a:rPr lang="en-US" altLang="en-US" smtClean="0"/>
              <a:pPr>
                <a:defRPr/>
              </a:pPr>
              <a:t>‹#›</a:t>
            </a:fld>
            <a:endParaRPr lang="en-US" altLang="en-US" dirty="0"/>
          </a:p>
        </p:txBody>
      </p:sp>
    </p:spTree>
    <p:extLst>
      <p:ext uri="{BB962C8B-B14F-4D97-AF65-F5344CB8AC3E}">
        <p14:creationId xmlns:p14="http://schemas.microsoft.com/office/powerpoint/2010/main" val="42227830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609600"/>
            <a:ext cx="58166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5AC2EE-C2F1-480C-956A-10BF6D73F939}" type="datetime1">
              <a:rPr lang="en-US" smtClean="0"/>
              <a:pPr>
                <a:defRPr/>
              </a:pPr>
              <a:t>10/20/2022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D7998E-B1C9-45C9-97F9-509677D8324A}" type="slidenum">
              <a:rPr lang="en-US" altLang="en-US" smtClean="0"/>
              <a:pPr>
                <a:defRPr/>
              </a:pPr>
              <a:t>‹#›</a:t>
            </a:fld>
            <a:endParaRPr lang="en-US" altLang="en-US" dirty="0"/>
          </a:p>
        </p:txBody>
      </p:sp>
    </p:spTree>
    <p:extLst>
      <p:ext uri="{BB962C8B-B14F-4D97-AF65-F5344CB8AC3E}">
        <p14:creationId xmlns:p14="http://schemas.microsoft.com/office/powerpoint/2010/main" val="383294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09625" y="2138363"/>
            <a:ext cx="3902075" cy="3881437"/>
          </a:xfrm>
        </p:spPr>
        <p:txBody>
          <a:bodyPr/>
          <a:lstStyle/>
          <a:p>
            <a:r>
              <a:rPr lang="en-US" smtClean="0"/>
              <a:t>Click icon to add clip art</a:t>
            </a:r>
            <a:endParaRPr lang="en-US"/>
          </a:p>
        </p:txBody>
      </p:sp>
      <p:sp>
        <p:nvSpPr>
          <p:cNvPr id="4" name="Text Placeholder 3"/>
          <p:cNvSpPr>
            <a:spLocks noGrp="1"/>
          </p:cNvSpPr>
          <p:nvPr>
            <p:ph type="body" sz="half" idx="2"/>
          </p:nvPr>
        </p:nvSpPr>
        <p:spPr>
          <a:xfrm>
            <a:off x="4864100" y="2138363"/>
            <a:ext cx="3903663"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09625" y="6373813"/>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32138" y="6376988"/>
            <a:ext cx="30861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89713" y="6376988"/>
            <a:ext cx="2193925" cy="457200"/>
          </a:xfrm>
        </p:spPr>
        <p:txBody>
          <a:bodyPr/>
          <a:lstStyle>
            <a:lvl1pPr>
              <a:defRPr/>
            </a:lvl1pPr>
          </a:lstStyle>
          <a:p>
            <a:fld id="{782CCB03-3AC9-4C88-B94E-89B6C4D7F341}" type="slidenum">
              <a:rPr lang="en-US" altLang="en-US" smtClean="0"/>
              <a:pPr/>
              <a:t>‹#›</a:t>
            </a:fld>
            <a:endParaRPr lang="en-US" altLang="en-US"/>
          </a:p>
        </p:txBody>
      </p:sp>
    </p:spTree>
    <p:extLst>
      <p:ext uri="{BB962C8B-B14F-4D97-AF65-F5344CB8AC3E}">
        <p14:creationId xmlns:p14="http://schemas.microsoft.com/office/powerpoint/2010/main" val="3576637876"/>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09625" y="2138363"/>
            <a:ext cx="3902075"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64100" y="2138363"/>
            <a:ext cx="3903663" cy="3881437"/>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809625" y="6373813"/>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32138" y="6376988"/>
            <a:ext cx="30861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89713" y="6376988"/>
            <a:ext cx="2193925" cy="457200"/>
          </a:xfrm>
        </p:spPr>
        <p:txBody>
          <a:bodyPr/>
          <a:lstStyle>
            <a:lvl1pPr>
              <a:defRPr/>
            </a:lvl1pPr>
          </a:lstStyle>
          <a:p>
            <a:fld id="{782CCB03-3AC9-4C88-B94E-89B6C4D7F341}" type="slidenum">
              <a:rPr lang="en-US" altLang="en-US" smtClean="0"/>
              <a:pPr/>
              <a:t>‹#›</a:t>
            </a:fld>
            <a:endParaRPr lang="en-US" altLang="en-US"/>
          </a:p>
        </p:txBody>
      </p:sp>
    </p:spTree>
    <p:extLst>
      <p:ext uri="{BB962C8B-B14F-4D97-AF65-F5344CB8AC3E}">
        <p14:creationId xmlns:p14="http://schemas.microsoft.com/office/powerpoint/2010/main" val="1397667948"/>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09625" y="2138363"/>
            <a:ext cx="7958138" cy="3881437"/>
          </a:xfrm>
        </p:spPr>
        <p:txBody>
          <a:bodyPr/>
          <a:lstStyle/>
          <a:p>
            <a:r>
              <a:rPr lang="en-US" smtClean="0"/>
              <a:t>Click icon to add table</a:t>
            </a:r>
            <a:endParaRPr lang="en-US"/>
          </a:p>
        </p:txBody>
      </p:sp>
      <p:sp>
        <p:nvSpPr>
          <p:cNvPr id="4" name="Date Placeholder 3"/>
          <p:cNvSpPr>
            <a:spLocks noGrp="1"/>
          </p:cNvSpPr>
          <p:nvPr>
            <p:ph type="dt" sz="half" idx="10"/>
          </p:nvPr>
        </p:nvSpPr>
        <p:spPr>
          <a:xfrm>
            <a:off x="809625" y="6373813"/>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32138" y="6376988"/>
            <a:ext cx="30861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89713" y="6376988"/>
            <a:ext cx="2193925" cy="457200"/>
          </a:xfrm>
        </p:spPr>
        <p:txBody>
          <a:bodyPr/>
          <a:lstStyle>
            <a:lvl1pPr>
              <a:defRPr/>
            </a:lvl1pPr>
          </a:lstStyle>
          <a:p>
            <a:fld id="{782CCB03-3AC9-4C88-B94E-89B6C4D7F341}" type="slidenum">
              <a:rPr lang="en-US" altLang="en-US" smtClean="0"/>
              <a:pPr/>
              <a:t>‹#›</a:t>
            </a:fld>
            <a:endParaRPr lang="en-US" altLang="en-US"/>
          </a:p>
        </p:txBody>
      </p:sp>
    </p:spTree>
    <p:extLst>
      <p:ext uri="{BB962C8B-B14F-4D97-AF65-F5344CB8AC3E}">
        <p14:creationId xmlns:p14="http://schemas.microsoft.com/office/powerpoint/2010/main" val="639352842"/>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2.png"/><Relationship Id="rId2" Type="http://schemas.openxmlformats.org/officeDocument/2006/relationships/slideLayout" Target="../slideLayouts/slideLayout20.xml"/><Relationship Id="rId16" Type="http://schemas.openxmlformats.org/officeDocument/2006/relationships/theme" Target="../theme/theme2.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0"/>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EF"/>
        </a:solidFill>
        <a:effectLst/>
      </p:bgPr>
    </p:bg>
    <p:spTree>
      <p:nvGrpSpPr>
        <p:cNvPr id="1" name=""/>
        <p:cNvGrpSpPr/>
        <p:nvPr/>
      </p:nvGrpSpPr>
      <p:grpSpPr>
        <a:xfrm>
          <a:off x="0" y="0"/>
          <a:ext cx="0" cy="0"/>
          <a:chOff x="0" y="0"/>
          <a:chExt cx="0" cy="0"/>
        </a:xfrm>
      </p:grpSpPr>
      <p:grpSp>
        <p:nvGrpSpPr>
          <p:cNvPr id="37891" name="Group 3"/>
          <p:cNvGrpSpPr>
            <a:grpSpLocks/>
          </p:cNvGrpSpPr>
          <p:nvPr/>
        </p:nvGrpSpPr>
        <p:grpSpPr bwMode="auto">
          <a:xfrm>
            <a:off x="0" y="68263"/>
            <a:ext cx="647700" cy="6713537"/>
            <a:chOff x="0" y="43"/>
            <a:chExt cx="5760" cy="4229"/>
          </a:xfrm>
        </p:grpSpPr>
        <p:sp>
          <p:nvSpPr>
            <p:cNvPr id="37892" name="Line 4"/>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3" name="Line 5"/>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4" name="Line 6"/>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5" name="Line 7"/>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6" name="Line 8"/>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7" name="Line 9"/>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8" name="Line 10"/>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9" name="Line 11"/>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0" name="Line 12"/>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1" name="Line 13"/>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2" name="Line 14"/>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Line 15"/>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Line 16"/>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5" name="Line 17"/>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18"/>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Line 19"/>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Line 20"/>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9" name="Line 21"/>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Line 22"/>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Line 23"/>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2" name="Line 24"/>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3" name="Line 25"/>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Line 26"/>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5" name="Line 27"/>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6" name="Line 28"/>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7" name="Line 29"/>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8" name="Line 30"/>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9" name="Line 31"/>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0" name="Line 32"/>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1" name="Line 33"/>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2" name="Line 34"/>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3" name="Line 35"/>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4" name="Line 36"/>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5" name="Line 37"/>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6" name="Line 38"/>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7" name="Line 39"/>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8" name="Line 40"/>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Line 41"/>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0" name="Line 42"/>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1" name="Line 43"/>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Line 44"/>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3" name="Line 45"/>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Line 46"/>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Line 47"/>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Line 48"/>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Line 49"/>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8" name="Line 50"/>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Line 51"/>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0" name="Line 52"/>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1" name="Line 53"/>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2" name="Line 54"/>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3" name="Line 55"/>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4" name="Line 56"/>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5" name="Line 57"/>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6" name="Line 58"/>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7" name="Line 59"/>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8" name="Line 60"/>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9" name="Line 61"/>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0" name="Line 62"/>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1" name="Line 63"/>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2" name="Line 64"/>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3" name="Line 65"/>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4" name="Line 66"/>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5" name="Line 67"/>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6" name="Line 68"/>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7" name="Line 69"/>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8" name="Line 70"/>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59" name="Line 71"/>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0" name="Line 72"/>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1" name="Line 73"/>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2" name="Line 74"/>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3" name="Line 75"/>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4" name="Line 76"/>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5" name="Line 77"/>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6" name="Line 78"/>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7" name="Line 79"/>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8" name="Line 80"/>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69" name="Line 81"/>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0" name="Line 82"/>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1" name="Line 83"/>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2" name="Line 84"/>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3" name="Line 85"/>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4" name="Line 86"/>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5" name="Line 87"/>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6" name="Line 88"/>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7" name="Line 89"/>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8" name="Line 90"/>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79" name="Line 91"/>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0" name="Line 92"/>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1" name="Line 93"/>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2" name="Line 94"/>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3" name="Line 95"/>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4" name="Line 96"/>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5" name="Line 97"/>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6" name="Line 98"/>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7" name="Line 99"/>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8" name="Line 100"/>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89" name="Line 101"/>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002" name="Group 114"/>
          <p:cNvGrpSpPr>
            <a:grpSpLocks/>
          </p:cNvGrpSpPr>
          <p:nvPr/>
        </p:nvGrpSpPr>
        <p:grpSpPr bwMode="auto">
          <a:xfrm>
            <a:off x="635000" y="304800"/>
            <a:ext cx="5662613" cy="1450975"/>
            <a:chOff x="400" y="205"/>
            <a:chExt cx="3567" cy="914"/>
          </a:xfrm>
        </p:grpSpPr>
        <p:sp>
          <p:nvSpPr>
            <p:cNvPr id="37991" name="Rectangle 103"/>
            <p:cNvSpPr>
              <a:spLocks noChangeArrowheads="1"/>
            </p:cNvSpPr>
            <p:nvPr/>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92" name="Rectangle 104"/>
            <p:cNvSpPr>
              <a:spLocks noChangeArrowheads="1"/>
            </p:cNvSpPr>
            <p:nvPr/>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003" name="Group 115"/>
          <p:cNvGrpSpPr>
            <a:grpSpLocks/>
          </p:cNvGrpSpPr>
          <p:nvPr/>
        </p:nvGrpSpPr>
        <p:grpSpPr bwMode="auto">
          <a:xfrm>
            <a:off x="3252788" y="1524000"/>
            <a:ext cx="5662612" cy="338138"/>
            <a:chOff x="2049" y="1115"/>
            <a:chExt cx="3567" cy="213"/>
          </a:xfrm>
        </p:grpSpPr>
        <p:sp>
          <p:nvSpPr>
            <p:cNvPr id="37993" name="Rectangle 105"/>
            <p:cNvSpPr>
              <a:spLocks noChangeArrowheads="1"/>
            </p:cNvSpPr>
            <p:nvPr/>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94" name="Rectangle 106"/>
            <p:cNvSpPr>
              <a:spLocks noChangeArrowheads="1"/>
            </p:cNvSpPr>
            <p:nvPr/>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995" name="Rectangle 107"/>
          <p:cNvSpPr>
            <a:spLocks noGrp="1" noChangeArrowheads="1"/>
          </p:cNvSpPr>
          <p:nvPr>
            <p:ph type="body" idx="1"/>
          </p:nvPr>
        </p:nvSpPr>
        <p:spPr bwMode="auto">
          <a:xfrm>
            <a:off x="809625" y="21383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7996" name="Rectangle 108"/>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folHlink"/>
                </a:solidFill>
                <a:latin typeface="+mn-lt"/>
              </a:defRPr>
            </a:lvl1pPr>
          </a:lstStyle>
          <a:p>
            <a:endParaRPr lang="en-US"/>
          </a:p>
        </p:txBody>
      </p:sp>
      <p:sp>
        <p:nvSpPr>
          <p:cNvPr id="37997" name="Rectangle 109"/>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folHlink"/>
                </a:solidFill>
                <a:latin typeface="+mn-lt"/>
              </a:defRPr>
            </a:lvl1pPr>
          </a:lstStyle>
          <a:p>
            <a:endParaRPr lang="en-US"/>
          </a:p>
        </p:txBody>
      </p:sp>
      <p:sp>
        <p:nvSpPr>
          <p:cNvPr id="37998" name="Rectangle 110"/>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folHlink"/>
                </a:solidFill>
                <a:latin typeface="+mn-lt"/>
              </a:defRPr>
            </a:lvl1pPr>
          </a:lstStyle>
          <a:p>
            <a:fld id="{C0E40E54-C65D-4075-870E-60AC8CE88EF3}" type="slidenum">
              <a:rPr lang="en-US"/>
              <a:pPr/>
              <a:t>‹#›</a:t>
            </a:fld>
            <a:endParaRPr lang="en-US"/>
          </a:p>
        </p:txBody>
      </p:sp>
      <p:sp>
        <p:nvSpPr>
          <p:cNvPr id="37999" name="Rectangle 111"/>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pic>
        <p:nvPicPr>
          <p:cNvPr id="38005" name="Picture 117" descr="H:\Documents\SWPub\sw_logonew.gif"/>
          <p:cNvPicPr>
            <a:picLocks noChangeAspect="1" noChangeArrowheads="1"/>
          </p:cNvPicPr>
          <p:nvPr/>
        </p:nvPicPr>
        <p:blipFill>
          <a:blip r:embed="rId1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275" y="6500813"/>
            <a:ext cx="1025525" cy="3079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5847" r:id="rId1"/>
    <p:sldLayoutId id="2147485848" r:id="rId2"/>
    <p:sldLayoutId id="2147485849" r:id="rId3"/>
    <p:sldLayoutId id="2147485850" r:id="rId4"/>
    <p:sldLayoutId id="2147485851" r:id="rId5"/>
    <p:sldLayoutId id="2147485852" r:id="rId6"/>
    <p:sldLayoutId id="2147485853" r:id="rId7"/>
    <p:sldLayoutId id="2147485854" r:id="rId8"/>
    <p:sldLayoutId id="2147485855" r:id="rId9"/>
    <p:sldLayoutId id="2147485856" r:id="rId10"/>
    <p:sldLayoutId id="2147485857" r:id="rId11"/>
    <p:sldLayoutId id="2147485858" r:id="rId12"/>
    <p:sldLayoutId id="2147485859" r:id="rId13"/>
    <p:sldLayoutId id="2147485860" r:id="rId14"/>
    <p:sldLayoutId id="2147485861" r:id="rId15"/>
  </p:sldLayoutIdLst>
  <p:hf hdr="0" ftr="0" dt="0"/>
  <p:txStyles>
    <p:titleStyle>
      <a:lvl1pPr algn="ctr" rtl="0" eaLnBrk="1" fontAlgn="base" hangingPunct="1">
        <a:lnSpc>
          <a:spcPct val="85000"/>
        </a:lnSpc>
        <a:spcBef>
          <a:spcPct val="0"/>
        </a:spcBef>
        <a:spcAft>
          <a:spcPct val="0"/>
        </a:spcAft>
        <a:defRPr sz="4000">
          <a:solidFill>
            <a:schemeClr val="tx2"/>
          </a:solidFill>
          <a:latin typeface="+mj-lt"/>
          <a:ea typeface="+mj-ea"/>
          <a:cs typeface="+mj-cs"/>
        </a:defRPr>
      </a:lvl1pPr>
      <a:lvl2pPr algn="ctr" rtl="0" eaLnBrk="1" fontAlgn="base" hangingPunct="1">
        <a:lnSpc>
          <a:spcPct val="85000"/>
        </a:lnSpc>
        <a:spcBef>
          <a:spcPct val="0"/>
        </a:spcBef>
        <a:spcAft>
          <a:spcPct val="0"/>
        </a:spcAft>
        <a:defRPr sz="4000">
          <a:solidFill>
            <a:schemeClr val="tx2"/>
          </a:solidFill>
          <a:latin typeface="Arial" charset="0"/>
        </a:defRPr>
      </a:lvl2pPr>
      <a:lvl3pPr algn="ctr" rtl="0" eaLnBrk="1" fontAlgn="base" hangingPunct="1">
        <a:lnSpc>
          <a:spcPct val="85000"/>
        </a:lnSpc>
        <a:spcBef>
          <a:spcPct val="0"/>
        </a:spcBef>
        <a:spcAft>
          <a:spcPct val="0"/>
        </a:spcAft>
        <a:defRPr sz="4000">
          <a:solidFill>
            <a:schemeClr val="tx2"/>
          </a:solidFill>
          <a:latin typeface="Arial" charset="0"/>
        </a:defRPr>
      </a:lvl3pPr>
      <a:lvl4pPr algn="ctr" rtl="0" eaLnBrk="1" fontAlgn="base" hangingPunct="1">
        <a:lnSpc>
          <a:spcPct val="85000"/>
        </a:lnSpc>
        <a:spcBef>
          <a:spcPct val="0"/>
        </a:spcBef>
        <a:spcAft>
          <a:spcPct val="0"/>
        </a:spcAft>
        <a:defRPr sz="4000">
          <a:solidFill>
            <a:schemeClr val="tx2"/>
          </a:solidFill>
          <a:latin typeface="Arial" charset="0"/>
        </a:defRPr>
      </a:lvl4pPr>
      <a:lvl5pPr algn="ctr" rtl="0" eaLnBrk="1" fontAlgn="base" hangingPunct="1">
        <a:lnSpc>
          <a:spcPct val="85000"/>
        </a:lnSpc>
        <a:spcBef>
          <a:spcPct val="0"/>
        </a:spcBef>
        <a:spcAft>
          <a:spcPct val="0"/>
        </a:spcAft>
        <a:defRPr sz="4000">
          <a:solidFill>
            <a:schemeClr val="tx2"/>
          </a:solidFill>
          <a:latin typeface="Arial" charset="0"/>
        </a:defRPr>
      </a:lvl5pPr>
      <a:lvl6pPr marL="457200" algn="ctr" rtl="0" eaLnBrk="1" fontAlgn="base" hangingPunct="1">
        <a:lnSpc>
          <a:spcPct val="85000"/>
        </a:lnSpc>
        <a:spcBef>
          <a:spcPct val="0"/>
        </a:spcBef>
        <a:spcAft>
          <a:spcPct val="0"/>
        </a:spcAft>
        <a:defRPr sz="4000">
          <a:solidFill>
            <a:schemeClr val="tx2"/>
          </a:solidFill>
          <a:latin typeface="Arial" charset="0"/>
        </a:defRPr>
      </a:lvl6pPr>
      <a:lvl7pPr marL="914400" algn="ctr" rtl="0" eaLnBrk="1" fontAlgn="base" hangingPunct="1">
        <a:lnSpc>
          <a:spcPct val="85000"/>
        </a:lnSpc>
        <a:spcBef>
          <a:spcPct val="0"/>
        </a:spcBef>
        <a:spcAft>
          <a:spcPct val="0"/>
        </a:spcAft>
        <a:defRPr sz="4000">
          <a:solidFill>
            <a:schemeClr val="tx2"/>
          </a:solidFill>
          <a:latin typeface="Arial" charset="0"/>
        </a:defRPr>
      </a:lvl7pPr>
      <a:lvl8pPr marL="1371600" algn="ctr" rtl="0" eaLnBrk="1" fontAlgn="base" hangingPunct="1">
        <a:lnSpc>
          <a:spcPct val="85000"/>
        </a:lnSpc>
        <a:spcBef>
          <a:spcPct val="0"/>
        </a:spcBef>
        <a:spcAft>
          <a:spcPct val="0"/>
        </a:spcAft>
        <a:defRPr sz="4000">
          <a:solidFill>
            <a:schemeClr val="tx2"/>
          </a:solidFill>
          <a:latin typeface="Arial" charset="0"/>
        </a:defRPr>
      </a:lvl8pPr>
      <a:lvl9pPr marL="1828800" algn="ctr" rtl="0" eaLnBrk="1" fontAlgn="base" hangingPunct="1">
        <a:lnSpc>
          <a:spcPct val="85000"/>
        </a:lnSpc>
        <a:spcBef>
          <a:spcPct val="0"/>
        </a:spcBef>
        <a:spcAft>
          <a:spcPct val="0"/>
        </a:spcAft>
        <a:defRPr sz="4000">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w"/>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eaLnBrk="1" fontAlgn="base" hangingPunct="1">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eaLnBrk="1" fontAlgn="base" hangingPunct="1">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eaLnBrk="1" fontAlgn="base" hangingPunct="1">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80964"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219200" y="4953000"/>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a:latin typeface="Times New Roman" pitchFamily="18" charset="0"/>
                <a:cs typeface="Times New Roman" pitchFamily="18" charset="0"/>
              </a:rPr>
              <a:t>Submitted To: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r>
              <a:rPr lang="en-US" b="1" dirty="0" smtClean="0">
                <a:latin typeface="Times New Roman" pitchFamily="18" charset="0"/>
                <a:cs typeface="Times New Roman" pitchFamily="18" charset="0"/>
              </a:rPr>
              <a:t>               Studymafia.org               </a:t>
            </a:r>
            <a:endParaRPr lang="en-US" b="1" dirty="0">
              <a:latin typeface="Times New Roman" pitchFamily="18" charset="0"/>
              <a:cs typeface="Times New Roman" pitchFamily="18" charset="0"/>
            </a:endParaRPr>
          </a:p>
        </p:txBody>
      </p:sp>
      <p:sp>
        <p:nvSpPr>
          <p:cNvPr id="8" name="Rectangle 7"/>
          <p:cNvSpPr/>
          <p:nvPr/>
        </p:nvSpPr>
        <p:spPr>
          <a:xfrm>
            <a:off x="3547393" y="2581870"/>
            <a:ext cx="2569934" cy="923330"/>
          </a:xfrm>
          <a:prstGeom prst="rect">
            <a:avLst/>
          </a:prstGeom>
          <a:noFill/>
        </p:spPr>
        <p:txBody>
          <a:bodyPr wrap="none">
            <a:spAutoFit/>
          </a:bodyPr>
          <a:lstStyle/>
          <a:p>
            <a:pPr algn="ctr" fontAlgn="auto">
              <a:spcBef>
                <a:spcPts val="0"/>
              </a:spcBef>
              <a:spcAft>
                <a:spcPts val="0"/>
              </a:spcAft>
              <a:defRPr/>
            </a:pPr>
            <a:r>
              <a:rPr lang="en-US" altLang="en-US" sz="5400" b="1" dirty="0">
                <a:solidFill>
                  <a:srgbClr val="00B050"/>
                </a:solidFill>
                <a:latin typeface="Times New Roman" pitchFamily="18" charset="0"/>
                <a:cs typeface="Times New Roman" pitchFamily="18" charset="0"/>
              </a:rPr>
              <a:t>Cholera</a:t>
            </a:r>
            <a:endParaRPr lang="en-US" sz="5400" b="1" spc="300" dirty="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4081370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533400" y="10094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Risk factors of Cholera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1143000" y="1844219"/>
            <a:ext cx="7848600" cy="4524315"/>
          </a:xfrm>
          <a:prstGeom prst="rect">
            <a:avLst/>
          </a:prstGeom>
          <a:noFill/>
        </p:spPr>
        <p:txBody>
          <a:bodyPr wrap="square">
            <a:spAutoFit/>
          </a:bodyPr>
          <a:lstStyle/>
          <a:p>
            <a:r>
              <a:rPr lang="en-US" sz="2400" b="1" dirty="0" smtClean="0">
                <a:latin typeface="Times New Roman" pitchFamily="18" charset="0"/>
                <a:cs typeface="Times New Roman" pitchFamily="18" charset="0"/>
              </a:rPr>
              <a:t>Poor sanitary conditions:</a:t>
            </a:r>
            <a:r>
              <a:rPr lang="en-US" sz="2400" dirty="0" smtClean="0">
                <a:latin typeface="Times New Roman" pitchFamily="18" charset="0"/>
                <a:cs typeface="Times New Roman" pitchFamily="18" charset="0"/>
              </a:rPr>
              <a:t> Cholera is more likely to flourish in situations where a sanitary environment — including a safe water supply — is difficult to maintain. Such conditions are common to refugee camps, impoverished countries, and areas afflicted by famine, war or natural disasters.</a:t>
            </a:r>
          </a:p>
          <a:p>
            <a:r>
              <a:rPr lang="en-US" sz="2400" b="1" dirty="0" smtClean="0">
                <a:latin typeface="Times New Roman" pitchFamily="18" charset="0"/>
                <a:cs typeface="Times New Roman" pitchFamily="18" charset="0"/>
              </a:rPr>
              <a:t>Reduced or nonexistent stomach acid:</a:t>
            </a:r>
            <a:r>
              <a:rPr lang="en-US" sz="2400" dirty="0" smtClean="0">
                <a:latin typeface="Times New Roman" pitchFamily="18" charset="0"/>
                <a:cs typeface="Times New Roman" pitchFamily="18" charset="0"/>
              </a:rPr>
              <a:t> Cholera bacteria can't survive in an acidic environment, and ordinary stomach acid often serves as a defense against infection. But people with low levels of stomach acid — such as children, older adults, and people who take antacids, H-2 blockers or proton pump inhibitors — lack this protection, so they're at greater risk of cholera.</a:t>
            </a:r>
            <a:endParaRPr lang="en-US" sz="2400" dirty="0">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228600" y="9332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Risk factors of Cholera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914400" y="1797308"/>
            <a:ext cx="8153400" cy="4832092"/>
          </a:xfrm>
          <a:prstGeom prst="rect">
            <a:avLst/>
          </a:prstGeom>
          <a:noFill/>
        </p:spPr>
        <p:txBody>
          <a:bodyPr wrap="square">
            <a:spAutoFit/>
          </a:bodyPr>
          <a:lstStyle/>
          <a:p>
            <a:r>
              <a:rPr lang="en-US" sz="2700" b="1" dirty="0" smtClean="0">
                <a:latin typeface="Times New Roman" pitchFamily="18" charset="0"/>
                <a:cs typeface="Times New Roman" pitchFamily="18" charset="0"/>
              </a:rPr>
              <a:t>Household exposure: </a:t>
            </a:r>
            <a:r>
              <a:rPr lang="en-US" sz="2700" dirty="0" smtClean="0">
                <a:latin typeface="Times New Roman" pitchFamily="18" charset="0"/>
                <a:cs typeface="Times New Roman" pitchFamily="18" charset="0"/>
              </a:rPr>
              <a:t>You're at increased risk of cholera if you live with someone who has the disease.</a:t>
            </a:r>
          </a:p>
          <a:p>
            <a:endParaRPr lang="en-US" sz="2700" dirty="0" smtClean="0">
              <a:latin typeface="Times New Roman" pitchFamily="18" charset="0"/>
              <a:cs typeface="Times New Roman" pitchFamily="18" charset="0"/>
            </a:endParaRPr>
          </a:p>
          <a:p>
            <a:r>
              <a:rPr lang="en-US" sz="2700" b="1" dirty="0" smtClean="0">
                <a:latin typeface="Times New Roman" pitchFamily="18" charset="0"/>
                <a:cs typeface="Times New Roman" pitchFamily="18" charset="0"/>
              </a:rPr>
              <a:t>Type O blood:</a:t>
            </a:r>
            <a:r>
              <a:rPr lang="en-US" sz="2700" dirty="0" smtClean="0">
                <a:latin typeface="Times New Roman" pitchFamily="18" charset="0"/>
                <a:cs typeface="Times New Roman" pitchFamily="18" charset="0"/>
              </a:rPr>
              <a:t> For reasons that aren't entirely clear, people with type O blood are twice as likely to develop cholera compared with people with other blood types.</a:t>
            </a:r>
          </a:p>
          <a:p>
            <a:endParaRPr lang="en-US" sz="2700" dirty="0" smtClean="0">
              <a:latin typeface="Times New Roman" pitchFamily="18" charset="0"/>
              <a:cs typeface="Times New Roman" pitchFamily="18" charset="0"/>
            </a:endParaRPr>
          </a:p>
          <a:p>
            <a:r>
              <a:rPr lang="en-US" sz="2700" b="1" dirty="0" smtClean="0">
                <a:latin typeface="Times New Roman" pitchFamily="18" charset="0"/>
                <a:cs typeface="Times New Roman" pitchFamily="18" charset="0"/>
              </a:rPr>
              <a:t>Raw or undercooked shellfish:</a:t>
            </a:r>
            <a:r>
              <a:rPr lang="en-US" sz="2700" dirty="0" smtClean="0">
                <a:latin typeface="Times New Roman" pitchFamily="18" charset="0"/>
                <a:cs typeface="Times New Roman" pitchFamily="18" charset="0"/>
              </a:rPr>
              <a:t> Although industrialized nations no longer have large-scale cholera outbreaks, eating shellfish from waters known to harbor the bacteria greatly increases your risk.</a:t>
            </a:r>
            <a:endParaRPr lang="en-US" sz="2700" dirty="0">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9332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Complications of Cholera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838200" y="1907262"/>
            <a:ext cx="7924800" cy="4493538"/>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600" b="1" dirty="0" smtClean="0">
                <a:latin typeface="Times New Roman" pitchFamily="18" charset="0"/>
                <a:cs typeface="Times New Roman" pitchFamily="18" charset="0"/>
              </a:rPr>
              <a:t>Low blood sugar (hypoglycemia): </a:t>
            </a:r>
            <a:r>
              <a:rPr lang="en-US" sz="2600" dirty="0" smtClean="0">
                <a:latin typeface="Times New Roman" pitchFamily="18" charset="0"/>
                <a:cs typeface="Times New Roman" pitchFamily="18" charset="0"/>
              </a:rPr>
              <a:t> Dangerously low levels of blood sugar (glucose) — the body's main energy source — can occur when people become too ill to eat. Children are at greatest risk of this complication, which can cause seizures, unconsciousness and even death.</a:t>
            </a:r>
          </a:p>
          <a:p>
            <a:pPr marL="342900" indent="-342900" algn="just" eaLnBrk="1" fontAlgn="auto" hangingPunct="1">
              <a:spcBef>
                <a:spcPts val="0"/>
              </a:spcBef>
              <a:spcAft>
                <a:spcPts val="0"/>
              </a:spcAft>
              <a:buFont typeface="Arial" pitchFamily="34" charset="0"/>
              <a:buChar char="•"/>
              <a:defRPr/>
            </a:pPr>
            <a:endParaRPr lang="en-US" sz="2600" dirty="0" smtClean="0">
              <a:latin typeface="Times New Roman" pitchFamily="18" charset="0"/>
              <a:cs typeface="Times New Roman" pitchFamily="18" charset="0"/>
            </a:endParaRPr>
          </a:p>
          <a:p>
            <a:pPr marL="342900" indent="-342900" algn="just" eaLnBrk="1" fontAlgn="auto" hangingPunct="1">
              <a:spcBef>
                <a:spcPts val="0"/>
              </a:spcBef>
              <a:spcAft>
                <a:spcPts val="0"/>
              </a:spcAft>
              <a:buFont typeface="Arial" pitchFamily="34" charset="0"/>
              <a:buChar char="•"/>
              <a:defRPr/>
            </a:pPr>
            <a:r>
              <a:rPr lang="en-US" sz="2600" b="1" dirty="0" smtClean="0">
                <a:latin typeface="Times New Roman" pitchFamily="18" charset="0"/>
                <a:cs typeface="Times New Roman" pitchFamily="18" charset="0"/>
              </a:rPr>
              <a:t>Low potassium levels:</a:t>
            </a:r>
            <a:r>
              <a:rPr lang="en-US" sz="2600" dirty="0" smtClean="0">
                <a:latin typeface="Times New Roman" pitchFamily="18" charset="0"/>
                <a:cs typeface="Times New Roman" pitchFamily="18" charset="0"/>
              </a:rPr>
              <a:t> People with cholera lose large quantities of minerals, including potassium, in their stools. Very low potassium levels interfere with heart and nerve function and are life-threatening.</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9332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Complications of Cholera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914400" y="2021919"/>
            <a:ext cx="7848600" cy="2092881"/>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600" b="1" dirty="0" smtClean="0">
                <a:latin typeface="Times New Roman" pitchFamily="18" charset="0"/>
                <a:cs typeface="Times New Roman" pitchFamily="18" charset="0"/>
              </a:rPr>
              <a:t>Kidney failure:</a:t>
            </a:r>
            <a:r>
              <a:rPr lang="en-US" sz="2600" dirty="0" smtClean="0">
                <a:latin typeface="Times New Roman" pitchFamily="18" charset="0"/>
                <a:cs typeface="Times New Roman" pitchFamily="18" charset="0"/>
              </a:rPr>
              <a:t> When the kidneys lose their filtering ability, excess amounts of fluids, some electrolytes and wastes build up in the body — a potentially life-threatening condition. In people with cholera, kidney failure often accompanies shock.</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04800" y="9332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Prevention of Cholera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879475" y="1737985"/>
            <a:ext cx="8035925" cy="4662815"/>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700" dirty="0" smtClean="0">
                <a:latin typeface="Times New Roman" pitchFamily="18" charset="0"/>
                <a:cs typeface="Times New Roman" pitchFamily="18" charset="0"/>
              </a:rPr>
              <a:t>If you're traveling to areas known to have cholera, your risk of contracting the disease is extremely low if you follow these precautions:</a:t>
            </a:r>
          </a:p>
          <a:p>
            <a:pPr marL="342900" indent="-342900" algn="just" eaLnBrk="1" fontAlgn="auto" hangingPunct="1">
              <a:spcBef>
                <a:spcPts val="0"/>
              </a:spcBef>
              <a:spcAft>
                <a:spcPts val="0"/>
              </a:spcAft>
              <a:buFont typeface="Arial" pitchFamily="34" charset="0"/>
              <a:buChar char="•"/>
              <a:defRPr/>
            </a:pPr>
            <a:r>
              <a:rPr lang="en-US" sz="2700" dirty="0" smtClean="0">
                <a:latin typeface="Times New Roman" pitchFamily="18" charset="0"/>
                <a:cs typeface="Times New Roman" pitchFamily="18" charset="0"/>
              </a:rPr>
              <a:t>Wash your hands with soap and water frequently, especially after using the toilet and before handling food. Rub soapy, wet hands together for at least 15 seconds before rinsing. If soap and water aren't available, use an alcohol-based hand sanitizer.</a:t>
            </a:r>
          </a:p>
          <a:p>
            <a:pPr marL="342900" indent="-342900" algn="just" eaLnBrk="1" fontAlgn="auto" hangingPunct="1">
              <a:spcBef>
                <a:spcPts val="0"/>
              </a:spcBef>
              <a:spcAft>
                <a:spcPts val="0"/>
              </a:spcAft>
              <a:buFont typeface="Arial" pitchFamily="34" charset="0"/>
              <a:buChar char="•"/>
              <a:defRPr/>
            </a:pPr>
            <a:r>
              <a:rPr lang="en-US" sz="2700" dirty="0" smtClean="0">
                <a:latin typeface="Times New Roman" pitchFamily="18" charset="0"/>
                <a:cs typeface="Times New Roman" pitchFamily="18" charset="0"/>
              </a:rPr>
              <a:t>Drink only safe water, including bottled water or water you've boiled or disinfected yourself. Use bottled water even to brush your teeth.</a:t>
            </a:r>
          </a:p>
        </p:txBody>
      </p:sp>
      <p:sp>
        <p:nvSpPr>
          <p:cNvPr id="22533" name="Slide Number Placeholder 1"/>
          <p:cNvSpPr txBox="1">
            <a:spLocks/>
          </p:cNvSpPr>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04800" y="1009471"/>
            <a:ext cx="8763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Prevention of Cholera </a:t>
            </a:r>
          </a:p>
          <a:p>
            <a:pPr algn="ctr" eaLnBrk="1" hangingPunct="1">
              <a:spcBef>
                <a:spcPct val="0"/>
              </a:spcBef>
              <a:buFontTx/>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685800" y="1768019"/>
            <a:ext cx="8153400" cy="4708981"/>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000" dirty="0" smtClean="0">
                <a:latin typeface="Times New Roman" pitchFamily="18" charset="0"/>
                <a:cs typeface="Times New Roman" pitchFamily="18" charset="0"/>
              </a:rPr>
              <a:t>Eat food that's completely cooked and hot and avoid street vendor food, if possible. If you do buy a meal from a street vendor, make sure it's cooked in your presence and served hot.</a:t>
            </a:r>
          </a:p>
          <a:p>
            <a:pPr marL="342900" indent="-342900" algn="just" eaLnBrk="1" fontAlgn="auto" hangingPunct="1">
              <a:spcBef>
                <a:spcPts val="0"/>
              </a:spcBef>
              <a:spcAft>
                <a:spcPts val="0"/>
              </a:spcAft>
              <a:buFont typeface="Arial" pitchFamily="34" charset="0"/>
              <a:buChar char="•"/>
              <a:defRPr/>
            </a:pPr>
            <a:r>
              <a:rPr lang="en-US" sz="3000" dirty="0" smtClean="0">
                <a:latin typeface="Times New Roman" pitchFamily="18" charset="0"/>
                <a:cs typeface="Times New Roman" pitchFamily="18" charset="0"/>
              </a:rPr>
              <a:t>Avoid sushi, as well as raw or improperly cooked fish and seafood of any kind.</a:t>
            </a:r>
          </a:p>
          <a:p>
            <a:pPr marL="342900" indent="-342900" algn="just" eaLnBrk="1" fontAlgn="auto" hangingPunct="1">
              <a:spcBef>
                <a:spcPts val="0"/>
              </a:spcBef>
              <a:spcAft>
                <a:spcPts val="0"/>
              </a:spcAft>
              <a:buFont typeface="Arial" pitchFamily="34" charset="0"/>
              <a:buChar char="•"/>
              <a:defRPr/>
            </a:pPr>
            <a:r>
              <a:rPr lang="en-US" sz="3000" dirty="0" smtClean="0">
                <a:latin typeface="Times New Roman" pitchFamily="18" charset="0"/>
                <a:cs typeface="Times New Roman" pitchFamily="18" charset="0"/>
              </a:rPr>
              <a:t>Stick to fruits and vegetables that you can peel yourself, such as bananas, oranges and avocados. Stay away from salads and fruits that can't be peeled, such as grapes and berries.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81000" y="9888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Cholera </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914400" y="1920419"/>
            <a:ext cx="7696200" cy="4708981"/>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900" b="1" dirty="0" smtClean="0">
                <a:latin typeface="Times New Roman" pitchFamily="18" charset="0"/>
                <a:cs typeface="Times New Roman" pitchFamily="18" charset="0"/>
              </a:rPr>
              <a:t>Rehydration:</a:t>
            </a:r>
            <a:r>
              <a:rPr lang="en-US" sz="2900" dirty="0" smtClean="0">
                <a:latin typeface="Times New Roman" pitchFamily="18" charset="0"/>
                <a:cs typeface="Times New Roman" pitchFamily="18" charset="0"/>
              </a:rPr>
              <a:t> The goal is to replace lost fluids and electrolytes using a simple rehydration solution, oral rehydration salts (ORS). The ORS solution is available as a powder that can be made with boiled or bottled water.</a:t>
            </a:r>
          </a:p>
          <a:p>
            <a:pPr marL="342900" indent="-342900" algn="just" eaLnBrk="1" fontAlgn="auto" hangingPunct="1">
              <a:spcBef>
                <a:spcPts val="0"/>
              </a:spcBef>
              <a:spcAft>
                <a:spcPts val="0"/>
              </a:spcAft>
              <a:buFont typeface="Arial" pitchFamily="34" charset="0"/>
              <a:buChar char="•"/>
              <a:defRPr/>
            </a:pPr>
            <a:endParaRPr lang="en-US" sz="2900" dirty="0" smtClean="0">
              <a:latin typeface="Times New Roman" pitchFamily="18" charset="0"/>
              <a:cs typeface="Times New Roman" pitchFamily="18" charset="0"/>
            </a:endParaRPr>
          </a:p>
          <a:p>
            <a:pPr marL="342900" indent="-342900" algn="just" eaLnBrk="1" fontAlgn="auto" hangingPunct="1">
              <a:spcBef>
                <a:spcPts val="0"/>
              </a:spcBef>
              <a:spcAft>
                <a:spcPts val="0"/>
              </a:spcAft>
              <a:buFont typeface="Arial" pitchFamily="34" charset="0"/>
              <a:buChar char="•"/>
              <a:defRPr/>
            </a:pPr>
            <a:r>
              <a:rPr lang="en-US" sz="2900" b="1" dirty="0" smtClean="0">
                <a:latin typeface="Times New Roman" pitchFamily="18" charset="0"/>
                <a:cs typeface="Times New Roman" pitchFamily="18" charset="0"/>
              </a:rPr>
              <a:t>Intravenous fluids:</a:t>
            </a:r>
            <a:r>
              <a:rPr lang="en-US" sz="2900" dirty="0" smtClean="0">
                <a:latin typeface="Times New Roman" pitchFamily="18" charset="0"/>
                <a:cs typeface="Times New Roman" pitchFamily="18" charset="0"/>
              </a:rPr>
              <a:t> Most people with cholera can be helped by oral rehydration alone, but severely dehydrated people might also need intravenous fluids.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81000" y="9126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Treatment of Cholera </a:t>
            </a: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a:p>
            <a:pPr algn="ctr" eaLnBrk="1" hangingPunct="1">
              <a:spcBef>
                <a:spcPct val="0"/>
              </a:spcBef>
              <a:buNone/>
            </a:pPr>
            <a:endParaRPr lang="en-US" altLang="en-US" sz="3600" dirty="0" smtClean="0">
              <a:solidFill>
                <a:srgbClr val="0039A6"/>
              </a:solidFill>
              <a:latin typeface="Times New Roman" pitchFamily="18" charset="0"/>
              <a:cs typeface="Times New Roman" pitchFamily="18" charset="0"/>
            </a:endParaRPr>
          </a:p>
        </p:txBody>
      </p:sp>
      <p:sp>
        <p:nvSpPr>
          <p:cNvPr id="2" name="TextBox 1"/>
          <p:cNvSpPr txBox="1"/>
          <p:nvPr/>
        </p:nvSpPr>
        <p:spPr>
          <a:xfrm>
            <a:off x="685800" y="1776948"/>
            <a:ext cx="8153400" cy="3785652"/>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3000" b="1" dirty="0" smtClean="0">
                <a:latin typeface="Times New Roman" pitchFamily="18" charset="0"/>
                <a:cs typeface="Times New Roman" pitchFamily="18" charset="0"/>
              </a:rPr>
              <a:t>Antibiotics</a:t>
            </a:r>
            <a:r>
              <a:rPr lang="en-US" sz="3000" dirty="0" smtClean="0">
                <a:latin typeface="Times New Roman" pitchFamily="18" charset="0"/>
                <a:cs typeface="Times New Roman" pitchFamily="18" charset="0"/>
              </a:rPr>
              <a:t>: While not a necessary part of cholera treatment, some antibiotics can reduce cholera-related diarrhea and shorten how long it lasts in severely ill people.</a:t>
            </a:r>
          </a:p>
          <a:p>
            <a:pPr marL="342900" indent="-342900" algn="just" eaLnBrk="1" fontAlgn="auto" hangingPunct="1">
              <a:spcBef>
                <a:spcPts val="0"/>
              </a:spcBef>
              <a:spcAft>
                <a:spcPts val="0"/>
              </a:spcAft>
              <a:buFont typeface="Arial" pitchFamily="34" charset="0"/>
              <a:buChar char="•"/>
              <a:defRPr/>
            </a:pPr>
            <a:endParaRPr lang="en-US" sz="3000" dirty="0" smtClean="0">
              <a:latin typeface="Times New Roman" pitchFamily="18" charset="0"/>
              <a:cs typeface="Times New Roman" pitchFamily="18" charset="0"/>
            </a:endParaRPr>
          </a:p>
          <a:p>
            <a:pPr marL="342900" indent="-342900" algn="just" eaLnBrk="1" fontAlgn="auto" hangingPunct="1">
              <a:spcBef>
                <a:spcPts val="0"/>
              </a:spcBef>
              <a:spcAft>
                <a:spcPts val="0"/>
              </a:spcAft>
              <a:buFont typeface="Arial" pitchFamily="34" charset="0"/>
              <a:buChar char="•"/>
              <a:defRPr/>
            </a:pPr>
            <a:r>
              <a:rPr lang="en-US" sz="3000" b="1" dirty="0" smtClean="0">
                <a:latin typeface="Times New Roman" pitchFamily="18" charset="0"/>
                <a:cs typeface="Times New Roman" pitchFamily="18" charset="0"/>
              </a:rPr>
              <a:t>Zinc supplements:</a:t>
            </a:r>
            <a:r>
              <a:rPr lang="en-US" sz="3000" dirty="0" smtClean="0">
                <a:latin typeface="Times New Roman" pitchFamily="18" charset="0"/>
                <a:cs typeface="Times New Roman" pitchFamily="18" charset="0"/>
              </a:rPr>
              <a:t> Research has shown that zinc might decrease diarrhea and shorten how long it lasts in children with cholera.</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9538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914400" y="1942743"/>
            <a:ext cx="8153400" cy="2400657"/>
          </a:xfrm>
          <a:prstGeom prst="rect">
            <a:avLst/>
          </a:prstGeom>
          <a:noFill/>
        </p:spPr>
        <p:txBody>
          <a:bodyPr wrap="square">
            <a:spAutoFit/>
          </a:bodyPr>
          <a:lstStyle/>
          <a:p>
            <a:r>
              <a:rPr lang="en-US" sz="3000" dirty="0" smtClean="0">
                <a:latin typeface="Times New Roman" pitchFamily="18" charset="0"/>
                <a:cs typeface="Times New Roman" pitchFamily="18" charset="0"/>
              </a:rPr>
              <a:t>Cholera is an ongoing disease amongst the world's poorest and most disadvantaged communities. Treatment may be effective on an individual basis, but the rapid spread of cholera outbreaks renders communities too overwhelmed to contain them.</a:t>
            </a:r>
            <a:endParaRPr lang="en-US" sz="3000" dirty="0">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1040"/>
            <a:ext cx="8183880" cy="1051560"/>
          </a:xfrm>
        </p:spPr>
        <p:txBody>
          <a:bodyPr/>
          <a:lstStyle/>
          <a:p>
            <a:r>
              <a:rPr lang="en-US" dirty="0">
                <a:solidFill>
                  <a:srgbClr val="FF0000"/>
                </a:solidFill>
              </a:rPr>
              <a:t>References</a:t>
            </a:r>
          </a:p>
        </p:txBody>
      </p:sp>
      <p:sp>
        <p:nvSpPr>
          <p:cNvPr id="3" name="Content Placeholder 2"/>
          <p:cNvSpPr>
            <a:spLocks noGrp="1"/>
          </p:cNvSpPr>
          <p:nvPr>
            <p:ph idx="1"/>
          </p:nvPr>
        </p:nvSpPr>
        <p:spPr>
          <a:xfrm>
            <a:off x="807720" y="19050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295304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70125" y="990600"/>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sp>
        <p:nvSpPr>
          <p:cNvPr id="71685" name="Content Placeholder 2"/>
          <p:cNvSpPr txBox="1">
            <a:spLocks/>
          </p:cNvSpPr>
          <p:nvPr/>
        </p:nvSpPr>
        <p:spPr bwMode="auto">
          <a:xfrm>
            <a:off x="1600200" y="1981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Definition</a:t>
            </a:r>
            <a:endParaRPr lang="en-US" altLang="en-US" sz="24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Symptoms of </a:t>
            </a:r>
            <a:r>
              <a:rPr lang="en-US" sz="2000" dirty="0" smtClean="0">
                <a:latin typeface="Times New Roman" pitchFamily="18" charset="0"/>
                <a:cs typeface="Times New Roman" pitchFamily="18" charset="0"/>
              </a:rPr>
              <a:t>Cholera</a:t>
            </a:r>
          </a:p>
          <a:p>
            <a:pPr lvl="1" eaLnBrk="1" hangingPunct="1">
              <a:buClr>
                <a:srgbClr val="0039A6"/>
              </a:buClr>
              <a:buFont typeface="Arial" charset="0"/>
              <a:buChar char="•"/>
            </a:pPr>
            <a:r>
              <a:rPr lang="en-US" sz="2000" dirty="0" smtClean="0">
                <a:latin typeface="Times New Roman" pitchFamily="18" charset="0"/>
                <a:cs typeface="Times New Roman" pitchFamily="18" charset="0"/>
              </a:rPr>
              <a:t>When to see a Doctor </a:t>
            </a:r>
            <a:endParaRPr lang="en-US" alt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Causes of </a:t>
            </a:r>
            <a:r>
              <a:rPr lang="en-US" sz="2000" dirty="0" smtClean="0">
                <a:latin typeface="Times New Roman" pitchFamily="18" charset="0"/>
                <a:cs typeface="Times New Roman" pitchFamily="18" charset="0"/>
              </a:rPr>
              <a:t>Cholera </a:t>
            </a:r>
            <a:endParaRPr lang="en-US" alt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Risk-Factors of </a:t>
            </a:r>
            <a:r>
              <a:rPr lang="en-US" sz="2000" dirty="0" smtClean="0">
                <a:latin typeface="Times New Roman" pitchFamily="18" charset="0"/>
                <a:cs typeface="Times New Roman" pitchFamily="18" charset="0"/>
              </a:rPr>
              <a:t>Cholera </a:t>
            </a:r>
            <a:endParaRPr lang="en-US" alt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Complications of </a:t>
            </a:r>
            <a:r>
              <a:rPr lang="en-US" sz="2000" dirty="0" smtClean="0">
                <a:latin typeface="Times New Roman" pitchFamily="18" charset="0"/>
                <a:cs typeface="Times New Roman" pitchFamily="18" charset="0"/>
              </a:rPr>
              <a:t>Cholera </a:t>
            </a:r>
            <a:endParaRPr lang="en-US" alt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Prevention of </a:t>
            </a:r>
            <a:r>
              <a:rPr lang="en-US" sz="2000" dirty="0" smtClean="0">
                <a:latin typeface="Times New Roman" pitchFamily="18" charset="0"/>
                <a:cs typeface="Times New Roman" pitchFamily="18" charset="0"/>
              </a:rPr>
              <a:t>Cholera </a:t>
            </a:r>
            <a:endParaRPr lang="en-US" alt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Treatment of </a:t>
            </a:r>
            <a:r>
              <a:rPr lang="en-US" sz="2000" dirty="0" smtClean="0">
                <a:latin typeface="Times New Roman" pitchFamily="18" charset="0"/>
                <a:cs typeface="Times New Roman" pitchFamily="18" charset="0"/>
              </a:rPr>
              <a:t>Cholera </a:t>
            </a:r>
            <a:endParaRPr lang="en-US" alt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Conclusion </a:t>
            </a:r>
            <a:endParaRPr lang="en-US" altLang="en-US" sz="24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153400" cy="38100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5">
                    <a:lumMod val="10000"/>
                  </a:schemeClr>
                </a:solidFill>
              </a:rPr>
              <a:t>.org</a:t>
            </a:r>
            <a:endParaRPr lang="en-US" sz="5400" b="1" dirty="0">
              <a:solidFill>
                <a:schemeClr val="accent5">
                  <a:lumMod val="10000"/>
                </a:schemeClr>
              </a:solidFill>
            </a:endParaRPr>
          </a:p>
        </p:txBody>
      </p:sp>
    </p:spTree>
    <p:extLst>
      <p:ext uri="{BB962C8B-B14F-4D97-AF65-F5344CB8AC3E}">
        <p14:creationId xmlns:p14="http://schemas.microsoft.com/office/powerpoint/2010/main" val="88893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109162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Definition</a:t>
            </a:r>
            <a:endParaRPr lang="en-US" altLang="en-US" dirty="0">
              <a:solidFill>
                <a:srgbClr val="000099"/>
              </a:solidFill>
              <a:latin typeface="Times New Roman" pitchFamily="18" charset="0"/>
              <a:cs typeface="Times New Roman" pitchFamily="18" charset="0"/>
            </a:endParaRPr>
          </a:p>
        </p:txBody>
      </p:sp>
      <p:sp>
        <p:nvSpPr>
          <p:cNvPr id="71685" name="Content Placeholder 2"/>
          <p:cNvSpPr txBox="1">
            <a:spLocks/>
          </p:cNvSpPr>
          <p:nvPr/>
        </p:nvSpPr>
        <p:spPr bwMode="auto">
          <a:xfrm>
            <a:off x="76200" y="1981200"/>
            <a:ext cx="487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r>
              <a:rPr lang="en-US" dirty="0" smtClean="0">
                <a:latin typeface="Times New Roman" pitchFamily="18" charset="0"/>
                <a:cs typeface="Times New Roman" pitchFamily="18" charset="0"/>
              </a:rPr>
              <a:t>   Cholera is a bacterial disease usually spread through contaminated water. Cholera causes severe diarrhea and dehydration. Left untreated, cholera can be fatal within hours, even in previously healthy people.</a:t>
            </a: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7" name="Picture 6" descr="shutterstock_757078444_h1.jpg"/>
          <p:cNvPicPr>
            <a:picLocks noChangeAspect="1"/>
          </p:cNvPicPr>
          <p:nvPr/>
        </p:nvPicPr>
        <p:blipFill>
          <a:blip r:embed="rId3"/>
          <a:stretch>
            <a:fillRect/>
          </a:stretch>
        </p:blipFill>
        <p:spPr>
          <a:xfrm>
            <a:off x="4876800" y="1981200"/>
            <a:ext cx="3810000" cy="42672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101542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9050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pitchFamily="34" charset="0"/>
              <a:buChar char="•"/>
            </a:pPr>
            <a:r>
              <a:rPr lang="en-US" dirty="0" smtClean="0">
                <a:latin typeface="Times New Roman" pitchFamily="18" charset="0"/>
                <a:cs typeface="Times New Roman" pitchFamily="18" charset="0"/>
              </a:rPr>
              <a:t>Modern sewage and water treatment have virtually eliminated cholera in industrialized countries. But cholera still exists in Africa, Southeast Asia and Haiti. The risk of a cholera epidemic is highest when poverty, war or natural disasters force people to live in crowded conditions without adequate sanitation.</a:t>
            </a:r>
          </a:p>
          <a:p>
            <a:pPr lvl="1" eaLnBrk="1" hangingPunct="1">
              <a:buClr>
                <a:srgbClr val="0039A6"/>
              </a:buClr>
              <a:buFont typeface="Arial" pitchFamily="34" charset="0"/>
              <a:buChar char="•"/>
            </a:pPr>
            <a:r>
              <a:rPr lang="en-US" dirty="0" smtClean="0">
                <a:latin typeface="Times New Roman" pitchFamily="18" charset="0"/>
                <a:cs typeface="Times New Roman" pitchFamily="18" charset="0"/>
              </a:rPr>
              <a:t>Cholera is easily treated. Death from severe dehydration can be prevented with a simple and inexpensive rehydration solution.</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650875" y="18288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latin typeface="Times New Roman" pitchFamily="18" charset="0"/>
                <a:cs typeface="Times New Roman" pitchFamily="18" charset="0"/>
              </a:rPr>
              <a:t>Most people exposed to the cholera bacterium (</a:t>
            </a:r>
            <a:r>
              <a:rPr lang="en-US" sz="2800" dirty="0" err="1" smtClean="0">
                <a:latin typeface="Times New Roman" pitchFamily="18" charset="0"/>
                <a:cs typeface="Times New Roman" pitchFamily="18" charset="0"/>
              </a:rPr>
              <a:t>Vibrio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cholerae</a:t>
            </a:r>
            <a:r>
              <a:rPr lang="en-US" sz="2800" dirty="0" smtClean="0">
                <a:latin typeface="Times New Roman" pitchFamily="18" charset="0"/>
                <a:cs typeface="Times New Roman" pitchFamily="18" charset="0"/>
              </a:rPr>
              <a:t>) don't become ill and don't know they've been infected. But because they shed cholera bacteria in their stool for seven to 14 days, they can still infect others through contaminated water.</a:t>
            </a:r>
          </a:p>
          <a:p>
            <a:r>
              <a:rPr lang="en-US" sz="2800" dirty="0" smtClean="0">
                <a:latin typeface="Times New Roman" pitchFamily="18" charset="0"/>
                <a:cs typeface="Times New Roman" pitchFamily="18" charset="0"/>
              </a:rPr>
              <a:t>Most cases of cholera that cause symptoms cause mild or moderate diarrhea that's often hard to tell apart from diarrhea caused by other problems. Others develop more-serious signs and symptoms of cholera, usually within a few days of infection.</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457200" y="9538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Symptoms of Cholera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457200" y="990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Symptoms of Cholera </a:t>
            </a:r>
          </a:p>
        </p:txBody>
      </p:sp>
      <p:pic>
        <p:nvPicPr>
          <p:cNvPr id="6" name="Picture 5" descr="cholera-health-care.jpg"/>
          <p:cNvPicPr>
            <a:picLocks noChangeAspect="1"/>
          </p:cNvPicPr>
          <p:nvPr/>
        </p:nvPicPr>
        <p:blipFill>
          <a:blip r:embed="rId3"/>
          <a:stretch>
            <a:fillRect/>
          </a:stretch>
        </p:blipFill>
        <p:spPr>
          <a:xfrm>
            <a:off x="1400175" y="1981200"/>
            <a:ext cx="7134225" cy="426720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574675" y="1905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600" dirty="0" smtClean="0">
                <a:latin typeface="Times New Roman" pitchFamily="18" charset="0"/>
                <a:cs typeface="Times New Roman" pitchFamily="18" charset="0"/>
              </a:rPr>
              <a:t>The risk of cholera is slight in industrialized nations. Even in areas where it exists you're not likely to become infected if you follow food safety recommendations. Still, cases of cholera occur throughout the world. If you develop severe diarrhea after visiting an area with active cholera, see your doctor.</a:t>
            </a:r>
          </a:p>
          <a:p>
            <a:r>
              <a:rPr lang="en-US" sz="2600" dirty="0" smtClean="0">
                <a:latin typeface="Times New Roman" pitchFamily="18" charset="0"/>
                <a:cs typeface="Times New Roman" pitchFamily="18" charset="0"/>
              </a:rPr>
              <a:t>If you have diarrhea, especially severe diarrhea, and think you might have been exposed to cholera, seek treatment right away. Severe dehydration is a medical emergency that requires immediate care.</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533400" y="9538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When to see a doctor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457200" y="9538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Causes of Cholera </a:t>
            </a:r>
          </a:p>
        </p:txBody>
      </p:sp>
      <p:sp>
        <p:nvSpPr>
          <p:cNvPr id="2" name="TextBox 1"/>
          <p:cNvSpPr txBox="1"/>
          <p:nvPr/>
        </p:nvSpPr>
        <p:spPr>
          <a:xfrm>
            <a:off x="1066800" y="1952685"/>
            <a:ext cx="7772400" cy="4524315"/>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400" dirty="0" smtClean="0">
                <a:latin typeface="Times New Roman" pitchFamily="18" charset="0"/>
                <a:cs typeface="Times New Roman" pitchFamily="18" charset="0"/>
              </a:rPr>
              <a:t>Contaminated water supplies are the main source of cholera infection. The bacterium can be found in:</a:t>
            </a:r>
          </a:p>
          <a:p>
            <a:pPr marL="342900" indent="-342900" algn="just" eaLnBrk="1" fontAlgn="auto" hangingPunct="1">
              <a:spcBef>
                <a:spcPts val="0"/>
              </a:spcBef>
              <a:spcAft>
                <a:spcPts val="0"/>
              </a:spcAft>
              <a:defRPr/>
            </a:pPr>
            <a:endParaRPr lang="en-US" sz="2400" dirty="0" smtClean="0">
              <a:latin typeface="Times New Roman" pitchFamily="18" charset="0"/>
              <a:cs typeface="Times New Roman" pitchFamily="18" charset="0"/>
            </a:endParaRPr>
          </a:p>
          <a:p>
            <a:pPr marL="342900" indent="-342900" algn="just" eaLnBrk="1" fontAlgn="auto" hangingPunct="1">
              <a:spcBef>
                <a:spcPts val="0"/>
              </a:spcBef>
              <a:spcAft>
                <a:spcPts val="0"/>
              </a:spcAft>
              <a:buFont typeface="Arial" pitchFamily="34" charset="0"/>
              <a:buChar char="•"/>
              <a:defRPr/>
            </a:pPr>
            <a:r>
              <a:rPr lang="en-US" sz="2400" b="1" dirty="0" smtClean="0">
                <a:latin typeface="Times New Roman" pitchFamily="18" charset="0"/>
                <a:cs typeface="Times New Roman" pitchFamily="18" charset="0"/>
              </a:rPr>
              <a:t>Surface or well water: </a:t>
            </a:r>
            <a:r>
              <a:rPr lang="en-US" sz="2400" dirty="0" smtClean="0">
                <a:latin typeface="Times New Roman" pitchFamily="18" charset="0"/>
                <a:cs typeface="Times New Roman" pitchFamily="18" charset="0"/>
              </a:rPr>
              <a:t>Contaminated public wells are frequent sources of large-scale cholera outbreaks. People living in crowded conditions without adequate sanitation are especially at risk.</a:t>
            </a:r>
          </a:p>
          <a:p>
            <a:pPr marL="342900" indent="-342900" algn="just" eaLnBrk="1" fontAlgn="auto" hangingPunct="1">
              <a:spcBef>
                <a:spcPts val="0"/>
              </a:spcBef>
              <a:spcAft>
                <a:spcPts val="0"/>
              </a:spcAft>
              <a:buFont typeface="Arial" pitchFamily="34" charset="0"/>
              <a:buChar char="•"/>
              <a:defRPr/>
            </a:pPr>
            <a:r>
              <a:rPr lang="en-US" sz="2400" b="1" dirty="0" smtClean="0">
                <a:latin typeface="Times New Roman" pitchFamily="18" charset="0"/>
                <a:cs typeface="Times New Roman" pitchFamily="18" charset="0"/>
              </a:rPr>
              <a:t>Seafood</a:t>
            </a:r>
            <a:r>
              <a:rPr lang="en-US" sz="2400" dirty="0" smtClean="0">
                <a:latin typeface="Times New Roman" pitchFamily="18" charset="0"/>
                <a:cs typeface="Times New Roman" pitchFamily="18" charset="0"/>
              </a:rPr>
              <a:t>: Eating raw or undercooked seafood, especially shellfish, that comes from certain places can expose you to cholera bacteria. Most recent cases of cholera in the United States have been traced to seafood from the Gulf of Mexico.</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457200" y="9538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Causes of Cholera </a:t>
            </a:r>
          </a:p>
        </p:txBody>
      </p:sp>
      <p:sp>
        <p:nvSpPr>
          <p:cNvPr id="2" name="TextBox 1"/>
          <p:cNvSpPr txBox="1"/>
          <p:nvPr/>
        </p:nvSpPr>
        <p:spPr>
          <a:xfrm>
            <a:off x="685800" y="1848683"/>
            <a:ext cx="8153400" cy="4247317"/>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700" b="1" dirty="0" smtClean="0">
                <a:latin typeface="Times New Roman" pitchFamily="18" charset="0"/>
                <a:cs typeface="Times New Roman" pitchFamily="18" charset="0"/>
              </a:rPr>
              <a:t>Raw fruits and vegetables:</a:t>
            </a:r>
            <a:r>
              <a:rPr lang="en-US" sz="2700" dirty="0" smtClean="0">
                <a:latin typeface="Times New Roman" pitchFamily="18" charset="0"/>
                <a:cs typeface="Times New Roman" pitchFamily="18" charset="0"/>
              </a:rPr>
              <a:t> Raw, unpeeled fruits and vegetables are a frequent source of cholera infection in areas where there's cholera. In developing countries, </a:t>
            </a:r>
            <a:r>
              <a:rPr lang="en-US" sz="2700" dirty="0" err="1" smtClean="0">
                <a:latin typeface="Times New Roman" pitchFamily="18" charset="0"/>
                <a:cs typeface="Times New Roman" pitchFamily="18" charset="0"/>
              </a:rPr>
              <a:t>uncomposted</a:t>
            </a:r>
            <a:r>
              <a:rPr lang="en-US" sz="2700" dirty="0" smtClean="0">
                <a:latin typeface="Times New Roman" pitchFamily="18" charset="0"/>
                <a:cs typeface="Times New Roman" pitchFamily="18" charset="0"/>
              </a:rPr>
              <a:t> manure fertilizers or irrigation water containing raw sewage can contaminate produce in the field.</a:t>
            </a:r>
          </a:p>
          <a:p>
            <a:pPr marL="342900" indent="-342900" algn="just" eaLnBrk="1" fontAlgn="auto" hangingPunct="1">
              <a:spcBef>
                <a:spcPts val="0"/>
              </a:spcBef>
              <a:spcAft>
                <a:spcPts val="0"/>
              </a:spcAft>
              <a:buFont typeface="Arial" pitchFamily="34" charset="0"/>
              <a:buChar char="•"/>
              <a:defRPr/>
            </a:pPr>
            <a:r>
              <a:rPr lang="en-US" sz="2700" b="1" dirty="0" smtClean="0">
                <a:latin typeface="Times New Roman" pitchFamily="18" charset="0"/>
                <a:cs typeface="Times New Roman" pitchFamily="18" charset="0"/>
              </a:rPr>
              <a:t>Grains</a:t>
            </a:r>
            <a:r>
              <a:rPr lang="en-US" sz="2700" dirty="0" smtClean="0">
                <a:latin typeface="Times New Roman" pitchFamily="18" charset="0"/>
                <a:cs typeface="Times New Roman" pitchFamily="18" charset="0"/>
              </a:rPr>
              <a:t>: In regions where cholera is widespread, grains such as rice and millet that are contaminated after cooking and kept at room temperature for several hours can grow cholera bacteria.</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10">
  <a:themeElements>
    <a:clrScheme name="Default Design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Default Design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Default Design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17812</TotalTime>
  <Words>662</Words>
  <Application>Microsoft Office PowerPoint</Application>
  <PresentationFormat>On-screen Show (4:3)</PresentationFormat>
  <Paragraphs>262</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Theme10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860</cp:revision>
  <cp:lastPrinted>2014-09-05T11:57:32Z</cp:lastPrinted>
  <dcterms:created xsi:type="dcterms:W3CDTF">2014-04-08T13:15:54Z</dcterms:created>
  <dcterms:modified xsi:type="dcterms:W3CDTF">2022-10-20T10:56:08Z</dcterms:modified>
</cp:coreProperties>
</file>