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934" r:id="rId2"/>
  </p:sldMasterIdLst>
  <p:notesMasterIdLst>
    <p:notesMasterId r:id="rId21"/>
  </p:notesMasterIdLst>
  <p:handoutMasterIdLst>
    <p:handoutMasterId r:id="rId22"/>
  </p:handoutMasterIdLst>
  <p:sldIdLst>
    <p:sldId id="374" r:id="rId3"/>
    <p:sldId id="322" r:id="rId4"/>
    <p:sldId id="362" r:id="rId5"/>
    <p:sldId id="361" r:id="rId6"/>
    <p:sldId id="346" r:id="rId7"/>
    <p:sldId id="325" r:id="rId8"/>
    <p:sldId id="347" r:id="rId9"/>
    <p:sldId id="370" r:id="rId10"/>
    <p:sldId id="367" r:id="rId11"/>
    <p:sldId id="356" r:id="rId12"/>
    <p:sldId id="368" r:id="rId13"/>
    <p:sldId id="348" r:id="rId14"/>
    <p:sldId id="357" r:id="rId15"/>
    <p:sldId id="341" r:id="rId16"/>
    <p:sldId id="369" r:id="rId17"/>
    <p:sldId id="351" r:id="rId18"/>
    <p:sldId id="372" r:id="rId19"/>
    <p:sldId id="375"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6838" autoAdjust="0"/>
    <p:restoredTop sz="77728" autoAdjust="0"/>
  </p:normalViewPr>
  <p:slideViewPr>
    <p:cSldViewPr>
      <p:cViewPr>
        <p:scale>
          <a:sx n="51" d="100"/>
          <a:sy n="51" d="100"/>
        </p:scale>
        <p:origin x="-1448"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10/21/2022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2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cSld name="2_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a:prstGeom prst="rect">
            <a:avLst/>
          </a:prstGeo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a:prstGeom prst="rect">
            <a:avLst/>
          </a:prstGeo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a:prstGeom prst="rect">
            <a:avLst/>
          </a:prstGeom>
        </p:spPr>
        <p:txBody>
          <a:bodyPr/>
          <a:lstStyle/>
          <a:p>
            <a:fld id="{D7B44253-CC8C-405B-B173-37089594C512}" type="datetimeFigureOut">
              <a:rPr lang="en-US" smtClean="0"/>
              <a:pPr/>
              <a:t>10/21/2022</a:t>
            </a:fld>
            <a:endParaRPr lang="en-US"/>
          </a:p>
        </p:txBody>
      </p:sp>
      <p:sp>
        <p:nvSpPr>
          <p:cNvPr id="17" name="Footer Placeholder 16"/>
          <p:cNvSpPr>
            <a:spLocks noGrp="1"/>
          </p:cNvSpPr>
          <p:nvPr>
            <p:ph type="ftr" sz="quarter" idx="11"/>
          </p:nvPr>
        </p:nvSpPr>
        <p:spPr bwMode="auto">
          <a:xfrm rot="5400000">
            <a:off x="7077269" y="4181669"/>
            <a:ext cx="3657600" cy="384048"/>
          </a:xfrm>
          <a:prstGeom prst="rect">
            <a:avLst/>
          </a:prstGeo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a:prstGeom prst="rect">
            <a:avLst/>
          </a:prstGeom>
        </p:spPr>
        <p:txBody>
          <a:bodyPr/>
          <a:lstStyle/>
          <a:p>
            <a:fld id="{563B4164-3AD1-4303-8927-DA91AA9BC4F8}" type="slidenum">
              <a:rPr lang="en-US" smtClean="0"/>
              <a:pPr/>
              <a:t>‹#›</a:t>
            </a:fld>
            <a:endParaRPr lang="en-US"/>
          </a:p>
        </p:txBody>
      </p:sp>
    </p:spTree>
    <p:extLst>
      <p:ext uri="{BB962C8B-B14F-4D97-AF65-F5344CB8AC3E}">
        <p14:creationId xmlns:p14="http://schemas.microsoft.com/office/powerpoint/2010/main" val="2344537934"/>
      </p:ext>
    </p:extLst>
  </p:cSld>
  <p:clrMapOvr>
    <a:overrideClrMapping bg1="lt1" tx1="dk1" bg2="lt2" tx2="dk2" accent1="accent1" accent2="accent2" accent3="accent3" accent4="accent4" accent5="accent5" accent6="accent6" hlink="hlink" folHlink="folHlink"/>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0C603648-96CD-4D35-A29F-DF2E23B36FDB}" type="datetimeFigureOut">
              <a:rPr lang="en-US"/>
              <a:pPr>
                <a:defRPr/>
              </a:pPr>
              <a:t>10/21/2022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A985F6F-C748-4BE2-9292-B60231E29C67}" type="slidenum">
              <a:rPr lang="en-US"/>
              <a:pPr>
                <a:defRPr/>
              </a:pPr>
              <a:t>‹#›</a:t>
            </a:fld>
            <a:endParaRPr lang="en-US"/>
          </a:p>
        </p:txBody>
      </p:sp>
    </p:spTree>
    <p:extLst>
      <p:ext uri="{BB962C8B-B14F-4D97-AF65-F5344CB8AC3E}">
        <p14:creationId xmlns:p14="http://schemas.microsoft.com/office/powerpoint/2010/main" val="96382592"/>
      </p:ext>
    </p:extLst>
  </p:cSld>
  <p:clrMapOvr>
    <a:overrideClrMapping bg1="dk1" tx1="lt1" bg2="dk2" tx2="lt2" accent1="accent1" accent2="accent2" accent3="accent3" accent4="accent4" accent5="accent5" accent6="accent6" hlink="hlink" folHlink="folHlink"/>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EDE2762-D309-4A1B-90D4-EE2DB97D9608}" type="slidenum">
              <a:rPr lang="en-US" altLang="en-US" smtClean="0"/>
              <a:pPr>
                <a:defRPr/>
              </a:pPr>
              <a:t>‹#›</a:t>
            </a:fld>
            <a:endParaRPr lang="en-US" altLang="en-US" dirty="0"/>
          </a:p>
        </p:txBody>
      </p:sp>
    </p:spTree>
    <p:extLst>
      <p:ext uri="{BB962C8B-B14F-4D97-AF65-F5344CB8AC3E}">
        <p14:creationId xmlns:p14="http://schemas.microsoft.com/office/powerpoint/2010/main" val="16651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8D0F8F3E-FBBB-42F9-9AC7-D7C7D9DE399E}" type="datetimeFigureOut">
              <a:rPr lang="en-US"/>
              <a:pPr>
                <a:defRPr/>
              </a:pPr>
              <a:t>10/21/2022</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85FD80A8-1581-488D-B50E-5D6D29682E47}"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80252626"/>
      </p:ext>
    </p:extLst>
  </p:cSld>
  <p:clrMapOvr>
    <a:overrideClrMapping bg1="lt1" tx1="dk1" bg2="lt2" tx2="dk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96744838-513F-4CC6-8344-CF437BF13443}" type="datetimeFigureOut">
              <a:rPr lang="en-US"/>
              <a:pPr>
                <a:defRPr/>
              </a:pPr>
              <a:t>10/21/2022</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9037F022-55E3-495A-B76B-AF20BF11056A}"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788052543"/>
      </p:ext>
    </p:extLst>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C346C8A6-4EAA-425C-AD65-FB7185D13849}" type="slidenum">
              <a:rPr lang="en-US" altLang="en-US" smtClean="0"/>
              <a:pPr>
                <a:defRPr/>
              </a:pPr>
              <a:t>‹#›</a:t>
            </a:fld>
            <a:endParaRPr lang="en-US" alt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0929603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2CBE984D-2DD5-4668-BAF8-1C9AC1A13DBC}" type="slidenum">
              <a:rPr lang="en-US" altLang="en-US" smtClean="0"/>
              <a:pPr>
                <a:defRPr/>
              </a:pPr>
              <a:t>‹#›</a:t>
            </a:fld>
            <a:endParaRPr lang="en-US" altLang="en-US" dirty="0"/>
          </a:p>
        </p:txBody>
      </p:sp>
    </p:spTree>
    <p:extLst>
      <p:ext uri="{BB962C8B-B14F-4D97-AF65-F5344CB8AC3E}">
        <p14:creationId xmlns:p14="http://schemas.microsoft.com/office/powerpoint/2010/main" val="42878981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86D207D-9E64-417F-AA84-D9CB1A523B53}" type="slidenum">
              <a:rPr lang="en-US" altLang="en-US" smtClean="0"/>
              <a:pPr>
                <a:defRPr/>
              </a:pPr>
              <a:t>‹#›</a:t>
            </a:fld>
            <a:endParaRPr lang="en-US" altLang="en-US" dirty="0"/>
          </a:p>
        </p:txBody>
      </p:sp>
    </p:spTree>
    <p:extLst>
      <p:ext uri="{BB962C8B-B14F-4D97-AF65-F5344CB8AC3E}">
        <p14:creationId xmlns:p14="http://schemas.microsoft.com/office/powerpoint/2010/main" val="39489416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B898670-EAD7-4F59-9ED5-C3E12DDEBA60}" type="datetimeFigureOut">
              <a:rPr lang="en-US"/>
              <a:pPr>
                <a:defRPr/>
              </a:pPr>
              <a:t>10/21/2022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1A3D296-7BFB-498A-9BFF-3266398C4EC6}" type="slidenum">
              <a:rPr lang="en-US"/>
              <a:pPr>
                <a:defRPr/>
              </a:pPr>
              <a:t>‹#›</a:t>
            </a:fld>
            <a:endParaRPr lang="en-US"/>
          </a:p>
        </p:txBody>
      </p:sp>
    </p:spTree>
    <p:extLst>
      <p:ext uri="{BB962C8B-B14F-4D97-AF65-F5344CB8AC3E}">
        <p14:creationId xmlns:p14="http://schemas.microsoft.com/office/powerpoint/2010/main" val="1202035576"/>
      </p:ext>
    </p:extLst>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633A591B-954C-463B-96D6-487652664986}" type="datetimeFigureOut">
              <a:rPr lang="en-US"/>
              <a:pPr>
                <a:defRPr/>
              </a:pPr>
              <a:t>10/21/2022</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87EAE2B-358B-43A2-8C6A-71330980E8FA}"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987318559"/>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711C7B1-D928-4BEF-8EB5-19A2DA7D187F}" type="datetimeFigureOut">
              <a:rPr lang="en-US"/>
              <a:pPr>
                <a:defRPr/>
              </a:pPr>
              <a:t>10/21/2022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25D99AD-BB74-4EC7-9BA6-B864723185C9}" type="slidenum">
              <a:rPr lang="en-US"/>
              <a:pPr>
                <a:defRPr/>
              </a:pPr>
              <a:t>‹#›</a:t>
            </a:fld>
            <a:endParaRPr lang="en-US"/>
          </a:p>
        </p:txBody>
      </p:sp>
    </p:spTree>
    <p:extLst>
      <p:ext uri="{BB962C8B-B14F-4D97-AF65-F5344CB8AC3E}">
        <p14:creationId xmlns:p14="http://schemas.microsoft.com/office/powerpoint/2010/main" val="4160940760"/>
      </p:ext>
    </p:extLst>
  </p:cSld>
  <p:clrMapOvr>
    <a:masterClrMapping/>
  </p:clrMapOvr>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B5E968F7-6988-4A03-B8B3-85F54094BEEE}" type="datetimeFigureOut">
              <a:rPr lang="en-US"/>
              <a:pPr>
                <a:defRPr/>
              </a:pPr>
              <a:t>10/21/2022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8F23477B-769F-4555-A321-6600610B5593}" type="slidenum">
              <a:rPr lang="en-US"/>
              <a:pPr>
                <a:defRPr/>
              </a:pPr>
              <a:t>‹#›</a:t>
            </a:fld>
            <a:endParaRPr lang="en-US"/>
          </a:p>
        </p:txBody>
      </p:sp>
    </p:spTree>
    <p:extLst>
      <p:ext uri="{BB962C8B-B14F-4D97-AF65-F5344CB8AC3E}">
        <p14:creationId xmlns:p14="http://schemas.microsoft.com/office/powerpoint/2010/main" val="3269734225"/>
      </p:ext>
    </p:extLst>
  </p:cSld>
  <p:clrMapOvr>
    <a:overrideClrMapping bg1="lt1" tx1="dk1" bg2="lt2" tx2="dk2" accent1="accent1" accent2="accent2" accent3="accent3" accent4="accent4" accent5="accent5" accent6="accent6" hlink="hlink" folHlink="folHlink"/>
  </p:clrMapOvr>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3" Type="http://schemas.openxmlformats.org/officeDocument/2006/relationships/slideLayout" Target="../slideLayouts/slideLayout50.xml"/><Relationship Id="rId21" Type="http://schemas.openxmlformats.org/officeDocument/2006/relationships/slideLayout" Target="../slideLayouts/slideLayout68.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20" Type="http://schemas.openxmlformats.org/officeDocument/2006/relationships/slideLayout" Target="../slideLayouts/slideLayout67.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23" Type="http://schemas.openxmlformats.org/officeDocument/2006/relationships/theme" Target="../theme/theme2.xml"/><Relationship Id="rId10" Type="http://schemas.openxmlformats.org/officeDocument/2006/relationships/slideLayout" Target="../slideLayouts/slideLayout57.xml"/><Relationship Id="rId19" Type="http://schemas.openxmlformats.org/officeDocument/2006/relationships/slideLayout" Target="../slideLayouts/slideLayout66.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 Id="rId22"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9"/>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5" r:id="rId33"/>
    <p:sldLayoutId id="2147485916" r:id="rId34"/>
    <p:sldLayoutId id="2147485918" r:id="rId35"/>
    <p:sldLayoutId id="2147485920" r:id="rId36"/>
    <p:sldLayoutId id="2147485921" r:id="rId37"/>
    <p:sldLayoutId id="2147485922" r:id="rId38"/>
    <p:sldLayoutId id="2147485924" r:id="rId39"/>
    <p:sldLayoutId id="2147485925" r:id="rId40"/>
    <p:sldLayoutId id="2147485926" r:id="rId41"/>
    <p:sldLayoutId id="2147485927" r:id="rId42"/>
    <p:sldLayoutId id="2147485928" r:id="rId43"/>
    <p:sldLayoutId id="2147485930" r:id="rId44"/>
    <p:sldLayoutId id="2147485931" r:id="rId45"/>
    <p:sldLayoutId id="2147485932" r:id="rId46"/>
    <p:sldLayoutId id="2147485933" r:id="rId47"/>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9FB4925B-2FD7-4F85-8E74-427D2B75D2BA}" type="datetimeFigureOut">
              <a:rPr lang="en-US"/>
              <a:pPr>
                <a:defRPr/>
              </a:pPr>
              <a:t>10/21/2022</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9E95511-684A-4AFE-8DA5-7950451AA2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935" r:id="rId1"/>
    <p:sldLayoutId id="2147485936" r:id="rId2"/>
    <p:sldLayoutId id="2147485937" r:id="rId3"/>
    <p:sldLayoutId id="2147485938" r:id="rId4"/>
    <p:sldLayoutId id="2147485939" r:id="rId5"/>
    <p:sldLayoutId id="2147485940" r:id="rId6"/>
    <p:sldLayoutId id="2147485941" r:id="rId7"/>
    <p:sldLayoutId id="2147485942" r:id="rId8"/>
    <p:sldLayoutId id="2147485943" r:id="rId9"/>
    <p:sldLayoutId id="2147485944" r:id="rId10"/>
    <p:sldLayoutId id="2147485945" r:id="rId11"/>
    <p:sldLayoutId id="2147485946" r:id="rId12"/>
    <p:sldLayoutId id="2147485947" r:id="rId13"/>
    <p:sldLayoutId id="2147485948" r:id="rId14"/>
    <p:sldLayoutId id="2147485949" r:id="rId15"/>
    <p:sldLayoutId id="2147485950" r:id="rId16"/>
    <p:sldLayoutId id="2147485951" r:id="rId17"/>
    <p:sldLayoutId id="2147485952" r:id="rId18"/>
    <p:sldLayoutId id="2147485953" r:id="rId19"/>
    <p:sldLayoutId id="2147485954" r:id="rId20"/>
    <p:sldLayoutId id="2147485955" r:id="rId21"/>
    <p:sldLayoutId id="2147485956" r:id="rId22"/>
  </p:sldLayoutIdLst>
  <p:hf hdr="0" ftr="0" dt="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E66C7D"/>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6BB76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8.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0.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6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75000"/>
                    <a:lumOff val="25000"/>
                  </a:schemeClr>
                </a:solidFill>
                <a:latin typeface="Verdana" pitchFamily="34" charset="0"/>
                <a:cs typeface="+mn-cs"/>
              </a:rPr>
              <a:t>.Org</a:t>
            </a:r>
            <a:endParaRPr lang="en-US" sz="2800" b="1" dirty="0">
              <a:solidFill>
                <a:schemeClr val="tx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1371600" y="4953000"/>
            <a:ext cx="9024272"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latin typeface="Times New Roman" pitchFamily="18" charset="0"/>
                <a:cs typeface="Times New Roman" pitchFamily="18" charset="0"/>
              </a:rPr>
              <a:t>Submitted </a:t>
            </a:r>
            <a:r>
              <a:rPr lang="en-US" sz="2000" b="1" dirty="0">
                <a:latin typeface="Times New Roman" pitchFamily="18" charset="0"/>
                <a:cs typeface="Times New Roman" pitchFamily="18" charset="0"/>
              </a:rPr>
              <a:t>To:	 </a:t>
            </a:r>
            <a:r>
              <a:rPr lang="en-US"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Submitted </a:t>
            </a:r>
            <a:r>
              <a:rPr lang="en-US" sz="2000" b="1" dirty="0">
                <a:latin typeface="Times New Roman" pitchFamily="18" charset="0"/>
                <a:cs typeface="Times New Roman" pitchFamily="18" charset="0"/>
              </a:rPr>
              <a:t>By:</a:t>
            </a:r>
          </a:p>
          <a:p>
            <a:pPr eaLnBrk="0" hangingPunct="0"/>
            <a:r>
              <a:rPr lang="en-US" sz="2000" b="1" dirty="0">
                <a:latin typeface="Times New Roman" pitchFamily="18" charset="0"/>
                <a:cs typeface="Times New Roman" pitchFamily="18" charset="0"/>
              </a:rPr>
              <a:t>S</a:t>
            </a:r>
            <a:r>
              <a:rPr lang="en-US" sz="2000" b="1" dirty="0" smtClean="0">
                <a:latin typeface="Times New Roman" pitchFamily="18" charset="0"/>
                <a:cs typeface="Times New Roman" pitchFamily="18" charset="0"/>
              </a:rPr>
              <a:t>tudymafia.org                                               </a:t>
            </a:r>
            <a:r>
              <a:rPr lang="en-US" sz="2000" b="1" dirty="0" smtClean="0">
                <a:latin typeface="Times New Roman" pitchFamily="18" charset="0"/>
                <a:cs typeface="Times New Roman" pitchFamily="18" charset="0"/>
              </a:rPr>
              <a:t>   Studymafia.org               </a:t>
            </a:r>
            <a:endParaRPr lang="en-US" sz="2000" b="1" dirty="0">
              <a:latin typeface="Times New Roman" pitchFamily="18" charset="0"/>
              <a:cs typeface="Times New Roman" pitchFamily="18" charset="0"/>
            </a:endParaRPr>
          </a:p>
        </p:txBody>
      </p:sp>
      <p:sp>
        <p:nvSpPr>
          <p:cNvPr id="8" name="Rectangle 7"/>
          <p:cNvSpPr/>
          <p:nvPr/>
        </p:nvSpPr>
        <p:spPr>
          <a:xfrm>
            <a:off x="3437944" y="2055674"/>
            <a:ext cx="2877711" cy="1754326"/>
          </a:xfrm>
          <a:prstGeom prst="rect">
            <a:avLst/>
          </a:prstGeom>
          <a:noFill/>
        </p:spPr>
        <p:txBody>
          <a:bodyPr wrap="none">
            <a:spAutoFit/>
          </a:bodyPr>
          <a:lstStyle/>
          <a:p>
            <a:pPr algn="ctr" fontAlgn="auto">
              <a:spcBef>
                <a:spcPts val="0"/>
              </a:spcBef>
              <a:spcAft>
                <a:spcPts val="0"/>
              </a:spcAft>
              <a:defRPr/>
            </a:pPr>
            <a:r>
              <a:rPr lang="en-US" altLang="en-US" sz="5400" dirty="0">
                <a:solidFill>
                  <a:srgbClr val="FFFFFF"/>
                </a:solidFill>
                <a:latin typeface="Times New Roman" pitchFamily="18" charset="0"/>
                <a:cs typeface="Times New Roman" pitchFamily="18" charset="0"/>
              </a:rPr>
              <a:t>Antenatal</a:t>
            </a:r>
            <a:br>
              <a:rPr lang="en-US" altLang="en-US" sz="5400" dirty="0">
                <a:solidFill>
                  <a:srgbClr val="FFFFFF"/>
                </a:solidFill>
                <a:latin typeface="Times New Roman" pitchFamily="18" charset="0"/>
                <a:cs typeface="Times New Roman" pitchFamily="18" charset="0"/>
              </a:rPr>
            </a:br>
            <a:r>
              <a:rPr lang="en-US" altLang="en-US" sz="5400" dirty="0">
                <a:solidFill>
                  <a:srgbClr val="FFFF00"/>
                </a:solidFill>
                <a:latin typeface="Times New Roman" pitchFamily="18" charset="0"/>
                <a:cs typeface="Times New Roman" pitchFamily="18" charset="0"/>
              </a:rPr>
              <a:t>Diet</a:t>
            </a:r>
            <a:endParaRPr lang="en-US" sz="54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957394173"/>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Foods to avoid </a:t>
            </a:r>
          </a:p>
        </p:txBody>
      </p:sp>
      <p:sp>
        <p:nvSpPr>
          <p:cNvPr id="2" name="TextBox 1"/>
          <p:cNvSpPr txBox="1"/>
          <p:nvPr/>
        </p:nvSpPr>
        <p:spPr>
          <a:xfrm>
            <a:off x="574675" y="1524000"/>
            <a:ext cx="8153400" cy="3539430"/>
          </a:xfrm>
          <a:prstGeom prst="rect">
            <a:avLst/>
          </a:prstGeom>
          <a:noFill/>
        </p:spPr>
        <p:txBody>
          <a:bodyPr wrap="square">
            <a:spAutoFit/>
          </a:bodyPr>
          <a:lstStyle/>
          <a:p>
            <a:pPr>
              <a:buFont typeface="Arial" pitchFamily="34" charset="0"/>
              <a:buChar char="•"/>
            </a:pPr>
            <a:r>
              <a:rPr lang="en-US" sz="3200" dirty="0" smtClean="0"/>
              <a:t>Unpasteurized milk and foods made with unpasteurized milk (soft cheeses, including feta, </a:t>
            </a:r>
            <a:r>
              <a:rPr lang="en-US" sz="3200" dirty="0" err="1" smtClean="0"/>
              <a:t>queso</a:t>
            </a:r>
            <a:r>
              <a:rPr lang="en-US" sz="3200" dirty="0" smtClean="0"/>
              <a:t> </a:t>
            </a:r>
            <a:r>
              <a:rPr lang="en-US" sz="3200" dirty="0" err="1" smtClean="0"/>
              <a:t>blanco</a:t>
            </a:r>
            <a:r>
              <a:rPr lang="en-US" sz="3200" dirty="0" smtClean="0"/>
              <a:t> and fresco, Camembert, brie or blue-veined cheeses—unless labeled “made with pasteurized milk")</a:t>
            </a:r>
          </a:p>
          <a:p>
            <a:pPr>
              <a:buFont typeface="Arial" pitchFamily="34" charset="0"/>
              <a:buChar char="•"/>
            </a:pPr>
            <a:r>
              <a:rPr lang="en-US" sz="3200" dirty="0" smtClean="0"/>
              <a:t>Hot dogs and luncheon meats (unless they are heated until steaming hot before serving)</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Foods to avoid </a:t>
            </a:r>
          </a:p>
        </p:txBody>
      </p:sp>
      <p:sp>
        <p:nvSpPr>
          <p:cNvPr id="2" name="TextBox 1"/>
          <p:cNvSpPr txBox="1"/>
          <p:nvPr/>
        </p:nvSpPr>
        <p:spPr>
          <a:xfrm>
            <a:off x="574675" y="1524000"/>
            <a:ext cx="8153400" cy="2862322"/>
          </a:xfrm>
          <a:prstGeom prst="rect">
            <a:avLst/>
          </a:prstGeom>
          <a:noFill/>
        </p:spPr>
        <p:txBody>
          <a:bodyPr wrap="square">
            <a:spAutoFit/>
          </a:bodyPr>
          <a:lstStyle/>
          <a:p>
            <a:pPr>
              <a:buFont typeface="Arial" pitchFamily="34" charset="0"/>
              <a:buChar char="•"/>
            </a:pPr>
            <a:r>
              <a:rPr lang="en-US" sz="3600" dirty="0" smtClean="0"/>
              <a:t>Raw and undercooked seafood, eggs and meat. Do not eat sushi made with raw fish (cooked sushi is safe).</a:t>
            </a:r>
          </a:p>
          <a:p>
            <a:pPr>
              <a:buFont typeface="Arial" pitchFamily="34" charset="0"/>
              <a:buChar char="•"/>
            </a:pPr>
            <a:r>
              <a:rPr lang="en-US" sz="3600" dirty="0" smtClean="0"/>
              <a:t>Refrigerated pâté and meat spreads</a:t>
            </a:r>
          </a:p>
          <a:p>
            <a:pPr>
              <a:buFont typeface="Arial" pitchFamily="34" charset="0"/>
              <a:buChar char="•"/>
            </a:pPr>
            <a:r>
              <a:rPr lang="en-US" sz="3600" dirty="0" smtClean="0"/>
              <a:t>Refrigerated smoked seafood</a:t>
            </a:r>
            <a:endParaRPr lang="en-US" sz="36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Guidelines for Safe Food Handling</a:t>
            </a:r>
          </a:p>
        </p:txBody>
      </p:sp>
      <p:sp>
        <p:nvSpPr>
          <p:cNvPr id="2" name="TextBox 1"/>
          <p:cNvSpPr txBox="1"/>
          <p:nvPr/>
        </p:nvSpPr>
        <p:spPr>
          <a:xfrm>
            <a:off x="685800" y="1600200"/>
            <a:ext cx="7966075" cy="4247317"/>
          </a:xfrm>
          <a:prstGeom prst="rect">
            <a:avLst/>
          </a:prstGeom>
          <a:noFill/>
        </p:spPr>
        <p:txBody>
          <a:bodyPr wrap="square">
            <a:spAutoFit/>
          </a:bodyPr>
          <a:lstStyle/>
          <a:p>
            <a:r>
              <a:rPr lang="en-US" sz="3000" b="1" dirty="0" smtClean="0"/>
              <a:t>Wash</a:t>
            </a:r>
            <a:r>
              <a:rPr lang="en-US" sz="3000" dirty="0" smtClean="0"/>
              <a:t>. Rinse all raw produce thoroughly under running tap water before eating, cutting or cooking.</a:t>
            </a:r>
          </a:p>
          <a:p>
            <a:r>
              <a:rPr lang="en-US" sz="3000" b="1" dirty="0" smtClean="0"/>
              <a:t>Clean</a:t>
            </a:r>
            <a:r>
              <a:rPr lang="en-US" sz="3000" dirty="0" smtClean="0"/>
              <a:t>. Wash your hands, knives, countertops and cutting boards after handling and preparing uncooked foods.</a:t>
            </a:r>
          </a:p>
          <a:p>
            <a:r>
              <a:rPr lang="en-US" sz="3000" b="1" dirty="0" smtClean="0"/>
              <a:t>Cook</a:t>
            </a:r>
            <a:r>
              <a:rPr lang="en-US" sz="3000" dirty="0" smtClean="0"/>
              <a:t>. Cook beef, pork or poultry to a safe internal temperature verified by a food thermometer.</a:t>
            </a:r>
          </a:p>
          <a:p>
            <a:r>
              <a:rPr lang="en-US" sz="3000" b="1" dirty="0" smtClean="0"/>
              <a:t>Chill</a:t>
            </a:r>
            <a:r>
              <a:rPr lang="en-US" sz="3000" dirty="0" smtClean="0"/>
              <a:t>. Promptly refrigerate all perishable food.</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0"/>
            <a:ext cx="8347075" cy="4524315"/>
          </a:xfrm>
          <a:prstGeom prst="rect">
            <a:avLst/>
          </a:prstGeom>
          <a:noFill/>
        </p:spPr>
        <p:txBody>
          <a:bodyPr wrap="square">
            <a:spAutoFit/>
          </a:bodyPr>
          <a:lstStyle/>
          <a:p>
            <a:r>
              <a:rPr lang="en-US" altLang="en-US" sz="3200" dirty="0" smtClean="0">
                <a:solidFill>
                  <a:srgbClr val="0039A6"/>
                </a:solidFill>
                <a:latin typeface="Times New Roman" pitchFamily="18" charset="0"/>
                <a:cs typeface="Times New Roman" pitchFamily="18" charset="0"/>
              </a:rPr>
              <a:t>Bad diet can cause:</a:t>
            </a:r>
            <a:endParaRPr lang="en-US" sz="3200" dirty="0" smtClean="0"/>
          </a:p>
          <a:p>
            <a:pPr>
              <a:buFont typeface="Arial" pitchFamily="34" charset="0"/>
              <a:buChar char="•"/>
            </a:pPr>
            <a:r>
              <a:rPr lang="en-US" sz="3200" dirty="0" smtClean="0"/>
              <a:t>Premature birth</a:t>
            </a:r>
          </a:p>
          <a:p>
            <a:pPr>
              <a:buFont typeface="Arial" pitchFamily="34" charset="0"/>
              <a:buChar char="•"/>
            </a:pPr>
            <a:r>
              <a:rPr lang="en-US" sz="3200" dirty="0" smtClean="0"/>
              <a:t>Low birth weight</a:t>
            </a:r>
          </a:p>
          <a:p>
            <a:pPr>
              <a:buFont typeface="Arial" pitchFamily="34" charset="0"/>
              <a:buChar char="•"/>
            </a:pPr>
            <a:r>
              <a:rPr lang="en-US" sz="3200" dirty="0" smtClean="0"/>
              <a:t>Feeble, weak </a:t>
            </a:r>
          </a:p>
          <a:p>
            <a:pPr>
              <a:buFont typeface="Arial" pitchFamily="34" charset="0"/>
              <a:buChar char="•"/>
            </a:pPr>
            <a:r>
              <a:rPr lang="en-US" sz="3200" dirty="0" smtClean="0"/>
              <a:t>Inability to breast feed</a:t>
            </a:r>
          </a:p>
          <a:p>
            <a:pPr>
              <a:buFont typeface="Arial" pitchFamily="34" charset="0"/>
              <a:buChar char="•"/>
            </a:pPr>
            <a:r>
              <a:rPr lang="en-US" sz="3200" dirty="0" smtClean="0"/>
              <a:t>Deformed babies</a:t>
            </a:r>
          </a:p>
          <a:p>
            <a:pPr>
              <a:buFont typeface="Arial" pitchFamily="34" charset="0"/>
              <a:buChar char="•"/>
            </a:pPr>
            <a:r>
              <a:rPr lang="en-US" sz="3200" dirty="0" smtClean="0"/>
              <a:t>complications at birth</a:t>
            </a:r>
          </a:p>
          <a:p>
            <a:pPr>
              <a:buFont typeface="Arial" pitchFamily="34" charset="0"/>
              <a:buChar char="•"/>
            </a:pPr>
            <a:r>
              <a:rPr lang="en-US" sz="3200" dirty="0" smtClean="0"/>
              <a:t>Depression</a:t>
            </a:r>
          </a:p>
          <a:p>
            <a:pPr>
              <a:buFont typeface="Arial" pitchFamily="34" charset="0"/>
              <a:buChar char="•"/>
            </a:pPr>
            <a:r>
              <a:rPr lang="en-US" sz="3200" dirty="0" smtClean="0"/>
              <a:t>Babies have fewer brain cells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
        <p:nvSpPr>
          <p:cNvPr id="6" name="Rectangle 5"/>
          <p:cNvSpPr/>
          <p:nvPr/>
        </p:nvSpPr>
        <p:spPr>
          <a:xfrm>
            <a:off x="3352800" y="609600"/>
            <a:ext cx="2032370" cy="646331"/>
          </a:xfrm>
          <a:prstGeom prst="rect">
            <a:avLst/>
          </a:prstGeom>
        </p:spPr>
        <p:txBody>
          <a:bodyPr wrap="square">
            <a:spAutoFit/>
          </a:bodyPr>
          <a:lstStyle/>
          <a:p>
            <a:r>
              <a:rPr lang="en-US" altLang="en-US" sz="3600" dirty="0" smtClean="0">
                <a:solidFill>
                  <a:srgbClr val="0039A6"/>
                </a:solidFill>
                <a:latin typeface="Times New Roman" pitchFamily="18" charset="0"/>
                <a:cs typeface="Times New Roman" pitchFamily="18" charset="0"/>
              </a:rPr>
              <a:t>Results</a:t>
            </a:r>
            <a:endParaRPr lang="en-US" sz="3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Results</a:t>
            </a:r>
          </a:p>
        </p:txBody>
      </p:sp>
      <p:sp>
        <p:nvSpPr>
          <p:cNvPr id="2" name="TextBox 1"/>
          <p:cNvSpPr txBox="1"/>
          <p:nvPr/>
        </p:nvSpPr>
        <p:spPr>
          <a:xfrm>
            <a:off x="533400" y="1447288"/>
            <a:ext cx="8153400" cy="5410712"/>
          </a:xfrm>
          <a:prstGeom prst="rect">
            <a:avLst/>
          </a:prstGeom>
          <a:noFill/>
        </p:spPr>
        <p:txBody>
          <a:bodyPr wrap="square">
            <a:spAutoFit/>
          </a:bodyPr>
          <a:lstStyle/>
          <a:p>
            <a:pPr marL="609600" indent="-609600">
              <a:lnSpc>
                <a:spcPct val="90000"/>
              </a:lnSpc>
            </a:pPr>
            <a:r>
              <a:rPr lang="en-US" altLang="en-US" sz="3200" dirty="0" smtClean="0">
                <a:solidFill>
                  <a:srgbClr val="0039A6"/>
                </a:solidFill>
                <a:latin typeface="Times New Roman" pitchFamily="18" charset="0"/>
                <a:cs typeface="Times New Roman" pitchFamily="18" charset="0"/>
              </a:rPr>
              <a:t>Good diet can cause :</a:t>
            </a:r>
          </a:p>
          <a:p>
            <a:pPr marL="609600" indent="-609600">
              <a:lnSpc>
                <a:spcPct val="90000"/>
              </a:lnSpc>
              <a:buFont typeface="Arial" pitchFamily="34" charset="0"/>
              <a:buChar char="•"/>
            </a:pPr>
            <a:r>
              <a:rPr lang="en-US" sz="3200" dirty="0" smtClean="0"/>
              <a:t>Reduces fatigue and helps manage stress</a:t>
            </a:r>
          </a:p>
          <a:p>
            <a:pPr marL="609600" indent="-609600">
              <a:lnSpc>
                <a:spcPct val="90000"/>
              </a:lnSpc>
              <a:buFont typeface="Arial" pitchFamily="34" charset="0"/>
              <a:buChar char="•"/>
            </a:pPr>
            <a:r>
              <a:rPr lang="en-US" sz="3200" dirty="0" smtClean="0"/>
              <a:t>Increases endurance and strengthening   muscles</a:t>
            </a:r>
          </a:p>
          <a:p>
            <a:pPr marL="609600" indent="-609600">
              <a:lnSpc>
                <a:spcPct val="90000"/>
              </a:lnSpc>
              <a:buFont typeface="Arial" pitchFamily="34" charset="0"/>
              <a:buChar char="•"/>
            </a:pPr>
            <a:r>
              <a:rPr lang="en-US" sz="3200" dirty="0" smtClean="0"/>
              <a:t>Help relieve back pressure</a:t>
            </a:r>
          </a:p>
          <a:p>
            <a:pPr marL="609600" indent="-609600">
              <a:lnSpc>
                <a:spcPct val="90000"/>
              </a:lnSpc>
              <a:buFont typeface="Arial" pitchFamily="34" charset="0"/>
              <a:buChar char="•"/>
            </a:pPr>
            <a:r>
              <a:rPr lang="en-US" sz="3200" dirty="0" smtClean="0"/>
              <a:t>Improve posture and balance</a:t>
            </a:r>
          </a:p>
          <a:p>
            <a:pPr marL="609600" indent="-609600">
              <a:lnSpc>
                <a:spcPct val="90000"/>
              </a:lnSpc>
              <a:buFont typeface="Arial" pitchFamily="34" charset="0"/>
              <a:buChar char="•"/>
            </a:pPr>
            <a:r>
              <a:rPr lang="en-US" sz="3200" dirty="0" smtClean="0"/>
              <a:t>Improve circulation &amp; lowers blood pressure</a:t>
            </a:r>
          </a:p>
          <a:p>
            <a:pPr marL="609600" indent="-609600">
              <a:lnSpc>
                <a:spcPct val="90000"/>
              </a:lnSpc>
              <a:buFont typeface="Arial" pitchFamily="34" charset="0"/>
              <a:buChar char="•"/>
            </a:pPr>
            <a:r>
              <a:rPr lang="en-US" sz="3200" dirty="0" smtClean="0"/>
              <a:t>Helps prepare for the strain of labor. </a:t>
            </a:r>
          </a:p>
          <a:p>
            <a:pPr marL="609600" indent="-609600">
              <a:lnSpc>
                <a:spcPct val="90000"/>
              </a:lnSpc>
              <a:buFont typeface="Arial" pitchFamily="34" charset="0"/>
              <a:buChar char="•"/>
            </a:pPr>
            <a:r>
              <a:rPr lang="en-US" sz="3200" dirty="0" smtClean="0"/>
              <a:t>Improve self image.</a:t>
            </a:r>
          </a:p>
          <a:p>
            <a:pPr marL="609600" indent="-609600">
              <a:lnSpc>
                <a:spcPct val="90000"/>
              </a:lnSpc>
              <a:buFont typeface="Arial" pitchFamily="34" charset="0"/>
              <a:buChar char="•"/>
            </a:pPr>
            <a:r>
              <a:rPr lang="en-US" sz="3200" dirty="0" smtClean="0"/>
              <a:t>Regain figure faster.</a:t>
            </a:r>
          </a:p>
          <a:p>
            <a:pPr marL="609600" indent="-609600">
              <a:lnSpc>
                <a:spcPct val="90000"/>
              </a:lnSpc>
              <a:buFont typeface="Arial" pitchFamily="34" charset="0"/>
              <a:buChar char="•"/>
            </a:pPr>
            <a:endParaRPr lang="en-US" sz="3200" dirty="0" smtClean="0"/>
          </a:p>
          <a:p>
            <a:pPr marL="609600" indent="-609600">
              <a:lnSpc>
                <a:spcPct val="90000"/>
              </a:lnSpc>
              <a:buFont typeface="Arial" pitchFamily="34" charset="0"/>
              <a:buChar char="•"/>
            </a:pPr>
            <a:endParaRPr lang="en-US" sz="3200" dirty="0"/>
          </a:p>
        </p:txBody>
      </p:sp>
      <p:sp>
        <p:nvSpPr>
          <p:cNvPr id="22533" name="Slide Number Placeholder 1"/>
          <p:cNvSpPr txBox="1">
            <a:spLocks/>
          </p:cNvSpPr>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Sample Diet Chart</a:t>
            </a:r>
          </a:p>
        </p:txBody>
      </p:sp>
      <p:sp>
        <p:nvSpPr>
          <p:cNvPr id="22533" name="Slide Number Placeholder 1"/>
          <p:cNvSpPr txBox="1">
            <a:spLocks/>
          </p:cNvSpPr>
          <p:nvPr/>
        </p:nvSpPr>
        <p:spPr bwMode="auto">
          <a:xfrm>
            <a:off x="6553200" y="62484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pic>
        <p:nvPicPr>
          <p:cNvPr id="6" name="Picture 5" descr="Screenshot 2022-06-12 123946.png"/>
          <p:cNvPicPr>
            <a:picLocks noChangeAspect="1"/>
          </p:cNvPicPr>
          <p:nvPr/>
        </p:nvPicPr>
        <p:blipFill>
          <a:blip r:embed="rId3"/>
          <a:srcRect t="15694"/>
          <a:stretch>
            <a:fillRect/>
          </a:stretch>
        </p:blipFill>
        <p:spPr>
          <a:xfrm>
            <a:off x="1143000" y="1752600"/>
            <a:ext cx="6705599" cy="4341295"/>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Conclusion</a:t>
            </a:r>
          </a:p>
        </p:txBody>
      </p:sp>
      <p:sp>
        <p:nvSpPr>
          <p:cNvPr id="2" name="TextBox 1"/>
          <p:cNvSpPr txBox="1"/>
          <p:nvPr/>
        </p:nvSpPr>
        <p:spPr>
          <a:xfrm>
            <a:off x="574675" y="1524000"/>
            <a:ext cx="8153400" cy="4031873"/>
          </a:xfrm>
          <a:prstGeom prst="rect">
            <a:avLst/>
          </a:prstGeom>
          <a:noFill/>
        </p:spPr>
        <p:txBody>
          <a:bodyPr wrap="square">
            <a:spAutoFit/>
          </a:bodyPr>
          <a:lstStyle/>
          <a:p>
            <a:pPr>
              <a:buFont typeface="Arial" pitchFamily="34" charset="0"/>
              <a:buChar char="•"/>
            </a:pPr>
            <a:r>
              <a:rPr lang="en-US" sz="3200" b="1" dirty="0" smtClean="0"/>
              <a:t>For women who are overweight or obese, antenatal dietary and lifestyle advice has health benefits for infants, without an increase in the risk of harm</a:t>
            </a:r>
            <a:r>
              <a:rPr lang="en-US" sz="3200" dirty="0" smtClean="0"/>
              <a:t>.</a:t>
            </a:r>
          </a:p>
          <a:p>
            <a:pPr>
              <a:buFont typeface="Arial" pitchFamily="34" charset="0"/>
              <a:buChar char="•"/>
            </a:pPr>
            <a:r>
              <a:rPr lang="en-US" sz="3200" dirty="0" smtClean="0"/>
              <a:t> Continued follow-up into childhood will be important to assess the longer-term effects of a reduction in high infant birth weight on risk of child obesity</a:t>
            </a:r>
            <a:endParaRPr lang="en-US" sz="3000" dirty="0">
              <a:latin typeface="Times New Roman" pitchFamily="18" charset="0"/>
              <a:cs typeface="Times New Roman" pitchFamily="18" charset="0"/>
            </a:endParaRP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004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274320" y="19050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647241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0574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259055209"/>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Table Contents</a:t>
            </a:r>
            <a:endParaRPr lang="en-US" altLang="en-US" sz="3600" dirty="0">
              <a:solidFill>
                <a:srgbClr val="000099"/>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Dietary and Caloric Recommendations</a:t>
            </a:r>
          </a:p>
          <a:p>
            <a:pPr lvl="1" eaLnBrk="1" hangingPunct="1">
              <a:buClr>
                <a:srgbClr val="0039A6"/>
              </a:buClr>
              <a:buFont typeface="Arial" charset="0"/>
              <a:buChar char="•"/>
            </a:pPr>
            <a:r>
              <a:rPr lang="en-US" sz="2400" dirty="0" smtClean="0">
                <a:latin typeface="Times New Roman" pitchFamily="18" charset="0"/>
                <a:cs typeface="Times New Roman" pitchFamily="18" charset="0"/>
              </a:rPr>
              <a:t>Fluid Intake During Pregnancy</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Beneficial Foods</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Foods to Avoid</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Guidelines for Safe Food Handling</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Results </a:t>
            </a:r>
            <a:endParaRPr lang="en-US" sz="24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Sample Diet Chart</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Conclusion </a:t>
            </a:r>
            <a:endParaRPr lang="en-US" altLang="en-US" sz="24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mtClean="0">
                <a:solidFill>
                  <a:srgbClr val="000099"/>
                </a:solidFill>
                <a:latin typeface="Times New Roman" pitchFamily="18" charset="0"/>
                <a:cs typeface="Times New Roman" pitchFamily="18" charset="0"/>
              </a:rPr>
              <a:t>Introduction</a:t>
            </a:r>
            <a:endParaRPr lang="en-US" altLang="en-US" dirty="0">
              <a:solidFill>
                <a:srgbClr val="000099"/>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4478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The Academy of Nutrition and Dietetics recommends the following key components of a healthy lifestyle during pregnancy:</a:t>
            </a:r>
          </a:p>
          <a:p>
            <a:r>
              <a:rPr lang="en-US" dirty="0" smtClean="0"/>
              <a:t>Appropriate weight gain</a:t>
            </a:r>
          </a:p>
          <a:p>
            <a:r>
              <a:rPr lang="en-US" dirty="0" smtClean="0"/>
              <a:t>A balanced diet</a:t>
            </a:r>
          </a:p>
          <a:p>
            <a:r>
              <a:rPr lang="en-US" dirty="0" smtClean="0"/>
              <a:t>Regular exercise</a:t>
            </a:r>
          </a:p>
          <a:p>
            <a:r>
              <a:rPr lang="en-US" dirty="0" smtClean="0"/>
              <a:t>Appropriate and timely vitamin and mineral supplementation</a:t>
            </a:r>
            <a:endParaRPr lang="en-US"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Introduction</a:t>
            </a:r>
          </a:p>
        </p:txBody>
      </p:sp>
      <p:pic>
        <p:nvPicPr>
          <p:cNvPr id="6" name="Picture 5" descr="eatingsafelyduringpregnancylightbox.jpg"/>
          <p:cNvPicPr>
            <a:picLocks noChangeAspect="1"/>
          </p:cNvPicPr>
          <p:nvPr/>
        </p:nvPicPr>
        <p:blipFill>
          <a:blip r:embed="rId3"/>
          <a:srcRect t="33333"/>
          <a:stretch>
            <a:fillRect/>
          </a:stretch>
        </p:blipFill>
        <p:spPr>
          <a:xfrm>
            <a:off x="1219200" y="1600200"/>
            <a:ext cx="6781800" cy="4572000"/>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dirty="0" smtClean="0"/>
              <a:t>To maintain a healthy pregnancy, approximately 300 extra calories are needed each day. These calories should come from a balanced diet of protein, fruits, vegetables and whole grains. Sweets and fats should be kept to a minimum.</a:t>
            </a:r>
          </a:p>
          <a:p>
            <a:r>
              <a:rPr lang="en-US" dirty="0" smtClean="0"/>
              <a:t>A healthy, well-balanced diet can also help to reduce some pregnancy symptoms, such as nausea and constipation.</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Dietary and Caloric Recommendations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Fluid Intake During Pregnancy</a:t>
            </a:r>
          </a:p>
        </p:txBody>
      </p:sp>
      <p:sp>
        <p:nvSpPr>
          <p:cNvPr id="2" name="TextBox 1"/>
          <p:cNvSpPr txBox="1"/>
          <p:nvPr/>
        </p:nvSpPr>
        <p:spPr>
          <a:xfrm>
            <a:off x="574675" y="1524000"/>
            <a:ext cx="8153400" cy="3539430"/>
          </a:xfrm>
          <a:prstGeom prst="rect">
            <a:avLst/>
          </a:prstGeom>
          <a:noFill/>
        </p:spPr>
        <p:txBody>
          <a:bodyPr wrap="square">
            <a:spAutoFit/>
          </a:bodyPr>
          <a:lstStyle/>
          <a:p>
            <a:pPr>
              <a:buFont typeface="Arial" pitchFamily="34" charset="0"/>
              <a:buChar char="•"/>
            </a:pPr>
            <a:r>
              <a:rPr lang="en-US" sz="3200" dirty="0" smtClean="0"/>
              <a:t>You can take in enough fluids by drinking several glasses of water each day, in addition to the fluids in juices and soups. Talk to your health care provider or midwife about restricting your intake of caffeine and artificial sweeteners.</a:t>
            </a:r>
          </a:p>
          <a:p>
            <a:pPr>
              <a:buFont typeface="Arial" pitchFamily="34" charset="0"/>
              <a:buChar char="•"/>
            </a:pPr>
            <a:r>
              <a:rPr lang="en-US" sz="3200" dirty="0" smtClean="0"/>
              <a:t>Avoid all forms of alcohol.</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Beneficial foods</a:t>
            </a:r>
          </a:p>
        </p:txBody>
      </p:sp>
      <p:sp>
        <p:nvSpPr>
          <p:cNvPr id="2" name="TextBox 1"/>
          <p:cNvSpPr txBox="1"/>
          <p:nvPr/>
        </p:nvSpPr>
        <p:spPr>
          <a:xfrm>
            <a:off x="574675" y="1524000"/>
            <a:ext cx="8153400" cy="3970318"/>
          </a:xfrm>
          <a:prstGeom prst="rect">
            <a:avLst/>
          </a:prstGeom>
          <a:noFill/>
        </p:spPr>
        <p:txBody>
          <a:bodyPr wrap="square">
            <a:spAutoFit/>
          </a:bodyPr>
          <a:lstStyle/>
          <a:p>
            <a:r>
              <a:rPr lang="en-US" sz="3600" b="1" dirty="0" smtClean="0"/>
              <a:t>Vegetables</a:t>
            </a:r>
            <a:r>
              <a:rPr lang="en-US" sz="3600" dirty="0" smtClean="0"/>
              <a:t>: carrots, sweet potatoes, pumpkin, spinach, cooked greens, tomatoes and red sweet peppers (for vitamin A and potassium)</a:t>
            </a:r>
          </a:p>
          <a:p>
            <a:r>
              <a:rPr lang="en-US" sz="3600" b="1" dirty="0" smtClean="0"/>
              <a:t>Fruits</a:t>
            </a:r>
            <a:r>
              <a:rPr lang="en-US" sz="3600" dirty="0" smtClean="0"/>
              <a:t>: cantaloupe, honeydew, mangoes, prunes, bananas, apricots, oranges, and red or pink grapefruit (for potassium)</a:t>
            </a:r>
            <a:endParaRPr lang="en-US" sz="36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Beneficial Foods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pic>
        <p:nvPicPr>
          <p:cNvPr id="6" name="Picture 5" descr="pregnant-woman-diet-cartoon-flat-poster-template-healthy-unhealthy-food-choice-illustration-vitamins-folic-rich-vegetables-159398982.jpg"/>
          <p:cNvPicPr>
            <a:picLocks noChangeAspect="1"/>
          </p:cNvPicPr>
          <p:nvPr/>
        </p:nvPicPr>
        <p:blipFill>
          <a:blip r:embed="rId3"/>
          <a:srcRect t="12996" b="8555"/>
          <a:stretch>
            <a:fillRect/>
          </a:stretch>
        </p:blipFill>
        <p:spPr>
          <a:xfrm>
            <a:off x="1676400" y="1600200"/>
            <a:ext cx="5520906" cy="4572000"/>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Beneficial foods</a:t>
            </a:r>
          </a:p>
        </p:txBody>
      </p:sp>
      <p:sp>
        <p:nvSpPr>
          <p:cNvPr id="2" name="TextBox 1"/>
          <p:cNvSpPr txBox="1"/>
          <p:nvPr/>
        </p:nvSpPr>
        <p:spPr>
          <a:xfrm>
            <a:off x="574675" y="1524000"/>
            <a:ext cx="8153400" cy="4031873"/>
          </a:xfrm>
          <a:prstGeom prst="rect">
            <a:avLst/>
          </a:prstGeom>
          <a:noFill/>
        </p:spPr>
        <p:txBody>
          <a:bodyPr wrap="square">
            <a:spAutoFit/>
          </a:bodyPr>
          <a:lstStyle/>
          <a:p>
            <a:r>
              <a:rPr lang="en-US" sz="3200" b="1" dirty="0" smtClean="0"/>
              <a:t>Dairy</a:t>
            </a:r>
            <a:r>
              <a:rPr lang="en-US" sz="3200" dirty="0" smtClean="0"/>
              <a:t>: fat-free or low-fat yogurt, skim or 1% milk, soymilk (for calcium, potassium, vitamins A and D)</a:t>
            </a:r>
          </a:p>
          <a:p>
            <a:r>
              <a:rPr lang="en-US" sz="3200" b="1" dirty="0" smtClean="0"/>
              <a:t>Grains</a:t>
            </a:r>
            <a:r>
              <a:rPr lang="en-US" sz="3200" dirty="0" smtClean="0"/>
              <a:t>: ready-to-eat cereals/cooked cereals (for iron and folic acid)</a:t>
            </a:r>
          </a:p>
          <a:p>
            <a:r>
              <a:rPr lang="en-US" sz="3200" b="1" dirty="0" smtClean="0"/>
              <a:t>Proteins</a:t>
            </a:r>
            <a:r>
              <a:rPr lang="en-US" sz="3200" dirty="0" smtClean="0"/>
              <a:t>: beans and peas; nuts and seeds; lean beef, lamb and pork; salmon, trout, herring, sardines and </a:t>
            </a:r>
            <a:r>
              <a:rPr lang="en-US" sz="3200" dirty="0" err="1" smtClean="0"/>
              <a:t>pollock</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Custom 3">
      <a:dk1>
        <a:srgbClr val="FF0000"/>
      </a:dk1>
      <a:lt1>
        <a:srgbClr val="002060"/>
      </a:lt1>
      <a:dk2>
        <a:srgbClr val="A5A5A5"/>
      </a:dk2>
      <a:lt2>
        <a:srgbClr val="B7B7B7"/>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35">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17826</TotalTime>
  <Words>678</Words>
  <Application>Microsoft Office PowerPoint</Application>
  <PresentationFormat>On-screen Show (4:3)</PresentationFormat>
  <Paragraphs>246</Paragraphs>
  <Slides>18</Slides>
  <Notes>16</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Theme35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865</cp:revision>
  <cp:lastPrinted>2014-09-05T11:57:32Z</cp:lastPrinted>
  <dcterms:created xsi:type="dcterms:W3CDTF">2014-04-08T13:15:54Z</dcterms:created>
  <dcterms:modified xsi:type="dcterms:W3CDTF">2022-10-21T08:37:50Z</dcterms:modified>
</cp:coreProperties>
</file>