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97" r:id="rId1"/>
  </p:sldMasterIdLst>
  <p:notesMasterIdLst>
    <p:notesMasterId r:id="rId32"/>
  </p:notesMasterIdLst>
  <p:sldIdLst>
    <p:sldId id="291" r:id="rId2"/>
    <p:sldId id="28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8" r:id="rId29"/>
    <p:sldId id="290" r:id="rId30"/>
    <p:sldId id="292" r:id="rId31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884" y="-1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8DA84-0098-466A-86E6-D534F449A564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75F61E-5439-4622-9A26-817BAC5CA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850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72EDED-AAB0-413F-9A10-EE6D060E324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 descr="Large confetti"/>
          <p:cNvSpPr>
            <a:spLocks noChangeArrowheads="1"/>
          </p:cNvSpPr>
          <p:nvPr/>
        </p:nvSpPr>
        <p:spPr bwMode="ltGray">
          <a:xfrm>
            <a:off x="645584" y="1549400"/>
            <a:ext cx="10877549" cy="1689100"/>
          </a:xfrm>
          <a:prstGeom prst="rect">
            <a:avLst/>
          </a:prstGeom>
          <a:pattFill prst="lgConfetti">
            <a:fgClr>
              <a:schemeClr val="accent2">
                <a:alpha val="50000"/>
              </a:schemeClr>
            </a:fgClr>
            <a:bgClr>
              <a:schemeClr val="folHlink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12291" name="AutoShape 3"/>
          <p:cNvSpPr>
            <a:spLocks noChangeArrowheads="1"/>
          </p:cNvSpPr>
          <p:nvPr/>
        </p:nvSpPr>
        <p:spPr bwMode="ltGray">
          <a:xfrm>
            <a:off x="304800" y="3206750"/>
            <a:ext cx="11582400" cy="77788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ltGray">
          <a:xfrm>
            <a:off x="304800" y="1482725"/>
            <a:ext cx="11582400" cy="77788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12293" name="AutoShape 5"/>
          <p:cNvSpPr>
            <a:spLocks noChangeArrowheads="1"/>
          </p:cNvSpPr>
          <p:nvPr/>
        </p:nvSpPr>
        <p:spPr bwMode="ltGray">
          <a:xfrm>
            <a:off x="11497734" y="1246188"/>
            <a:ext cx="103717" cy="2235200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12294" name="AutoShape 6"/>
          <p:cNvSpPr>
            <a:spLocks noChangeArrowheads="1"/>
          </p:cNvSpPr>
          <p:nvPr/>
        </p:nvSpPr>
        <p:spPr bwMode="ltGray">
          <a:xfrm>
            <a:off x="579967" y="1252538"/>
            <a:ext cx="103717" cy="2235200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12295" name="AutoShape 7"/>
          <p:cNvSpPr>
            <a:spLocks noChangeArrowheads="1"/>
          </p:cNvSpPr>
          <p:nvPr/>
        </p:nvSpPr>
        <p:spPr bwMode="ltGray">
          <a:xfrm>
            <a:off x="3774018" y="5783264"/>
            <a:ext cx="4641849" cy="77787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12296" name="Rectangle 8" descr="Large confetti"/>
          <p:cNvSpPr>
            <a:spLocks noChangeArrowheads="1"/>
          </p:cNvSpPr>
          <p:nvPr/>
        </p:nvSpPr>
        <p:spPr bwMode="ltGray">
          <a:xfrm>
            <a:off x="5461001" y="5734051"/>
            <a:ext cx="1265767" cy="176213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12297" name="Rectangle 9" descr="Large confetti"/>
          <p:cNvSpPr>
            <a:spLocks noGrp="1" noChangeArrowheads="1"/>
          </p:cNvSpPr>
          <p:nvPr>
            <p:ph type="ctrTitle"/>
          </p:nvPr>
        </p:nvSpPr>
        <p:spPr>
          <a:xfrm>
            <a:off x="914400" y="1752600"/>
            <a:ext cx="10363200" cy="1143000"/>
          </a:xfrm>
          <a:pattFill prst="lgConfetti">
            <a:fgClr>
              <a:schemeClr val="accent2"/>
            </a:fgClr>
            <a:bgClr>
              <a:schemeClr val="folHlink"/>
            </a:bgClr>
          </a:pattFill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7465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2299" name="Rectangle 11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12300" name="Rectangle 1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301" name="Rectangle 13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737600" y="6248400"/>
            <a:ext cx="25400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b" anchorCtr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392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95317" y="284164"/>
            <a:ext cx="2726267" cy="58118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84164"/>
            <a:ext cx="7977717" cy="58118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0458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384" y="284163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05000"/>
            <a:ext cx="50800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6197600" y="1905000"/>
            <a:ext cx="5080000" cy="4191000"/>
          </a:xfrm>
        </p:spPr>
        <p:txBody>
          <a:bodyPr/>
          <a:lstStyle/>
          <a:p>
            <a:r>
              <a:rPr lang="en-US" smtClean="0"/>
              <a:t>Click icon to add clip art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55867" y="6248400"/>
            <a:ext cx="711200" cy="609600"/>
          </a:xfrm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670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384" y="284163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05000"/>
            <a:ext cx="50800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05000"/>
            <a:ext cx="50800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55867" y="6248400"/>
            <a:ext cx="711200" cy="609600"/>
          </a:xfrm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0945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384" y="284163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05000"/>
            <a:ext cx="10363200" cy="2019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76700"/>
            <a:ext cx="10363200" cy="2019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55867" y="6248400"/>
            <a:ext cx="711200" cy="609600"/>
          </a:xfrm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635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523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88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05000"/>
            <a:ext cx="5080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05000"/>
            <a:ext cx="5080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793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877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087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121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440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808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 descr="Large confetti"/>
          <p:cNvSpPr>
            <a:spLocks noGrp="1" noChangeArrowheads="1"/>
          </p:cNvSpPr>
          <p:nvPr>
            <p:ph type="title"/>
          </p:nvPr>
        </p:nvSpPr>
        <p:spPr bwMode="auto">
          <a:xfrm>
            <a:off x="1458384" y="28416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pattFill prst="lgConfetti">
                  <a:fgClr>
                    <a:schemeClr val="accent2"/>
                  </a:fgClr>
                  <a:bgClr>
                    <a:schemeClr val="folHlink"/>
                  </a:bgClr>
                </a:patt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05000"/>
            <a:ext cx="103632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1D8BD707-D9CF-40AE-B4C6-C98DA3205C09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1512888"/>
            <a:ext cx="11277600" cy="873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1031" name="Rectangle 7" descr="Large confetti"/>
          <p:cNvSpPr>
            <a:spLocks noChangeArrowheads="1"/>
          </p:cNvSpPr>
          <p:nvPr/>
        </p:nvSpPr>
        <p:spPr bwMode="ltGray">
          <a:xfrm>
            <a:off x="330200" y="0"/>
            <a:ext cx="1058333" cy="1841500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423400" y="6553201"/>
            <a:ext cx="2768600" cy="7937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1033" name="Rectangle 9" descr="Large confetti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955867" y="6248400"/>
            <a:ext cx="711200" cy="609600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710" r:id="rId13"/>
    <p:sldLayoutId id="2147483711" r:id="rId14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85000"/>
        <a:buBlip>
          <a:blip r:embed="rId17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13" Type="http://schemas.openxmlformats.org/officeDocument/2006/relationships/image" Target="../media/image36.png"/><Relationship Id="rId18" Type="http://schemas.openxmlformats.org/officeDocument/2006/relationships/image" Target="../media/image41.png"/><Relationship Id="rId3" Type="http://schemas.openxmlformats.org/officeDocument/2006/relationships/image" Target="../media/image26.png"/><Relationship Id="rId21" Type="http://schemas.openxmlformats.org/officeDocument/2006/relationships/image" Target="../media/image44.png"/><Relationship Id="rId7" Type="http://schemas.openxmlformats.org/officeDocument/2006/relationships/image" Target="../media/image30.png"/><Relationship Id="rId12" Type="http://schemas.openxmlformats.org/officeDocument/2006/relationships/image" Target="../media/image35.png"/><Relationship Id="rId17" Type="http://schemas.openxmlformats.org/officeDocument/2006/relationships/image" Target="../media/image40.png"/><Relationship Id="rId25" Type="http://schemas.openxmlformats.org/officeDocument/2006/relationships/image" Target="../media/image48.png"/><Relationship Id="rId2" Type="http://schemas.openxmlformats.org/officeDocument/2006/relationships/image" Target="../media/image25.png"/><Relationship Id="rId16" Type="http://schemas.openxmlformats.org/officeDocument/2006/relationships/image" Target="../media/image39.png"/><Relationship Id="rId20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11" Type="http://schemas.openxmlformats.org/officeDocument/2006/relationships/image" Target="../media/image34.png"/><Relationship Id="rId24" Type="http://schemas.openxmlformats.org/officeDocument/2006/relationships/image" Target="../media/image47.png"/><Relationship Id="rId5" Type="http://schemas.openxmlformats.org/officeDocument/2006/relationships/image" Target="../media/image28.png"/><Relationship Id="rId15" Type="http://schemas.openxmlformats.org/officeDocument/2006/relationships/image" Target="../media/image38.png"/><Relationship Id="rId23" Type="http://schemas.openxmlformats.org/officeDocument/2006/relationships/image" Target="../media/image46.png"/><Relationship Id="rId10" Type="http://schemas.openxmlformats.org/officeDocument/2006/relationships/image" Target="../media/image33.png"/><Relationship Id="rId19" Type="http://schemas.openxmlformats.org/officeDocument/2006/relationships/image" Target="../media/image42.png"/><Relationship Id="rId4" Type="http://schemas.openxmlformats.org/officeDocument/2006/relationships/image" Target="../media/image27.png"/><Relationship Id="rId9" Type="http://schemas.openxmlformats.org/officeDocument/2006/relationships/image" Target="../media/image32.png"/><Relationship Id="rId14" Type="http://schemas.openxmlformats.org/officeDocument/2006/relationships/image" Target="../media/image37.png"/><Relationship Id="rId22" Type="http://schemas.openxmlformats.org/officeDocument/2006/relationships/image" Target="../media/image45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logo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13792"/>
            <a:ext cx="152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3" descr="strip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2400" y="947192"/>
            <a:ext cx="101600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626096" y="260648"/>
            <a:ext cx="936644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00B0F0"/>
                </a:solidFill>
                <a:latin typeface="Verdana" pitchFamily="34" charset="0"/>
                <a:cs typeface="+mn-cs"/>
              </a:rPr>
              <a:t>StudyMafia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cs typeface="+mn-cs"/>
              </a:rPr>
              <a:t>.Org</a:t>
            </a:r>
            <a:endParaRPr lang="en-US" sz="2800" b="1" dirty="0">
              <a:solidFill>
                <a:schemeClr val="tx2">
                  <a:lumMod val="75000"/>
                </a:schemeClr>
              </a:solidFill>
              <a:latin typeface="Tahoma" pitchFamily="34" charset="0"/>
              <a:cs typeface="+mn-cs"/>
            </a:endParaRPr>
          </a:p>
        </p:txBody>
      </p:sp>
      <p:sp>
        <p:nvSpPr>
          <p:cNvPr id="16389" name="Text Box 9"/>
          <p:cNvSpPr txBox="1">
            <a:spLocks noChangeArrowheads="1"/>
          </p:cNvSpPr>
          <p:nvPr/>
        </p:nvSpPr>
        <p:spPr bwMode="auto">
          <a:xfrm>
            <a:off x="1795755" y="5417403"/>
            <a:ext cx="1184404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Submitted To:	 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		            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Submitted 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By:</a:t>
            </a:r>
          </a:p>
          <a:p>
            <a:pPr eaLnBrk="0" hangingPunct="0"/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tudymafia.org                                                 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Studymafia.org               </a:t>
            </a:r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832218" y="2165230"/>
            <a:ext cx="6012222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-225" dirty="0">
                <a:solidFill>
                  <a:srgbClr val="0070C0"/>
                </a:solidFill>
                <a:cs typeface="UKIJ CJK"/>
              </a:rPr>
              <a:t>Anemia </a:t>
            </a:r>
            <a:r>
              <a:rPr lang="en-US" sz="5400" b="1" spc="-385" dirty="0">
                <a:solidFill>
                  <a:srgbClr val="C00000"/>
                </a:solidFill>
                <a:cs typeface="UKIJ CJK"/>
              </a:rPr>
              <a:t>In</a:t>
            </a:r>
            <a:r>
              <a:rPr lang="en-US" sz="5400" b="1" spc="-130" dirty="0">
                <a:solidFill>
                  <a:srgbClr val="0070C0"/>
                </a:solidFill>
                <a:cs typeface="UKIJ CJK"/>
              </a:rPr>
              <a:t> </a:t>
            </a:r>
            <a:r>
              <a:rPr lang="en-US" sz="5400" b="1" spc="-265" dirty="0">
                <a:solidFill>
                  <a:schemeClr val="bg1"/>
                </a:solidFill>
                <a:cs typeface="UKIJ CJK"/>
              </a:rPr>
              <a:t>Pregnancy</a:t>
            </a:r>
            <a:endParaRPr lang="en-US" sz="5400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3618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5454" y="367665"/>
            <a:ext cx="10533989" cy="787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198245" marR="5080" indent="-1186180">
              <a:lnSpc>
                <a:spcPct val="100000"/>
              </a:lnSpc>
              <a:spcBef>
                <a:spcPts val="95"/>
              </a:spcBef>
            </a:pPr>
            <a:r>
              <a:rPr sz="2500" dirty="0">
                <a:solidFill>
                  <a:srgbClr val="000000"/>
                </a:solidFill>
                <a:latin typeface="Carlito"/>
                <a:cs typeface="Carlito"/>
              </a:rPr>
              <a:t>LEVEL </a:t>
            </a:r>
            <a:r>
              <a:rPr sz="2500" spc="-10" dirty="0">
                <a:solidFill>
                  <a:srgbClr val="000000"/>
                </a:solidFill>
                <a:latin typeface="Carlito"/>
                <a:cs typeface="Carlito"/>
              </a:rPr>
              <a:t>OF HAEMOPOIESIS </a:t>
            </a:r>
            <a:r>
              <a:rPr sz="2500" spc="-100" dirty="0">
                <a:solidFill>
                  <a:srgbClr val="000000"/>
                </a:solidFill>
                <a:latin typeface="Carlito"/>
                <a:cs typeface="Carlito"/>
              </a:rPr>
              <a:t>AT </a:t>
            </a:r>
            <a:r>
              <a:rPr sz="2500" spc="-5" dirty="0">
                <a:solidFill>
                  <a:srgbClr val="000000"/>
                </a:solidFill>
                <a:latin typeface="Carlito"/>
                <a:cs typeface="Carlito"/>
              </a:rPr>
              <a:t>WHICH </a:t>
            </a:r>
            <a:r>
              <a:rPr sz="2500" spc="-25" dirty="0">
                <a:solidFill>
                  <a:srgbClr val="000000"/>
                </a:solidFill>
                <a:latin typeface="Carlito"/>
                <a:cs typeface="Carlito"/>
              </a:rPr>
              <a:t>VARIOUS  </a:t>
            </a:r>
            <a:r>
              <a:rPr sz="2500" spc="-35" dirty="0">
                <a:solidFill>
                  <a:srgbClr val="000000"/>
                </a:solidFill>
                <a:latin typeface="Carlito"/>
                <a:cs typeface="Carlito"/>
              </a:rPr>
              <a:t>DIETARY </a:t>
            </a:r>
            <a:r>
              <a:rPr sz="2500" spc="-40" dirty="0">
                <a:solidFill>
                  <a:srgbClr val="000000"/>
                </a:solidFill>
                <a:latin typeface="Carlito"/>
                <a:cs typeface="Carlito"/>
              </a:rPr>
              <a:t>FACTORS</a:t>
            </a:r>
            <a:r>
              <a:rPr sz="2500" spc="-35" dirty="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sz="2500" spc="-30" dirty="0">
                <a:solidFill>
                  <a:srgbClr val="000000"/>
                </a:solidFill>
                <a:latin typeface="Carlito"/>
                <a:cs typeface="Carlito"/>
              </a:rPr>
              <a:t>OPERATE</a:t>
            </a:r>
            <a:endParaRPr sz="2500" dirty="0">
              <a:latin typeface="Carlito"/>
              <a:cs typeface="Carlito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454396" y="1691639"/>
            <a:ext cx="891539" cy="4389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751076" y="2958083"/>
            <a:ext cx="265175" cy="4663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364607" y="1350391"/>
            <a:ext cx="100584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-55" dirty="0">
                <a:latin typeface="UKIJ CJK"/>
                <a:cs typeface="UKIJ CJK"/>
              </a:rPr>
              <a:t>STEM</a:t>
            </a:r>
            <a:r>
              <a:rPr sz="1600" spc="-195" dirty="0">
                <a:latin typeface="UKIJ CJK"/>
                <a:cs typeface="UKIJ CJK"/>
              </a:rPr>
              <a:t> </a:t>
            </a:r>
            <a:r>
              <a:rPr sz="1600" spc="-100" dirty="0">
                <a:latin typeface="UKIJ CJK"/>
                <a:cs typeface="UKIJ CJK"/>
              </a:rPr>
              <a:t>CELLS</a:t>
            </a:r>
            <a:endParaRPr sz="1600">
              <a:latin typeface="UKIJ CJK"/>
              <a:cs typeface="UKIJ CJK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095244" y="2263139"/>
            <a:ext cx="891539" cy="4343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590790" y="1893824"/>
            <a:ext cx="120967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-90" dirty="0">
                <a:latin typeface="UKIJ CJK"/>
                <a:cs typeface="UKIJ CJK"/>
              </a:rPr>
              <a:t>MYLELOBLAST</a:t>
            </a:r>
            <a:endParaRPr sz="1600">
              <a:latin typeface="UKIJ CJK"/>
              <a:cs typeface="UKIJ CJ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057525" y="1893824"/>
            <a:ext cx="118237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-55" dirty="0">
                <a:latin typeface="UKIJ CJK"/>
                <a:cs typeface="UKIJ CJK"/>
              </a:rPr>
              <a:t>E</a:t>
            </a:r>
            <a:r>
              <a:rPr sz="1600" spc="-110" dirty="0">
                <a:latin typeface="UKIJ CJK"/>
                <a:cs typeface="UKIJ CJK"/>
              </a:rPr>
              <a:t>R</a:t>
            </a:r>
            <a:r>
              <a:rPr sz="1600" spc="-60" dirty="0">
                <a:latin typeface="UKIJ CJK"/>
                <a:cs typeface="UKIJ CJK"/>
              </a:rPr>
              <a:t>Y</a:t>
            </a:r>
            <a:r>
              <a:rPr sz="1600" spc="-45" dirty="0">
                <a:latin typeface="UKIJ CJK"/>
                <a:cs typeface="UKIJ CJK"/>
              </a:rPr>
              <a:t>T</a:t>
            </a:r>
            <a:r>
              <a:rPr sz="1600" spc="-110" dirty="0">
                <a:latin typeface="UKIJ CJK"/>
                <a:cs typeface="UKIJ CJK"/>
              </a:rPr>
              <a:t>R</a:t>
            </a:r>
            <a:r>
              <a:rPr sz="1600" spc="-135" dirty="0">
                <a:latin typeface="UKIJ CJK"/>
                <a:cs typeface="UKIJ CJK"/>
              </a:rPr>
              <a:t>OB</a:t>
            </a:r>
            <a:r>
              <a:rPr sz="1600" spc="-90" dirty="0">
                <a:latin typeface="UKIJ CJK"/>
                <a:cs typeface="UKIJ CJK"/>
              </a:rPr>
              <a:t>LA</a:t>
            </a:r>
            <a:r>
              <a:rPr sz="1600" spc="-75" dirty="0">
                <a:latin typeface="UKIJ CJK"/>
                <a:cs typeface="UKIJ CJK"/>
              </a:rPr>
              <a:t>S</a:t>
            </a:r>
            <a:r>
              <a:rPr sz="1600" spc="-50" dirty="0">
                <a:latin typeface="UKIJ CJK"/>
                <a:cs typeface="UKIJ CJK"/>
              </a:rPr>
              <a:t>T</a:t>
            </a:r>
            <a:endParaRPr sz="1600">
              <a:latin typeface="UKIJ CJK"/>
              <a:cs typeface="UKIJ CJ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97050" y="2448305"/>
            <a:ext cx="117729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-105" dirty="0">
                <a:latin typeface="UKIJ CJK"/>
                <a:cs typeface="UKIJ CJK"/>
              </a:rPr>
              <a:t>ABNORMALLY</a:t>
            </a:r>
            <a:endParaRPr sz="1600">
              <a:latin typeface="UKIJ CJK"/>
              <a:cs typeface="UKIJ CJ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722367" y="2448305"/>
            <a:ext cx="950594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-130" dirty="0">
                <a:latin typeface="UKIJ CJK"/>
                <a:cs typeface="UKIJ CJK"/>
              </a:rPr>
              <a:t>N</a:t>
            </a:r>
            <a:r>
              <a:rPr sz="1600" spc="-145" dirty="0">
                <a:latin typeface="UKIJ CJK"/>
                <a:cs typeface="UKIJ CJK"/>
              </a:rPr>
              <a:t>O</a:t>
            </a:r>
            <a:r>
              <a:rPr sz="1600" spc="-85" dirty="0">
                <a:latin typeface="UKIJ CJK"/>
                <a:cs typeface="UKIJ CJK"/>
              </a:rPr>
              <a:t>R</a:t>
            </a:r>
            <a:r>
              <a:rPr sz="1600" spc="-60" dirty="0">
                <a:latin typeface="UKIJ CJK"/>
                <a:cs typeface="UKIJ CJK"/>
              </a:rPr>
              <a:t>MAL</a:t>
            </a:r>
            <a:r>
              <a:rPr sz="1600" spc="-240" dirty="0">
                <a:latin typeface="UKIJ CJK"/>
                <a:cs typeface="UKIJ CJK"/>
              </a:rPr>
              <a:t>L</a:t>
            </a:r>
            <a:r>
              <a:rPr sz="1600" spc="-65" dirty="0">
                <a:latin typeface="UKIJ CJK"/>
                <a:cs typeface="UKIJ CJK"/>
              </a:rPr>
              <a:t>Y</a:t>
            </a:r>
            <a:endParaRPr sz="1600">
              <a:latin typeface="UKIJ CJK"/>
              <a:cs typeface="UKIJ CJK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751076" y="4128515"/>
            <a:ext cx="265175" cy="46634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610616" y="3584524"/>
            <a:ext cx="2553335" cy="51498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10"/>
              </a:spcBef>
            </a:pPr>
            <a:r>
              <a:rPr sz="1600" spc="-70" dirty="0">
                <a:latin typeface="UKIJ CJK"/>
                <a:cs typeface="UKIJ CJK"/>
              </a:rPr>
              <a:t>WITH </a:t>
            </a:r>
            <a:r>
              <a:rPr sz="1600" spc="-114" dirty="0">
                <a:latin typeface="UKIJ CJK"/>
                <a:cs typeface="UKIJ CJK"/>
              </a:rPr>
              <a:t>FOLIC </a:t>
            </a:r>
            <a:r>
              <a:rPr sz="1600" spc="-100" dirty="0">
                <a:latin typeface="UKIJ CJK"/>
                <a:cs typeface="UKIJ CJK"/>
              </a:rPr>
              <a:t>ACID </a:t>
            </a:r>
            <a:r>
              <a:rPr sz="1600" spc="-30" dirty="0">
                <a:latin typeface="UKIJ CJK"/>
                <a:cs typeface="UKIJ CJK"/>
              </a:rPr>
              <a:t>&amp; </a:t>
            </a:r>
            <a:r>
              <a:rPr sz="1600" spc="-90" dirty="0">
                <a:latin typeface="UKIJ CJK"/>
                <a:cs typeface="UKIJ CJK"/>
              </a:rPr>
              <a:t>VITAMIN</a:t>
            </a:r>
            <a:r>
              <a:rPr sz="1600" spc="-220" dirty="0">
                <a:latin typeface="UKIJ CJK"/>
                <a:cs typeface="UKIJ CJK"/>
              </a:rPr>
              <a:t> </a:t>
            </a:r>
            <a:r>
              <a:rPr sz="1600" spc="-120" dirty="0">
                <a:latin typeface="UKIJ CJK"/>
                <a:cs typeface="UKIJ CJK"/>
              </a:rPr>
              <a:t>B</a:t>
            </a:r>
            <a:endParaRPr sz="1600">
              <a:latin typeface="UKIJ CJK"/>
              <a:cs typeface="UKIJ CJK"/>
            </a:endParaRPr>
          </a:p>
          <a:p>
            <a:pPr algn="ctr">
              <a:lnSpc>
                <a:spcPct val="100000"/>
              </a:lnSpc>
            </a:pPr>
            <a:r>
              <a:rPr sz="1600" spc="-70" dirty="0">
                <a:latin typeface="UKIJ CJK"/>
                <a:cs typeface="UKIJ CJK"/>
              </a:rPr>
              <a:t>12</a:t>
            </a:r>
            <a:r>
              <a:rPr sz="1600" spc="-90" dirty="0">
                <a:latin typeface="UKIJ CJK"/>
                <a:cs typeface="UKIJ CJK"/>
              </a:rPr>
              <a:t> </a:t>
            </a:r>
            <a:r>
              <a:rPr sz="1600" spc="-75" dirty="0">
                <a:latin typeface="UKIJ CJK"/>
                <a:cs typeface="UKIJ CJK"/>
              </a:rPr>
              <a:t>DEF</a:t>
            </a:r>
            <a:endParaRPr sz="1600">
              <a:latin typeface="UKIJ CJK"/>
              <a:cs typeface="UKIJ CJK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751076" y="5161788"/>
            <a:ext cx="265175" cy="46634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251305" y="4652264"/>
            <a:ext cx="1268095" cy="51498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1600" spc="-90" dirty="0">
                <a:latin typeface="UKIJ CJK"/>
                <a:cs typeface="UKIJ CJK"/>
              </a:rPr>
              <a:t>MEGALOBLAST</a:t>
            </a:r>
            <a:endParaRPr sz="1600">
              <a:latin typeface="UKIJ CJK"/>
              <a:cs typeface="UKIJ CJK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1600" spc="-130" dirty="0">
                <a:latin typeface="UKIJ CJK"/>
                <a:cs typeface="UKIJ CJK"/>
              </a:rPr>
              <a:t>IRON</a:t>
            </a:r>
            <a:endParaRPr sz="1600">
              <a:latin typeface="UKIJ CJK"/>
              <a:cs typeface="UKIJ CJK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097779" y="2958083"/>
            <a:ext cx="260603" cy="46634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097779" y="4128515"/>
            <a:ext cx="260603" cy="46634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4402963" y="3567176"/>
            <a:ext cx="165798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-100" dirty="0">
                <a:latin typeface="UKIJ CJK"/>
                <a:cs typeface="UKIJ CJK"/>
              </a:rPr>
              <a:t>PRONORMOBLASTS</a:t>
            </a:r>
            <a:endParaRPr sz="1600">
              <a:latin typeface="UKIJ CJK"/>
              <a:cs typeface="UKIJ CJK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5097779" y="5161788"/>
            <a:ext cx="260603" cy="46634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4575428" y="4652264"/>
            <a:ext cx="1311275" cy="51498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1600" spc="-114" dirty="0">
                <a:latin typeface="UKIJ CJK"/>
                <a:cs typeface="UKIJ CJK"/>
              </a:rPr>
              <a:t>BASOPHILIC</a:t>
            </a:r>
            <a:endParaRPr sz="1600">
              <a:latin typeface="UKIJ CJK"/>
              <a:cs typeface="UKIJ CJK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1600" spc="-140" dirty="0">
                <a:latin typeface="UKIJ CJK"/>
                <a:cs typeface="UKIJ CJK"/>
              </a:rPr>
              <a:t>N</a:t>
            </a:r>
            <a:r>
              <a:rPr sz="1600" spc="-135" dirty="0">
                <a:latin typeface="UKIJ CJK"/>
                <a:cs typeface="UKIJ CJK"/>
              </a:rPr>
              <a:t>O</a:t>
            </a:r>
            <a:r>
              <a:rPr sz="1600" spc="-80" dirty="0">
                <a:latin typeface="UKIJ CJK"/>
                <a:cs typeface="UKIJ CJK"/>
              </a:rPr>
              <a:t>R</a:t>
            </a:r>
            <a:r>
              <a:rPr sz="1600" spc="-30" dirty="0">
                <a:latin typeface="UKIJ CJK"/>
                <a:cs typeface="UKIJ CJK"/>
              </a:rPr>
              <a:t>M</a:t>
            </a:r>
            <a:r>
              <a:rPr sz="1600" spc="-135" dirty="0">
                <a:latin typeface="UKIJ CJK"/>
                <a:cs typeface="UKIJ CJK"/>
              </a:rPr>
              <a:t>OB</a:t>
            </a:r>
            <a:r>
              <a:rPr sz="1600" spc="-80" dirty="0">
                <a:latin typeface="UKIJ CJK"/>
                <a:cs typeface="UKIJ CJK"/>
              </a:rPr>
              <a:t>LAS</a:t>
            </a:r>
            <a:r>
              <a:rPr sz="1600" spc="-70" dirty="0">
                <a:latin typeface="UKIJ CJK"/>
                <a:cs typeface="UKIJ CJK"/>
              </a:rPr>
              <a:t>T</a:t>
            </a:r>
            <a:r>
              <a:rPr sz="1600" spc="-95" dirty="0">
                <a:latin typeface="UKIJ CJK"/>
                <a:cs typeface="UKIJ CJK"/>
              </a:rPr>
              <a:t>S</a:t>
            </a:r>
            <a:endParaRPr sz="1600">
              <a:latin typeface="UKIJ CJK"/>
              <a:cs typeface="UKIJ CJK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300099" y="5719978"/>
            <a:ext cx="117030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-30" dirty="0">
                <a:latin typeface="UKIJ CJK"/>
                <a:cs typeface="UKIJ CJK"/>
              </a:rPr>
              <a:t>M</a:t>
            </a:r>
            <a:r>
              <a:rPr sz="1600" spc="-45" dirty="0">
                <a:latin typeface="UKIJ CJK"/>
                <a:cs typeface="UKIJ CJK"/>
              </a:rPr>
              <a:t>A</a:t>
            </a:r>
            <a:r>
              <a:rPr sz="1600" spc="-110" dirty="0">
                <a:latin typeface="UKIJ CJK"/>
                <a:cs typeface="UKIJ CJK"/>
              </a:rPr>
              <a:t>CR</a:t>
            </a:r>
            <a:r>
              <a:rPr sz="1600" spc="-135" dirty="0">
                <a:latin typeface="UKIJ CJK"/>
                <a:cs typeface="UKIJ CJK"/>
              </a:rPr>
              <a:t>O</a:t>
            </a:r>
            <a:r>
              <a:rPr sz="1600" spc="-110" dirty="0">
                <a:latin typeface="UKIJ CJK"/>
                <a:cs typeface="UKIJ CJK"/>
              </a:rPr>
              <a:t>C</a:t>
            </a:r>
            <a:r>
              <a:rPr sz="1600" spc="-60" dirty="0">
                <a:latin typeface="UKIJ CJK"/>
                <a:cs typeface="UKIJ CJK"/>
              </a:rPr>
              <a:t>Y</a:t>
            </a:r>
            <a:r>
              <a:rPr sz="1600" spc="-45" dirty="0">
                <a:latin typeface="UKIJ CJK"/>
                <a:cs typeface="UKIJ CJK"/>
              </a:rPr>
              <a:t>T</a:t>
            </a:r>
            <a:r>
              <a:rPr sz="1600" spc="-80" dirty="0">
                <a:latin typeface="UKIJ CJK"/>
                <a:cs typeface="UKIJ CJK"/>
              </a:rPr>
              <a:t>E</a:t>
            </a:r>
            <a:r>
              <a:rPr sz="1600" spc="-95" dirty="0">
                <a:latin typeface="UKIJ CJK"/>
                <a:cs typeface="UKIJ CJK"/>
              </a:rPr>
              <a:t>S</a:t>
            </a:r>
            <a:endParaRPr sz="1600">
              <a:latin typeface="UKIJ CJK"/>
              <a:cs typeface="UKIJ CJK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509008" y="5607202"/>
            <a:ext cx="1447800" cy="51498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600" spc="-90" dirty="0">
                <a:latin typeface="UKIJ CJK"/>
                <a:cs typeface="UKIJ CJK"/>
              </a:rPr>
              <a:t>P</a:t>
            </a:r>
            <a:r>
              <a:rPr sz="1600" spc="-135" dirty="0">
                <a:latin typeface="UKIJ CJK"/>
                <a:cs typeface="UKIJ CJK"/>
              </a:rPr>
              <a:t>O</a:t>
            </a:r>
            <a:r>
              <a:rPr sz="1600" spc="-240" dirty="0">
                <a:latin typeface="UKIJ CJK"/>
                <a:cs typeface="UKIJ CJK"/>
              </a:rPr>
              <a:t>L</a:t>
            </a:r>
            <a:r>
              <a:rPr sz="1600" spc="-105" dirty="0">
                <a:latin typeface="UKIJ CJK"/>
                <a:cs typeface="UKIJ CJK"/>
              </a:rPr>
              <a:t>YC</a:t>
            </a:r>
            <a:r>
              <a:rPr sz="1600" spc="-110" dirty="0">
                <a:latin typeface="UKIJ CJK"/>
                <a:cs typeface="UKIJ CJK"/>
              </a:rPr>
              <a:t>H</a:t>
            </a:r>
            <a:r>
              <a:rPr sz="1600" spc="-120" dirty="0">
                <a:latin typeface="UKIJ CJK"/>
                <a:cs typeface="UKIJ CJK"/>
              </a:rPr>
              <a:t>R</a:t>
            </a:r>
            <a:r>
              <a:rPr sz="1600" spc="-135" dirty="0">
                <a:latin typeface="UKIJ CJK"/>
                <a:cs typeface="UKIJ CJK"/>
              </a:rPr>
              <a:t>O</a:t>
            </a:r>
            <a:r>
              <a:rPr sz="1600" spc="-30" dirty="0">
                <a:latin typeface="UKIJ CJK"/>
                <a:cs typeface="UKIJ CJK"/>
              </a:rPr>
              <a:t>M</a:t>
            </a:r>
            <a:r>
              <a:rPr sz="1600" spc="-165" dirty="0">
                <a:latin typeface="UKIJ CJK"/>
                <a:cs typeface="UKIJ CJK"/>
              </a:rPr>
              <a:t>A</a:t>
            </a:r>
            <a:r>
              <a:rPr sz="1600" spc="-45" dirty="0">
                <a:latin typeface="UKIJ CJK"/>
                <a:cs typeface="UKIJ CJK"/>
              </a:rPr>
              <a:t>T</a:t>
            </a:r>
            <a:r>
              <a:rPr sz="1600" spc="-125" dirty="0">
                <a:latin typeface="UKIJ CJK"/>
                <a:cs typeface="UKIJ CJK"/>
              </a:rPr>
              <a:t>IC</a:t>
            </a:r>
            <a:endParaRPr sz="1600">
              <a:latin typeface="UKIJ CJK"/>
              <a:cs typeface="UKIJ CJK"/>
            </a:endParaRPr>
          </a:p>
          <a:p>
            <a:pPr marL="79375">
              <a:lnSpc>
                <a:spcPct val="100000"/>
              </a:lnSpc>
            </a:pPr>
            <a:r>
              <a:rPr sz="1600" spc="-95" dirty="0">
                <a:latin typeface="UKIJ CJK"/>
                <a:cs typeface="UKIJ CJK"/>
              </a:rPr>
              <a:t>NORMOBLASTS</a:t>
            </a:r>
            <a:endParaRPr sz="1600">
              <a:latin typeface="UKIJ CJK"/>
              <a:cs typeface="UKIJ CJK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186421" y="5607202"/>
            <a:ext cx="1311275" cy="51498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10"/>
              </a:spcBef>
            </a:pPr>
            <a:r>
              <a:rPr sz="1600" spc="-105" dirty="0">
                <a:latin typeface="UKIJ CJK"/>
                <a:cs typeface="UKIJ CJK"/>
              </a:rPr>
              <a:t>PYKNOTIC</a:t>
            </a:r>
            <a:endParaRPr sz="1600">
              <a:latin typeface="UKIJ CJK"/>
              <a:cs typeface="UKIJ CJK"/>
            </a:endParaRPr>
          </a:p>
          <a:p>
            <a:pPr algn="ctr">
              <a:lnSpc>
                <a:spcPct val="100000"/>
              </a:lnSpc>
            </a:pPr>
            <a:r>
              <a:rPr sz="1600" spc="-145" dirty="0">
                <a:latin typeface="UKIJ CJK"/>
                <a:cs typeface="UKIJ CJK"/>
              </a:rPr>
              <a:t>N</a:t>
            </a:r>
            <a:r>
              <a:rPr sz="1600" spc="-135" dirty="0">
                <a:latin typeface="UKIJ CJK"/>
                <a:cs typeface="UKIJ CJK"/>
              </a:rPr>
              <a:t>O</a:t>
            </a:r>
            <a:r>
              <a:rPr sz="1600" spc="-85" dirty="0">
                <a:latin typeface="UKIJ CJK"/>
                <a:cs typeface="UKIJ CJK"/>
              </a:rPr>
              <a:t>R</a:t>
            </a:r>
            <a:r>
              <a:rPr sz="1600" spc="-30" dirty="0">
                <a:latin typeface="UKIJ CJK"/>
                <a:cs typeface="UKIJ CJK"/>
              </a:rPr>
              <a:t>M</a:t>
            </a:r>
            <a:r>
              <a:rPr sz="1600" spc="-135" dirty="0">
                <a:latin typeface="UKIJ CJK"/>
                <a:cs typeface="UKIJ CJK"/>
              </a:rPr>
              <a:t>OB</a:t>
            </a:r>
            <a:r>
              <a:rPr sz="1600" spc="-90" dirty="0">
                <a:latin typeface="UKIJ CJK"/>
                <a:cs typeface="UKIJ CJK"/>
              </a:rPr>
              <a:t>LA</a:t>
            </a:r>
            <a:r>
              <a:rPr sz="1600" spc="-75" dirty="0">
                <a:latin typeface="UKIJ CJK"/>
                <a:cs typeface="UKIJ CJK"/>
              </a:rPr>
              <a:t>S</a:t>
            </a:r>
            <a:r>
              <a:rPr sz="1600" spc="-45" dirty="0">
                <a:latin typeface="UKIJ CJK"/>
                <a:cs typeface="UKIJ CJK"/>
              </a:rPr>
              <a:t>T</a:t>
            </a:r>
            <a:r>
              <a:rPr sz="1600" spc="-95" dirty="0">
                <a:latin typeface="UKIJ CJK"/>
                <a:cs typeface="UKIJ CJK"/>
              </a:rPr>
              <a:t>S</a:t>
            </a:r>
            <a:endParaRPr sz="1600">
              <a:latin typeface="UKIJ CJK"/>
              <a:cs typeface="UKIJ CJK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9006840" y="5747003"/>
            <a:ext cx="466343" cy="26974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359652" y="5751576"/>
            <a:ext cx="470915" cy="26517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9955148" y="5719978"/>
            <a:ext cx="134429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-95" dirty="0">
                <a:latin typeface="UKIJ CJK"/>
                <a:cs typeface="UKIJ CJK"/>
              </a:rPr>
              <a:t>RETICULOCYTES</a:t>
            </a:r>
            <a:endParaRPr sz="1600">
              <a:latin typeface="UKIJ CJK"/>
              <a:cs typeface="UKIJ CJK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0460735" y="5262371"/>
            <a:ext cx="260604" cy="46177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9942068" y="4560189"/>
            <a:ext cx="1304290" cy="51498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280035">
              <a:lnSpc>
                <a:spcPct val="100000"/>
              </a:lnSpc>
              <a:spcBef>
                <a:spcPts val="105"/>
              </a:spcBef>
            </a:pPr>
            <a:r>
              <a:rPr sz="1600" spc="-80" dirty="0">
                <a:latin typeface="UKIJ CJK"/>
                <a:cs typeface="UKIJ CJK"/>
              </a:rPr>
              <a:t>MATURE  </a:t>
            </a:r>
            <a:r>
              <a:rPr sz="1600" spc="-55" dirty="0">
                <a:latin typeface="UKIJ CJK"/>
                <a:cs typeface="UKIJ CJK"/>
              </a:rPr>
              <a:t>E</a:t>
            </a:r>
            <a:r>
              <a:rPr sz="1600" spc="-110" dirty="0">
                <a:latin typeface="UKIJ CJK"/>
                <a:cs typeface="UKIJ CJK"/>
              </a:rPr>
              <a:t>R</a:t>
            </a:r>
            <a:r>
              <a:rPr sz="1600" spc="-60" dirty="0">
                <a:latin typeface="UKIJ CJK"/>
                <a:cs typeface="UKIJ CJK"/>
              </a:rPr>
              <a:t>Y</a:t>
            </a:r>
            <a:r>
              <a:rPr sz="1600" spc="-45" dirty="0">
                <a:latin typeface="UKIJ CJK"/>
                <a:cs typeface="UKIJ CJK"/>
              </a:rPr>
              <a:t>T</a:t>
            </a:r>
            <a:r>
              <a:rPr sz="1600" spc="-125" dirty="0">
                <a:latin typeface="UKIJ CJK"/>
                <a:cs typeface="UKIJ CJK"/>
              </a:rPr>
              <a:t>H</a:t>
            </a:r>
            <a:r>
              <a:rPr sz="1600" spc="-110" dirty="0">
                <a:latin typeface="UKIJ CJK"/>
                <a:cs typeface="UKIJ CJK"/>
              </a:rPr>
              <a:t>R</a:t>
            </a:r>
            <a:r>
              <a:rPr sz="1600" spc="-135" dirty="0">
                <a:latin typeface="UKIJ CJK"/>
                <a:cs typeface="UKIJ CJK"/>
              </a:rPr>
              <a:t>O</a:t>
            </a:r>
            <a:r>
              <a:rPr sz="1600" spc="-110" dirty="0">
                <a:latin typeface="UKIJ CJK"/>
                <a:cs typeface="UKIJ CJK"/>
              </a:rPr>
              <a:t>C</a:t>
            </a:r>
            <a:r>
              <a:rPr sz="1600" spc="-60" dirty="0">
                <a:latin typeface="UKIJ CJK"/>
                <a:cs typeface="UKIJ CJK"/>
              </a:rPr>
              <a:t>Y</a:t>
            </a:r>
            <a:r>
              <a:rPr sz="1600" spc="-45" dirty="0">
                <a:latin typeface="UKIJ CJK"/>
                <a:cs typeface="UKIJ CJK"/>
              </a:rPr>
              <a:t>T</a:t>
            </a:r>
            <a:r>
              <a:rPr sz="1600" spc="-80" dirty="0">
                <a:latin typeface="UKIJ CJK"/>
                <a:cs typeface="UKIJ CJK"/>
              </a:rPr>
              <a:t>E</a:t>
            </a:r>
            <a:r>
              <a:rPr sz="1600" spc="-95" dirty="0">
                <a:latin typeface="UKIJ CJK"/>
                <a:cs typeface="UKIJ CJK"/>
              </a:rPr>
              <a:t>S</a:t>
            </a:r>
            <a:endParaRPr sz="1600">
              <a:latin typeface="UKIJ CJK"/>
              <a:cs typeface="UKIJ CJK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10817" y="76200"/>
            <a:ext cx="8277606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0" dirty="0">
                <a:solidFill>
                  <a:srgbClr val="000000"/>
                </a:solidFill>
                <a:latin typeface="Carlito"/>
                <a:cs typeface="Carlito"/>
              </a:rPr>
              <a:t>EFFECT OF </a:t>
            </a:r>
            <a:r>
              <a:rPr sz="3600" dirty="0">
                <a:solidFill>
                  <a:srgbClr val="000000"/>
                </a:solidFill>
                <a:latin typeface="Carlito"/>
                <a:cs typeface="Carlito"/>
              </a:rPr>
              <a:t>ANEMIA </a:t>
            </a:r>
            <a:r>
              <a:rPr sz="3600" spc="-10" dirty="0">
                <a:solidFill>
                  <a:srgbClr val="000000"/>
                </a:solidFill>
                <a:latin typeface="Carlito"/>
                <a:cs typeface="Carlito"/>
              </a:rPr>
              <a:t>ON </a:t>
            </a:r>
            <a:r>
              <a:rPr sz="3600" spc="-5" dirty="0">
                <a:solidFill>
                  <a:srgbClr val="000000"/>
                </a:solidFill>
                <a:latin typeface="Carlito"/>
                <a:cs typeface="Carlito"/>
              </a:rPr>
              <a:t>THE</a:t>
            </a:r>
            <a:r>
              <a:rPr sz="3600" spc="-50" dirty="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sz="3600" spc="-20" dirty="0">
                <a:solidFill>
                  <a:srgbClr val="000000"/>
                </a:solidFill>
                <a:latin typeface="Carlito"/>
                <a:cs typeface="Carlito"/>
              </a:rPr>
              <a:t>MOTHER</a:t>
            </a:r>
            <a:endParaRPr sz="3600" dirty="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414" y="1511884"/>
            <a:ext cx="3736340" cy="41243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100"/>
              </a:spcBef>
              <a:buFont typeface="Wingdings"/>
              <a:buChar char=""/>
              <a:tabLst>
                <a:tab pos="357505" algn="l"/>
              </a:tabLst>
            </a:pPr>
            <a:r>
              <a:rPr sz="2400" b="1" spc="-5" dirty="0">
                <a:latin typeface="Carlito"/>
                <a:cs typeface="Carlito"/>
              </a:rPr>
              <a:t>Antepartum</a:t>
            </a:r>
            <a:r>
              <a:rPr sz="2400" b="1" spc="-110" dirty="0">
                <a:latin typeface="Carlito"/>
                <a:cs typeface="Carlito"/>
              </a:rPr>
              <a:t> </a:t>
            </a:r>
            <a:r>
              <a:rPr sz="2400" b="1" spc="-5" dirty="0">
                <a:latin typeface="Carlito"/>
                <a:cs typeface="Carlito"/>
              </a:rPr>
              <a:t>complications</a:t>
            </a:r>
            <a:endParaRPr sz="24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2020"/>
              </a:spcBef>
              <a:buFont typeface="Wingdings"/>
              <a:buChar char=""/>
              <a:tabLst>
                <a:tab pos="756920" algn="l"/>
              </a:tabLst>
            </a:pPr>
            <a:r>
              <a:rPr sz="2400" spc="-105" dirty="0">
                <a:latin typeface="UKIJ CJK"/>
                <a:cs typeface="UKIJ CJK"/>
              </a:rPr>
              <a:t>Abortions</a:t>
            </a:r>
            <a:endParaRPr sz="2400">
              <a:latin typeface="UKIJ CJK"/>
              <a:cs typeface="UKIJ CJK"/>
            </a:endParaRPr>
          </a:p>
          <a:p>
            <a:pPr marL="756285" lvl="1" indent="-287020">
              <a:lnSpc>
                <a:spcPct val="100000"/>
              </a:lnSpc>
              <a:spcBef>
                <a:spcPts val="2020"/>
              </a:spcBef>
              <a:buFont typeface="Wingdings"/>
              <a:buChar char=""/>
              <a:tabLst>
                <a:tab pos="756920" algn="l"/>
              </a:tabLst>
            </a:pPr>
            <a:r>
              <a:rPr sz="2400" spc="-120" dirty="0">
                <a:latin typeface="UKIJ CJK"/>
                <a:cs typeface="UKIJ CJK"/>
              </a:rPr>
              <a:t>Intercurrent</a:t>
            </a:r>
            <a:r>
              <a:rPr sz="2400" spc="-204" dirty="0">
                <a:latin typeface="UKIJ CJK"/>
                <a:cs typeface="UKIJ CJK"/>
              </a:rPr>
              <a:t> </a:t>
            </a:r>
            <a:r>
              <a:rPr sz="2400" spc="-100" dirty="0">
                <a:latin typeface="UKIJ CJK"/>
                <a:cs typeface="UKIJ CJK"/>
              </a:rPr>
              <a:t>infection</a:t>
            </a:r>
            <a:endParaRPr sz="2400">
              <a:latin typeface="UKIJ CJK"/>
              <a:cs typeface="UKIJ CJK"/>
            </a:endParaRPr>
          </a:p>
          <a:p>
            <a:pPr marL="756285" lvl="1" indent="-287020">
              <a:lnSpc>
                <a:spcPct val="100000"/>
              </a:lnSpc>
              <a:spcBef>
                <a:spcPts val="2014"/>
              </a:spcBef>
              <a:buFont typeface="Wingdings"/>
              <a:buChar char=""/>
              <a:tabLst>
                <a:tab pos="756920" algn="l"/>
              </a:tabLst>
            </a:pPr>
            <a:r>
              <a:rPr sz="2400" spc="-125" dirty="0">
                <a:latin typeface="UKIJ CJK"/>
                <a:cs typeface="UKIJ CJK"/>
              </a:rPr>
              <a:t>Preeclampsia</a:t>
            </a:r>
            <a:endParaRPr sz="2400">
              <a:latin typeface="UKIJ CJK"/>
              <a:cs typeface="UKIJ CJK"/>
            </a:endParaRPr>
          </a:p>
          <a:p>
            <a:pPr marL="756285" lvl="1" indent="-287020">
              <a:lnSpc>
                <a:spcPct val="100000"/>
              </a:lnSpc>
              <a:spcBef>
                <a:spcPts val="2014"/>
              </a:spcBef>
              <a:buFont typeface="Wingdings"/>
              <a:buChar char=""/>
              <a:tabLst>
                <a:tab pos="756920" algn="l"/>
              </a:tabLst>
            </a:pPr>
            <a:r>
              <a:rPr sz="2400" spc="-140" dirty="0">
                <a:latin typeface="UKIJ CJK"/>
                <a:cs typeface="UKIJ CJK"/>
              </a:rPr>
              <a:t>APH</a:t>
            </a:r>
            <a:endParaRPr sz="2400">
              <a:latin typeface="UKIJ CJK"/>
              <a:cs typeface="UKIJ CJK"/>
            </a:endParaRPr>
          </a:p>
          <a:p>
            <a:pPr marL="756285" lvl="1" indent="-287020">
              <a:lnSpc>
                <a:spcPct val="100000"/>
              </a:lnSpc>
              <a:spcBef>
                <a:spcPts val="2020"/>
              </a:spcBef>
              <a:buFont typeface="Wingdings"/>
              <a:buChar char=""/>
              <a:tabLst>
                <a:tab pos="756920" algn="l"/>
              </a:tabLst>
            </a:pPr>
            <a:r>
              <a:rPr sz="2400" spc="-125" dirty="0">
                <a:latin typeface="UKIJ CJK"/>
                <a:cs typeface="UKIJ CJK"/>
              </a:rPr>
              <a:t>Preterm</a:t>
            </a:r>
            <a:r>
              <a:rPr sz="2400" spc="-145" dirty="0">
                <a:latin typeface="UKIJ CJK"/>
                <a:cs typeface="UKIJ CJK"/>
              </a:rPr>
              <a:t> </a:t>
            </a:r>
            <a:r>
              <a:rPr sz="2400" spc="-120" dirty="0">
                <a:latin typeface="UKIJ CJK"/>
                <a:cs typeface="UKIJ CJK"/>
              </a:rPr>
              <a:t>labour</a:t>
            </a:r>
            <a:endParaRPr sz="2400">
              <a:latin typeface="UKIJ CJK"/>
              <a:cs typeface="UKIJ CJK"/>
            </a:endParaRPr>
          </a:p>
          <a:p>
            <a:pPr marL="756285" lvl="1" indent="-287020">
              <a:lnSpc>
                <a:spcPct val="100000"/>
              </a:lnSpc>
              <a:spcBef>
                <a:spcPts val="2020"/>
              </a:spcBef>
              <a:buFont typeface="Wingdings"/>
              <a:buChar char=""/>
              <a:tabLst>
                <a:tab pos="756920" algn="l"/>
              </a:tabLst>
            </a:pPr>
            <a:r>
              <a:rPr sz="2400" spc="-130" dirty="0">
                <a:latin typeface="UKIJ CJK"/>
                <a:cs typeface="UKIJ CJK"/>
              </a:rPr>
              <a:t>Cardiac</a:t>
            </a:r>
            <a:r>
              <a:rPr sz="2400" spc="-135" dirty="0">
                <a:latin typeface="UKIJ CJK"/>
                <a:cs typeface="UKIJ CJK"/>
              </a:rPr>
              <a:t> </a:t>
            </a:r>
            <a:r>
              <a:rPr sz="2400" spc="-110" dirty="0">
                <a:latin typeface="UKIJ CJK"/>
                <a:cs typeface="UKIJ CJK"/>
              </a:rPr>
              <a:t>failure</a:t>
            </a:r>
            <a:endParaRPr sz="2400">
              <a:latin typeface="UKIJ CJK"/>
              <a:cs typeface="UKIJ CJ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418703" y="1475308"/>
            <a:ext cx="178816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100"/>
              </a:spcBef>
              <a:buSzPct val="75000"/>
              <a:buFont typeface="Wingdings"/>
              <a:buChar char=""/>
              <a:tabLst>
                <a:tab pos="287020" algn="l"/>
              </a:tabLst>
            </a:pPr>
            <a:r>
              <a:rPr sz="2400" b="1" spc="-10" dirty="0">
                <a:latin typeface="Carlito"/>
                <a:cs typeface="Carlito"/>
              </a:rPr>
              <a:t>Postpartum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714358" y="2097481"/>
            <a:ext cx="231203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100"/>
              </a:spcBef>
              <a:buSzPct val="75000"/>
              <a:buFont typeface="Wingdings"/>
              <a:buChar char=""/>
              <a:tabLst>
                <a:tab pos="287020" algn="l"/>
              </a:tabLst>
            </a:pPr>
            <a:r>
              <a:rPr sz="2400" spc="-120" dirty="0">
                <a:latin typeface="UKIJ CJK"/>
                <a:cs typeface="UKIJ CJK"/>
              </a:rPr>
              <a:t>Puerperal</a:t>
            </a:r>
            <a:r>
              <a:rPr sz="2400" spc="-204" dirty="0">
                <a:latin typeface="UKIJ CJK"/>
                <a:cs typeface="UKIJ CJK"/>
              </a:rPr>
              <a:t> </a:t>
            </a:r>
            <a:r>
              <a:rPr sz="2400" spc="-130" dirty="0">
                <a:latin typeface="UKIJ CJK"/>
                <a:cs typeface="UKIJ CJK"/>
              </a:rPr>
              <a:t>sepsis</a:t>
            </a:r>
            <a:endParaRPr sz="2400">
              <a:latin typeface="UKIJ CJK"/>
              <a:cs typeface="UKIJ CJ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14358" y="2719527"/>
            <a:ext cx="319151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100"/>
              </a:spcBef>
              <a:buSzPct val="75000"/>
              <a:buFont typeface="Wingdings"/>
              <a:buChar char=""/>
              <a:tabLst>
                <a:tab pos="287020" algn="l"/>
              </a:tabLst>
            </a:pPr>
            <a:r>
              <a:rPr sz="2400" spc="-114" dirty="0">
                <a:latin typeface="UKIJ CJK"/>
                <a:cs typeface="UKIJ CJK"/>
              </a:rPr>
              <a:t>Subinvolution </a:t>
            </a:r>
            <a:r>
              <a:rPr sz="2400" spc="-90" dirty="0">
                <a:latin typeface="UKIJ CJK"/>
                <a:cs typeface="UKIJ CJK"/>
              </a:rPr>
              <a:t>of</a:t>
            </a:r>
            <a:r>
              <a:rPr sz="2400" spc="-220" dirty="0">
                <a:latin typeface="UKIJ CJK"/>
                <a:cs typeface="UKIJ CJK"/>
              </a:rPr>
              <a:t> </a:t>
            </a:r>
            <a:r>
              <a:rPr sz="2400" spc="-114" dirty="0">
                <a:latin typeface="UKIJ CJK"/>
                <a:cs typeface="UKIJ CJK"/>
              </a:rPr>
              <a:t>uterus</a:t>
            </a:r>
            <a:endParaRPr sz="2400">
              <a:latin typeface="UKIJ CJK"/>
              <a:cs typeface="UKIJ CJ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14358" y="3341878"/>
            <a:ext cx="22390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100"/>
              </a:spcBef>
              <a:buSzPct val="75000"/>
              <a:buFont typeface="Wingdings"/>
              <a:buChar char=""/>
              <a:tabLst>
                <a:tab pos="287020" algn="l"/>
              </a:tabLst>
            </a:pPr>
            <a:r>
              <a:rPr sz="2400" spc="-110" dirty="0">
                <a:latin typeface="UKIJ CJK"/>
                <a:cs typeface="UKIJ CJK"/>
              </a:rPr>
              <a:t>Failing</a:t>
            </a:r>
            <a:r>
              <a:rPr sz="2400" spc="-170" dirty="0">
                <a:latin typeface="UKIJ CJK"/>
                <a:cs typeface="UKIJ CJK"/>
              </a:rPr>
              <a:t> </a:t>
            </a:r>
            <a:r>
              <a:rPr sz="2400" spc="-95" dirty="0">
                <a:latin typeface="UKIJ CJK"/>
                <a:cs typeface="UKIJ CJK"/>
              </a:rPr>
              <a:t>lactation</a:t>
            </a:r>
            <a:endParaRPr sz="2400">
              <a:latin typeface="UKIJ CJK"/>
              <a:cs typeface="UKIJ CJ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714358" y="3781171"/>
            <a:ext cx="246062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marR="5080" indent="-274320">
              <a:lnSpc>
                <a:spcPct val="150000"/>
              </a:lnSpc>
              <a:spcBef>
                <a:spcPts val="100"/>
              </a:spcBef>
              <a:buSzPct val="75000"/>
              <a:buFont typeface="Wingdings"/>
              <a:buChar char=""/>
              <a:tabLst>
                <a:tab pos="287020" algn="l"/>
              </a:tabLst>
            </a:pPr>
            <a:r>
              <a:rPr sz="2400" spc="-120" dirty="0">
                <a:latin typeface="UKIJ CJK"/>
                <a:cs typeface="UKIJ CJK"/>
              </a:rPr>
              <a:t>Puerperal</a:t>
            </a:r>
            <a:r>
              <a:rPr sz="2400" spc="-235" dirty="0">
                <a:latin typeface="UKIJ CJK"/>
                <a:cs typeface="UKIJ CJK"/>
              </a:rPr>
              <a:t> </a:t>
            </a:r>
            <a:r>
              <a:rPr sz="2400" spc="-125" dirty="0">
                <a:latin typeface="UKIJ CJK"/>
                <a:cs typeface="UKIJ CJK"/>
              </a:rPr>
              <a:t>venous  </a:t>
            </a:r>
            <a:r>
              <a:rPr sz="2400" spc="-135" dirty="0">
                <a:latin typeface="UKIJ CJK"/>
                <a:cs typeface="UKIJ CJK"/>
              </a:rPr>
              <a:t>thrombosis</a:t>
            </a:r>
            <a:endParaRPr sz="2400">
              <a:latin typeface="UKIJ CJK"/>
              <a:cs typeface="UKIJ CJ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714358" y="5134736"/>
            <a:ext cx="29298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100"/>
              </a:spcBef>
              <a:buSzPct val="75000"/>
              <a:buFont typeface="Wingdings"/>
              <a:buChar char=""/>
              <a:tabLst>
                <a:tab pos="287020" algn="l"/>
              </a:tabLst>
            </a:pPr>
            <a:r>
              <a:rPr sz="2400" spc="-135" dirty="0">
                <a:latin typeface="UKIJ CJK"/>
                <a:cs typeface="UKIJ CJK"/>
              </a:rPr>
              <a:t>Pulmonary</a:t>
            </a:r>
            <a:r>
              <a:rPr sz="2400" spc="-185" dirty="0">
                <a:latin typeface="UKIJ CJK"/>
                <a:cs typeface="UKIJ CJK"/>
              </a:rPr>
              <a:t> </a:t>
            </a:r>
            <a:r>
              <a:rPr sz="2400" spc="-140" dirty="0">
                <a:latin typeface="UKIJ CJK"/>
                <a:cs typeface="UKIJ CJK"/>
              </a:rPr>
              <a:t>embolism</a:t>
            </a:r>
            <a:endParaRPr sz="2400">
              <a:latin typeface="UKIJ CJK"/>
              <a:cs typeface="UKIJ CJ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714358" y="5756859"/>
            <a:ext cx="207263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100"/>
              </a:spcBef>
              <a:buSzPct val="75000"/>
              <a:buFont typeface="Wingdings"/>
              <a:buChar char=""/>
              <a:tabLst>
                <a:tab pos="287020" algn="l"/>
              </a:tabLst>
            </a:pPr>
            <a:r>
              <a:rPr sz="2400" spc="-130" dirty="0">
                <a:latin typeface="UKIJ CJK"/>
                <a:cs typeface="UKIJ CJK"/>
              </a:rPr>
              <a:t>Cardiac</a:t>
            </a:r>
            <a:r>
              <a:rPr sz="2400" spc="-165" dirty="0">
                <a:latin typeface="UKIJ CJK"/>
                <a:cs typeface="UKIJ CJK"/>
              </a:rPr>
              <a:t> </a:t>
            </a:r>
            <a:r>
              <a:rPr sz="2400" spc="-110" dirty="0">
                <a:latin typeface="UKIJ CJK"/>
                <a:cs typeface="UKIJ CJK"/>
              </a:rPr>
              <a:t>failure</a:t>
            </a:r>
            <a:endParaRPr sz="2400">
              <a:latin typeface="UKIJ CJK"/>
              <a:cs typeface="UKIJ CJK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714358" y="6378955"/>
            <a:ext cx="31908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100"/>
              </a:spcBef>
              <a:buSzPct val="75000"/>
              <a:buFont typeface="Wingdings"/>
              <a:buChar char=""/>
              <a:tabLst>
                <a:tab pos="287020" algn="l"/>
              </a:tabLst>
            </a:pPr>
            <a:r>
              <a:rPr sz="2400" spc="-120" dirty="0">
                <a:latin typeface="UKIJ CJK"/>
                <a:cs typeface="UKIJ CJK"/>
              </a:rPr>
              <a:t>Delayed </a:t>
            </a:r>
            <a:r>
              <a:rPr sz="2400" spc="-140" dirty="0">
                <a:latin typeface="UKIJ CJK"/>
                <a:cs typeface="UKIJ CJK"/>
              </a:rPr>
              <a:t>wound</a:t>
            </a:r>
            <a:r>
              <a:rPr sz="2400" spc="-170" dirty="0">
                <a:latin typeface="UKIJ CJK"/>
                <a:cs typeface="UKIJ CJK"/>
              </a:rPr>
              <a:t> </a:t>
            </a:r>
            <a:r>
              <a:rPr sz="2400" spc="-110" dirty="0">
                <a:latin typeface="UKIJ CJK"/>
                <a:cs typeface="UKIJ CJK"/>
              </a:rPr>
              <a:t>healing</a:t>
            </a:r>
            <a:endParaRPr sz="2400">
              <a:latin typeface="UKIJ CJK"/>
              <a:cs typeface="UKIJ CJK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483734" y="1475308"/>
            <a:ext cx="184658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indent="-274955">
              <a:lnSpc>
                <a:spcPct val="100000"/>
              </a:lnSpc>
              <a:spcBef>
                <a:spcPts val="100"/>
              </a:spcBef>
              <a:buSzPct val="75000"/>
              <a:buFont typeface="Wingdings"/>
              <a:buChar char=""/>
              <a:tabLst>
                <a:tab pos="287655" algn="l"/>
              </a:tabLst>
            </a:pPr>
            <a:r>
              <a:rPr sz="2400" b="1" dirty="0">
                <a:latin typeface="Carlito"/>
                <a:cs typeface="Carlito"/>
              </a:rPr>
              <a:t>I</a:t>
            </a:r>
            <a:r>
              <a:rPr sz="2400" b="1" spc="-15" dirty="0">
                <a:latin typeface="Carlito"/>
                <a:cs typeface="Carlito"/>
              </a:rPr>
              <a:t>n</a:t>
            </a:r>
            <a:r>
              <a:rPr sz="2400" b="1" dirty="0">
                <a:latin typeface="Carlito"/>
                <a:cs typeface="Carlito"/>
              </a:rPr>
              <a:t>t</a:t>
            </a:r>
            <a:r>
              <a:rPr sz="2400" b="1" spc="-35" dirty="0">
                <a:latin typeface="Carlito"/>
                <a:cs typeface="Carlito"/>
              </a:rPr>
              <a:t>r</a:t>
            </a:r>
            <a:r>
              <a:rPr sz="2400" b="1" spc="-10" dirty="0">
                <a:latin typeface="Carlito"/>
                <a:cs typeface="Carlito"/>
              </a:rPr>
              <a:t>a</a:t>
            </a:r>
            <a:r>
              <a:rPr sz="2400" b="1" dirty="0">
                <a:latin typeface="Carlito"/>
                <a:cs typeface="Carlito"/>
              </a:rPr>
              <a:t>par</a:t>
            </a:r>
            <a:r>
              <a:rPr sz="2400" b="1" spc="10" dirty="0">
                <a:latin typeface="Carlito"/>
                <a:cs typeface="Carlito"/>
              </a:rPr>
              <a:t>t</a:t>
            </a:r>
            <a:r>
              <a:rPr sz="2400" b="1" dirty="0">
                <a:latin typeface="Carlito"/>
                <a:cs typeface="Carlito"/>
              </a:rPr>
              <a:t>um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779645" y="2097481"/>
            <a:ext cx="211010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100"/>
              </a:spcBef>
              <a:buSzPct val="75000"/>
              <a:buFont typeface="Wingdings"/>
              <a:buChar char=""/>
              <a:tabLst>
                <a:tab pos="287020" algn="l"/>
              </a:tabLst>
            </a:pPr>
            <a:r>
              <a:rPr sz="2400" spc="-100" dirty="0">
                <a:latin typeface="UKIJ CJK"/>
                <a:cs typeface="UKIJ CJK"/>
              </a:rPr>
              <a:t>Uterine</a:t>
            </a:r>
            <a:r>
              <a:rPr sz="2400" spc="-195" dirty="0">
                <a:latin typeface="UKIJ CJK"/>
                <a:cs typeface="UKIJ CJK"/>
              </a:rPr>
              <a:t> </a:t>
            </a:r>
            <a:r>
              <a:rPr sz="2400" spc="-90" dirty="0">
                <a:latin typeface="UKIJ CJK"/>
                <a:cs typeface="UKIJ CJK"/>
              </a:rPr>
              <a:t>inertia</a:t>
            </a:r>
            <a:endParaRPr sz="2400">
              <a:latin typeface="UKIJ CJK"/>
              <a:cs typeface="UKIJ CJK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779645" y="2536271"/>
            <a:ext cx="2861945" cy="1123950"/>
          </a:xfrm>
          <a:prstGeom prst="rect">
            <a:avLst/>
          </a:prstGeom>
        </p:spPr>
        <p:txBody>
          <a:bodyPr vert="horz" wrap="square" lIns="0" tIns="196215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1545"/>
              </a:spcBef>
              <a:buSzPct val="75000"/>
              <a:buFont typeface="Wingdings"/>
              <a:buChar char=""/>
              <a:tabLst>
                <a:tab pos="287020" algn="l"/>
              </a:tabLst>
            </a:pPr>
            <a:r>
              <a:rPr sz="2400" spc="-114" dirty="0">
                <a:latin typeface="UKIJ CJK"/>
                <a:cs typeface="UKIJ CJK"/>
              </a:rPr>
              <a:t>Dysfunctional</a:t>
            </a:r>
            <a:r>
              <a:rPr sz="2400" spc="-204" dirty="0">
                <a:latin typeface="UKIJ CJK"/>
                <a:cs typeface="UKIJ CJK"/>
              </a:rPr>
              <a:t> </a:t>
            </a:r>
            <a:r>
              <a:rPr sz="2400" spc="-120" dirty="0">
                <a:latin typeface="UKIJ CJK"/>
                <a:cs typeface="UKIJ CJK"/>
              </a:rPr>
              <a:t>labour</a:t>
            </a:r>
            <a:endParaRPr sz="2400">
              <a:latin typeface="UKIJ CJK"/>
              <a:cs typeface="UKIJ CJK"/>
            </a:endParaRPr>
          </a:p>
          <a:p>
            <a:pPr marL="286385">
              <a:lnSpc>
                <a:spcPct val="100000"/>
              </a:lnSpc>
              <a:spcBef>
                <a:spcPts val="1440"/>
              </a:spcBef>
            </a:pPr>
            <a:r>
              <a:rPr sz="2400" spc="-110" dirty="0">
                <a:latin typeface="UKIJ CJK"/>
                <a:cs typeface="UKIJ CJK"/>
              </a:rPr>
              <a:t>patterns</a:t>
            </a:r>
            <a:endParaRPr sz="2400">
              <a:latin typeface="UKIJ CJK"/>
              <a:cs typeface="UKIJ CJK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779645" y="3708018"/>
            <a:ext cx="313372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6385" marR="5080" indent="-274320">
              <a:lnSpc>
                <a:spcPct val="150000"/>
              </a:lnSpc>
              <a:spcBef>
                <a:spcPts val="100"/>
              </a:spcBef>
              <a:buSzPct val="75000"/>
              <a:buFont typeface="Wingdings"/>
              <a:buChar char=""/>
              <a:tabLst>
                <a:tab pos="287020" algn="l"/>
              </a:tabLst>
            </a:pPr>
            <a:r>
              <a:rPr sz="2400" spc="-140" dirty="0">
                <a:latin typeface="UKIJ CJK"/>
                <a:cs typeface="UKIJ CJK"/>
              </a:rPr>
              <a:t>Increased </a:t>
            </a:r>
            <a:r>
              <a:rPr sz="2400" spc="-110" dirty="0">
                <a:latin typeface="UKIJ CJK"/>
                <a:cs typeface="UKIJ CJK"/>
              </a:rPr>
              <a:t>risk </a:t>
            </a:r>
            <a:r>
              <a:rPr sz="2400" spc="-90" dirty="0">
                <a:latin typeface="UKIJ CJK"/>
                <a:cs typeface="UKIJ CJK"/>
              </a:rPr>
              <a:t>of  </a:t>
            </a:r>
            <a:r>
              <a:rPr sz="2400" spc="-114" dirty="0">
                <a:latin typeface="UKIJ CJK"/>
                <a:cs typeface="UKIJ CJK"/>
              </a:rPr>
              <a:t>instrumental</a:t>
            </a:r>
            <a:r>
              <a:rPr sz="2400" spc="-245" dirty="0">
                <a:latin typeface="UKIJ CJK"/>
                <a:cs typeface="UKIJ CJK"/>
              </a:rPr>
              <a:t> </a:t>
            </a:r>
            <a:r>
              <a:rPr sz="2400" spc="-100" dirty="0">
                <a:latin typeface="UKIJ CJK"/>
                <a:cs typeface="UKIJ CJK"/>
              </a:rPr>
              <a:t>deliveries</a:t>
            </a:r>
            <a:endParaRPr sz="2400" dirty="0">
              <a:latin typeface="UKIJ CJK"/>
              <a:cs typeface="UKIJ CJK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779645" y="5061584"/>
            <a:ext cx="19094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100"/>
              </a:spcBef>
              <a:buSzPct val="75000"/>
              <a:buFont typeface="Wingdings"/>
              <a:buChar char=""/>
              <a:tabLst>
                <a:tab pos="287020" algn="l"/>
              </a:tabLst>
            </a:pPr>
            <a:r>
              <a:rPr sz="2400" spc="-90" dirty="0">
                <a:latin typeface="UKIJ CJK"/>
                <a:cs typeface="UKIJ CJK"/>
              </a:rPr>
              <a:t>Fetal</a:t>
            </a:r>
            <a:r>
              <a:rPr sz="2400" spc="-190" dirty="0">
                <a:latin typeface="UKIJ CJK"/>
                <a:cs typeface="UKIJ CJK"/>
              </a:rPr>
              <a:t> </a:t>
            </a:r>
            <a:r>
              <a:rPr sz="2400" spc="-120" dirty="0">
                <a:latin typeface="UKIJ CJK"/>
                <a:cs typeface="UKIJ CJK"/>
              </a:rPr>
              <a:t>distress</a:t>
            </a:r>
            <a:endParaRPr sz="2400" dirty="0">
              <a:latin typeface="UKIJ CJK"/>
              <a:cs typeface="UKIJ CJK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779645" y="5683707"/>
            <a:ext cx="21399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0520" indent="-338455">
              <a:lnSpc>
                <a:spcPct val="100000"/>
              </a:lnSpc>
              <a:spcBef>
                <a:spcPts val="100"/>
              </a:spcBef>
              <a:buSzPct val="75000"/>
              <a:buFont typeface="Wingdings"/>
              <a:buChar char=""/>
              <a:tabLst>
                <a:tab pos="350520" algn="l"/>
                <a:tab pos="351155" algn="l"/>
              </a:tabLst>
            </a:pPr>
            <a:r>
              <a:rPr sz="2400" spc="-130" dirty="0">
                <a:latin typeface="UKIJ CJK"/>
                <a:cs typeface="UKIJ CJK"/>
              </a:rPr>
              <a:t>Cardiac</a:t>
            </a:r>
            <a:r>
              <a:rPr sz="2400" spc="-140" dirty="0">
                <a:latin typeface="UKIJ CJK"/>
                <a:cs typeface="UKIJ CJK"/>
              </a:rPr>
              <a:t> </a:t>
            </a:r>
            <a:r>
              <a:rPr sz="2400" spc="-110" dirty="0">
                <a:latin typeface="UKIJ CJK"/>
                <a:cs typeface="UKIJ CJK"/>
              </a:rPr>
              <a:t>failure</a:t>
            </a:r>
            <a:endParaRPr sz="2400">
              <a:latin typeface="UKIJ CJK"/>
              <a:cs typeface="UKIJ CJK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779645" y="6305499"/>
            <a:ext cx="1566862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100"/>
              </a:spcBef>
              <a:buSzPct val="75000"/>
              <a:buFont typeface="Wingdings"/>
              <a:buChar char=""/>
              <a:tabLst>
                <a:tab pos="287020" algn="l"/>
              </a:tabLst>
            </a:pPr>
            <a:r>
              <a:rPr sz="2400" spc="-130" dirty="0">
                <a:latin typeface="UKIJ CJK"/>
                <a:cs typeface="UKIJ CJK"/>
              </a:rPr>
              <a:t>Shock</a:t>
            </a:r>
            <a:endParaRPr sz="2400" dirty="0">
              <a:latin typeface="UKIJ CJK"/>
              <a:cs typeface="UKIJ CJK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17240" y="317449"/>
            <a:ext cx="5369560" cy="6369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4000" spc="-10" dirty="0">
                <a:solidFill>
                  <a:srgbClr val="000000"/>
                </a:solidFill>
                <a:latin typeface="Carlito"/>
                <a:cs typeface="Carlito"/>
              </a:rPr>
              <a:t>EFFECTS </a:t>
            </a:r>
            <a:r>
              <a:rPr sz="4000" dirty="0">
                <a:solidFill>
                  <a:srgbClr val="000000"/>
                </a:solidFill>
                <a:latin typeface="Carlito"/>
                <a:cs typeface="Carlito"/>
              </a:rPr>
              <a:t>ON</a:t>
            </a:r>
            <a:r>
              <a:rPr sz="4000" spc="-140" dirty="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sz="4000" spc="5" dirty="0">
                <a:solidFill>
                  <a:srgbClr val="000000"/>
                </a:solidFill>
                <a:latin typeface="Carlito"/>
                <a:cs typeface="Carlito"/>
              </a:rPr>
              <a:t>FETUS</a:t>
            </a:r>
            <a:endParaRPr sz="4000" dirty="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9740" y="1453972"/>
            <a:ext cx="8460740" cy="48082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110"/>
              </a:spcBef>
              <a:buFont typeface="Wingdings"/>
              <a:buChar char=""/>
              <a:tabLst>
                <a:tab pos="357505" algn="l"/>
              </a:tabLst>
            </a:pPr>
            <a:r>
              <a:rPr sz="2800" spc="-180" dirty="0">
                <a:latin typeface="UKIJ CJK"/>
                <a:cs typeface="UKIJ CJK"/>
              </a:rPr>
              <a:t>IUGR</a:t>
            </a:r>
            <a:endParaRPr sz="2800">
              <a:latin typeface="UKIJ CJK"/>
              <a:cs typeface="UKIJ CJK"/>
            </a:endParaRPr>
          </a:p>
          <a:p>
            <a:pPr marL="356870" indent="-344805">
              <a:lnSpc>
                <a:spcPct val="100000"/>
              </a:lnSpc>
              <a:spcBef>
                <a:spcPts val="2355"/>
              </a:spcBef>
              <a:buFont typeface="Wingdings"/>
              <a:buChar char=""/>
              <a:tabLst>
                <a:tab pos="357505" algn="l"/>
              </a:tabLst>
            </a:pPr>
            <a:r>
              <a:rPr sz="2800" spc="-130" dirty="0">
                <a:latin typeface="UKIJ CJK"/>
                <a:cs typeface="UKIJ CJK"/>
              </a:rPr>
              <a:t>Prematurity</a:t>
            </a:r>
            <a:endParaRPr sz="2800">
              <a:latin typeface="UKIJ CJK"/>
              <a:cs typeface="UKIJ CJK"/>
            </a:endParaRPr>
          </a:p>
          <a:p>
            <a:pPr marL="356870" indent="-344805">
              <a:lnSpc>
                <a:spcPct val="100000"/>
              </a:lnSpc>
              <a:spcBef>
                <a:spcPts val="2355"/>
              </a:spcBef>
              <a:buFont typeface="Wingdings"/>
              <a:buChar char=""/>
              <a:tabLst>
                <a:tab pos="357505" algn="l"/>
                <a:tab pos="1913255" algn="l"/>
              </a:tabLst>
            </a:pPr>
            <a:r>
              <a:rPr sz="2800" spc="-160" dirty="0">
                <a:latin typeface="UKIJ CJK"/>
                <a:cs typeface="UKIJ CJK"/>
              </a:rPr>
              <a:t>Increased	</a:t>
            </a:r>
            <a:r>
              <a:rPr sz="2800" spc="-125" dirty="0">
                <a:latin typeface="UKIJ CJK"/>
                <a:cs typeface="UKIJ CJK"/>
              </a:rPr>
              <a:t>risk </a:t>
            </a:r>
            <a:r>
              <a:rPr sz="2800" spc="-100" dirty="0">
                <a:latin typeface="UKIJ CJK"/>
                <a:cs typeface="UKIJ CJK"/>
              </a:rPr>
              <a:t>of </a:t>
            </a:r>
            <a:r>
              <a:rPr sz="2800" spc="-190" dirty="0">
                <a:latin typeface="UKIJ CJK"/>
                <a:cs typeface="UKIJ CJK"/>
              </a:rPr>
              <a:t>Iron </a:t>
            </a:r>
            <a:r>
              <a:rPr sz="2800" spc="-120" dirty="0">
                <a:latin typeface="UKIJ CJK"/>
                <a:cs typeface="UKIJ CJK"/>
              </a:rPr>
              <a:t>deficiency </a:t>
            </a:r>
            <a:r>
              <a:rPr sz="2800" spc="-145" dirty="0">
                <a:latin typeface="UKIJ CJK"/>
                <a:cs typeface="UKIJ CJK"/>
              </a:rPr>
              <a:t>Anemia </a:t>
            </a:r>
            <a:r>
              <a:rPr sz="2800" spc="-130" dirty="0">
                <a:latin typeface="UKIJ CJK"/>
                <a:cs typeface="UKIJ CJK"/>
              </a:rPr>
              <a:t>in </a:t>
            </a:r>
            <a:r>
              <a:rPr sz="2800" spc="-110" dirty="0">
                <a:latin typeface="UKIJ CJK"/>
                <a:cs typeface="UKIJ CJK"/>
              </a:rPr>
              <a:t>early</a:t>
            </a:r>
            <a:r>
              <a:rPr sz="2800" dirty="0">
                <a:latin typeface="UKIJ CJK"/>
                <a:cs typeface="UKIJ CJK"/>
              </a:rPr>
              <a:t> </a:t>
            </a:r>
            <a:r>
              <a:rPr sz="2800" spc="-135" dirty="0">
                <a:latin typeface="UKIJ CJK"/>
                <a:cs typeface="UKIJ CJK"/>
              </a:rPr>
              <a:t>infancy</a:t>
            </a:r>
            <a:endParaRPr sz="2800">
              <a:latin typeface="UKIJ CJK"/>
              <a:cs typeface="UKIJ CJK"/>
            </a:endParaRPr>
          </a:p>
          <a:p>
            <a:pPr marL="356870" indent="-344805">
              <a:lnSpc>
                <a:spcPct val="100000"/>
              </a:lnSpc>
              <a:spcBef>
                <a:spcPts val="2350"/>
              </a:spcBef>
              <a:buFont typeface="Wingdings"/>
              <a:buChar char=""/>
              <a:tabLst>
                <a:tab pos="357505" algn="l"/>
              </a:tabLst>
            </a:pPr>
            <a:r>
              <a:rPr sz="2800" spc="-135" dirty="0">
                <a:latin typeface="UKIJ CJK"/>
                <a:cs typeface="UKIJ CJK"/>
              </a:rPr>
              <a:t>Congenital</a:t>
            </a:r>
            <a:r>
              <a:rPr sz="2800" spc="-160" dirty="0">
                <a:latin typeface="UKIJ CJK"/>
                <a:cs typeface="UKIJ CJK"/>
              </a:rPr>
              <a:t> </a:t>
            </a:r>
            <a:r>
              <a:rPr sz="2800" spc="-145" dirty="0">
                <a:latin typeface="UKIJ CJK"/>
                <a:cs typeface="UKIJ CJK"/>
              </a:rPr>
              <a:t>malformation</a:t>
            </a:r>
            <a:endParaRPr sz="2800">
              <a:latin typeface="UKIJ CJK"/>
              <a:cs typeface="UKIJ CJK"/>
            </a:endParaRPr>
          </a:p>
          <a:p>
            <a:pPr marL="356870" indent="-344805">
              <a:lnSpc>
                <a:spcPct val="100000"/>
              </a:lnSpc>
              <a:spcBef>
                <a:spcPts val="2355"/>
              </a:spcBef>
              <a:buFont typeface="Wingdings"/>
              <a:buChar char=""/>
              <a:tabLst>
                <a:tab pos="357505" algn="l"/>
              </a:tabLst>
            </a:pPr>
            <a:r>
              <a:rPr sz="2800" spc="-85" dirty="0">
                <a:latin typeface="UKIJ CJK"/>
                <a:cs typeface="UKIJ CJK"/>
              </a:rPr>
              <a:t>Still</a:t>
            </a:r>
            <a:r>
              <a:rPr sz="2800" spc="-160" dirty="0">
                <a:latin typeface="UKIJ CJK"/>
                <a:cs typeface="UKIJ CJK"/>
              </a:rPr>
              <a:t> </a:t>
            </a:r>
            <a:r>
              <a:rPr sz="2800" spc="-114" dirty="0">
                <a:latin typeface="UKIJ CJK"/>
                <a:cs typeface="UKIJ CJK"/>
              </a:rPr>
              <a:t>birth</a:t>
            </a:r>
            <a:endParaRPr sz="2800">
              <a:latin typeface="UKIJ CJK"/>
              <a:cs typeface="UKIJ CJK"/>
            </a:endParaRPr>
          </a:p>
          <a:p>
            <a:pPr marL="356870" indent="-344805">
              <a:lnSpc>
                <a:spcPct val="100000"/>
              </a:lnSpc>
              <a:spcBef>
                <a:spcPts val="2355"/>
              </a:spcBef>
              <a:buFont typeface="Wingdings"/>
              <a:buChar char=""/>
              <a:tabLst>
                <a:tab pos="357505" algn="l"/>
              </a:tabLst>
            </a:pPr>
            <a:r>
              <a:rPr sz="2800" spc="-165" dirty="0">
                <a:latin typeface="UKIJ CJK"/>
                <a:cs typeface="UKIJ CJK"/>
              </a:rPr>
              <a:t>Intra </a:t>
            </a:r>
            <a:r>
              <a:rPr sz="2800" spc="-120" dirty="0">
                <a:latin typeface="UKIJ CJK"/>
                <a:cs typeface="UKIJ CJK"/>
              </a:rPr>
              <a:t>uterine </a:t>
            </a:r>
            <a:r>
              <a:rPr sz="2800" spc="-140" dirty="0">
                <a:latin typeface="UKIJ CJK"/>
                <a:cs typeface="UKIJ CJK"/>
              </a:rPr>
              <a:t>deaths </a:t>
            </a:r>
            <a:r>
              <a:rPr sz="2800" spc="10" dirty="0">
                <a:latin typeface="UKIJ CJK"/>
                <a:cs typeface="UKIJ CJK"/>
              </a:rPr>
              <a:t>( </a:t>
            </a:r>
            <a:r>
              <a:rPr sz="2800" spc="-135" dirty="0">
                <a:latin typeface="UKIJ CJK"/>
                <a:cs typeface="UKIJ CJK"/>
              </a:rPr>
              <a:t>severe </a:t>
            </a:r>
            <a:r>
              <a:rPr sz="2800" spc="-140" dirty="0">
                <a:latin typeface="UKIJ CJK"/>
                <a:cs typeface="UKIJ CJK"/>
              </a:rPr>
              <a:t>maternal </a:t>
            </a:r>
            <a:r>
              <a:rPr sz="2800" spc="-150" dirty="0">
                <a:latin typeface="UKIJ CJK"/>
                <a:cs typeface="UKIJ CJK"/>
              </a:rPr>
              <a:t>anoxemia)</a:t>
            </a:r>
            <a:endParaRPr sz="2800">
              <a:latin typeface="UKIJ CJK"/>
              <a:cs typeface="UKIJ CJK"/>
            </a:endParaRPr>
          </a:p>
          <a:p>
            <a:pPr marL="356870" indent="-344805">
              <a:lnSpc>
                <a:spcPct val="100000"/>
              </a:lnSpc>
              <a:spcBef>
                <a:spcPts val="2355"/>
              </a:spcBef>
              <a:buFont typeface="Wingdings"/>
              <a:buChar char=""/>
              <a:tabLst>
                <a:tab pos="357505" algn="l"/>
              </a:tabLst>
            </a:pPr>
            <a:r>
              <a:rPr sz="2800" spc="-160" dirty="0">
                <a:latin typeface="UKIJ CJK"/>
                <a:cs typeface="UKIJ CJK"/>
              </a:rPr>
              <a:t>Increased </a:t>
            </a:r>
            <a:r>
              <a:rPr sz="2800" spc="-130" dirty="0">
                <a:latin typeface="UKIJ CJK"/>
                <a:cs typeface="UKIJ CJK"/>
              </a:rPr>
              <a:t>neonatal death </a:t>
            </a:r>
            <a:r>
              <a:rPr sz="2800" spc="35" dirty="0">
                <a:latin typeface="UKIJ CJK"/>
                <a:cs typeface="UKIJ CJK"/>
              </a:rPr>
              <a:t>/ </a:t>
            </a:r>
            <a:r>
              <a:rPr sz="2800" spc="-125" dirty="0">
                <a:latin typeface="UKIJ CJK"/>
                <a:cs typeface="UKIJ CJK"/>
              </a:rPr>
              <a:t>perinatal</a:t>
            </a:r>
            <a:r>
              <a:rPr sz="2800" spc="-200" dirty="0">
                <a:latin typeface="UKIJ CJK"/>
                <a:cs typeface="UKIJ CJK"/>
              </a:rPr>
              <a:t> </a:t>
            </a:r>
            <a:r>
              <a:rPr sz="2800" spc="-110" dirty="0">
                <a:latin typeface="UKIJ CJK"/>
                <a:cs typeface="UKIJ CJK"/>
              </a:rPr>
              <a:t>mortality</a:t>
            </a:r>
            <a:endParaRPr sz="2800">
              <a:latin typeface="UKIJ CJK"/>
              <a:cs typeface="UKIJ CJK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58032" y="495376"/>
            <a:ext cx="6043168" cy="6369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4000" spc="-20" dirty="0">
                <a:solidFill>
                  <a:srgbClr val="000000"/>
                </a:solidFill>
                <a:latin typeface="Carlito"/>
                <a:cs typeface="Carlito"/>
              </a:rPr>
              <a:t>SYMPTOMS </a:t>
            </a:r>
            <a:r>
              <a:rPr sz="4000" dirty="0">
                <a:solidFill>
                  <a:srgbClr val="000000"/>
                </a:solidFill>
                <a:latin typeface="Carlito"/>
                <a:cs typeface="Carlito"/>
              </a:rPr>
              <a:t>OF</a:t>
            </a:r>
            <a:r>
              <a:rPr sz="4000" spc="-160" dirty="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sz="4000" spc="-5" dirty="0">
                <a:solidFill>
                  <a:srgbClr val="000000"/>
                </a:solidFill>
                <a:latin typeface="Carlito"/>
                <a:cs typeface="Carlito"/>
              </a:rPr>
              <a:t>ANEMIA</a:t>
            </a:r>
            <a:endParaRPr sz="4000" dirty="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8644" y="1777364"/>
            <a:ext cx="3902075" cy="3829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90"/>
              </a:spcBef>
              <a:buFont typeface="Wingdings"/>
              <a:buChar char=""/>
              <a:tabLst>
                <a:tab pos="357505" algn="l"/>
              </a:tabLst>
            </a:pPr>
            <a:r>
              <a:rPr sz="3200" spc="-170" dirty="0">
                <a:latin typeface="UKIJ CJK"/>
                <a:cs typeface="UKIJ CJK"/>
              </a:rPr>
              <a:t>Lack </a:t>
            </a:r>
            <a:r>
              <a:rPr sz="3200" spc="-125" dirty="0">
                <a:latin typeface="UKIJ CJK"/>
                <a:cs typeface="UKIJ CJK"/>
              </a:rPr>
              <a:t>of</a:t>
            </a:r>
            <a:r>
              <a:rPr sz="3200" spc="-170" dirty="0">
                <a:latin typeface="UKIJ CJK"/>
                <a:cs typeface="UKIJ CJK"/>
              </a:rPr>
              <a:t> </a:t>
            </a:r>
            <a:r>
              <a:rPr sz="3200" spc="-155" dirty="0">
                <a:latin typeface="UKIJ CJK"/>
                <a:cs typeface="UKIJ CJK"/>
              </a:rPr>
              <a:t>concentration</a:t>
            </a:r>
            <a:endParaRPr sz="3200">
              <a:latin typeface="UKIJ CJK"/>
              <a:cs typeface="UKIJ CJK"/>
            </a:endParaRPr>
          </a:p>
          <a:p>
            <a:pPr marL="356870" indent="-344805">
              <a:lnSpc>
                <a:spcPct val="100000"/>
              </a:lnSpc>
              <a:spcBef>
                <a:spcPts val="2695"/>
              </a:spcBef>
              <a:buFont typeface="Wingdings"/>
              <a:buChar char=""/>
              <a:tabLst>
                <a:tab pos="357505" algn="l"/>
              </a:tabLst>
            </a:pPr>
            <a:r>
              <a:rPr sz="3200" spc="-160" dirty="0">
                <a:latin typeface="UKIJ CJK"/>
                <a:cs typeface="UKIJ CJK"/>
              </a:rPr>
              <a:t>Infection</a:t>
            </a:r>
            <a:endParaRPr sz="3200">
              <a:latin typeface="UKIJ CJK"/>
              <a:cs typeface="UKIJ CJK"/>
            </a:endParaRPr>
          </a:p>
          <a:p>
            <a:pPr marL="356870" indent="-344805">
              <a:lnSpc>
                <a:spcPct val="100000"/>
              </a:lnSpc>
              <a:spcBef>
                <a:spcPts val="2690"/>
              </a:spcBef>
              <a:buFont typeface="Wingdings"/>
              <a:buChar char=""/>
              <a:tabLst>
                <a:tab pos="357505" algn="l"/>
              </a:tabLst>
            </a:pPr>
            <a:r>
              <a:rPr sz="3200" spc="-145" dirty="0">
                <a:latin typeface="UKIJ CJK"/>
                <a:cs typeface="UKIJ CJK"/>
              </a:rPr>
              <a:t>Palpitation</a:t>
            </a:r>
            <a:endParaRPr sz="3200">
              <a:latin typeface="UKIJ CJK"/>
              <a:cs typeface="UKIJ CJK"/>
            </a:endParaRPr>
          </a:p>
          <a:p>
            <a:pPr marL="356870" indent="-344805">
              <a:lnSpc>
                <a:spcPct val="100000"/>
              </a:lnSpc>
              <a:spcBef>
                <a:spcPts val="2690"/>
              </a:spcBef>
              <a:buFont typeface="Wingdings"/>
              <a:buChar char=""/>
              <a:tabLst>
                <a:tab pos="357505" algn="l"/>
              </a:tabLst>
            </a:pPr>
            <a:r>
              <a:rPr sz="3200" spc="-160" dirty="0">
                <a:latin typeface="UKIJ CJK"/>
                <a:cs typeface="UKIJ CJK"/>
              </a:rPr>
              <a:t>Dizziness</a:t>
            </a:r>
            <a:endParaRPr sz="3200">
              <a:latin typeface="UKIJ CJK"/>
              <a:cs typeface="UKIJ CJK"/>
            </a:endParaRPr>
          </a:p>
          <a:p>
            <a:pPr marL="445134" indent="-433070">
              <a:lnSpc>
                <a:spcPct val="100000"/>
              </a:lnSpc>
              <a:spcBef>
                <a:spcPts val="2690"/>
              </a:spcBef>
              <a:buFont typeface="Wingdings"/>
              <a:buChar char=""/>
              <a:tabLst>
                <a:tab pos="445770" algn="l"/>
              </a:tabLst>
            </a:pPr>
            <a:r>
              <a:rPr sz="3200" spc="-145" dirty="0">
                <a:latin typeface="UKIJ CJK"/>
                <a:cs typeface="UKIJ CJK"/>
              </a:rPr>
              <a:t>Light</a:t>
            </a:r>
            <a:r>
              <a:rPr sz="3200" spc="-120" dirty="0">
                <a:latin typeface="UKIJ CJK"/>
                <a:cs typeface="UKIJ CJK"/>
              </a:rPr>
              <a:t> </a:t>
            </a:r>
            <a:r>
              <a:rPr sz="3200" spc="-185" dirty="0">
                <a:latin typeface="UKIJ CJK"/>
                <a:cs typeface="UKIJ CJK"/>
              </a:rPr>
              <a:t>headedness</a:t>
            </a:r>
            <a:endParaRPr sz="3200">
              <a:latin typeface="UKIJ CJK"/>
              <a:cs typeface="UKIJ CJ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277736" y="1777364"/>
            <a:ext cx="4064635" cy="3829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57505" indent="-344805">
              <a:lnSpc>
                <a:spcPct val="100000"/>
              </a:lnSpc>
              <a:spcBef>
                <a:spcPts val="90"/>
              </a:spcBef>
              <a:buFont typeface="Wingdings"/>
              <a:buChar char=""/>
              <a:tabLst>
                <a:tab pos="357505" algn="l"/>
              </a:tabLst>
            </a:pPr>
            <a:r>
              <a:rPr sz="3200" spc="-125" dirty="0">
                <a:latin typeface="UKIJ CJK"/>
                <a:cs typeface="UKIJ CJK"/>
              </a:rPr>
              <a:t>Irritability</a:t>
            </a:r>
            <a:endParaRPr sz="3200">
              <a:latin typeface="UKIJ CJK"/>
              <a:cs typeface="UKIJ CJK"/>
            </a:endParaRPr>
          </a:p>
          <a:p>
            <a:pPr marL="357505" indent="-344805">
              <a:lnSpc>
                <a:spcPct val="100000"/>
              </a:lnSpc>
              <a:spcBef>
                <a:spcPts val="2695"/>
              </a:spcBef>
              <a:buFont typeface="Wingdings"/>
              <a:buChar char=""/>
              <a:tabLst>
                <a:tab pos="357505" algn="l"/>
              </a:tabLst>
            </a:pPr>
            <a:r>
              <a:rPr sz="3200" spc="-204" dirty="0">
                <a:latin typeface="UKIJ CJK"/>
                <a:cs typeface="UKIJ CJK"/>
              </a:rPr>
              <a:t>PICA</a:t>
            </a:r>
            <a:endParaRPr sz="3200">
              <a:latin typeface="UKIJ CJK"/>
              <a:cs typeface="UKIJ CJK"/>
            </a:endParaRPr>
          </a:p>
          <a:p>
            <a:pPr marL="357505" indent="-344805">
              <a:lnSpc>
                <a:spcPct val="100000"/>
              </a:lnSpc>
              <a:spcBef>
                <a:spcPts val="2690"/>
              </a:spcBef>
              <a:buFont typeface="Wingdings"/>
              <a:buChar char=""/>
              <a:tabLst>
                <a:tab pos="357505" algn="l"/>
              </a:tabLst>
            </a:pPr>
            <a:r>
              <a:rPr sz="3200" spc="-145" dirty="0">
                <a:latin typeface="UKIJ CJK"/>
                <a:cs typeface="UKIJ CJK"/>
              </a:rPr>
              <a:t>Fatigue</a:t>
            </a:r>
            <a:endParaRPr sz="3200">
              <a:latin typeface="UKIJ CJK"/>
              <a:cs typeface="UKIJ CJK"/>
            </a:endParaRPr>
          </a:p>
          <a:p>
            <a:pPr marL="357505" indent="-344805">
              <a:lnSpc>
                <a:spcPct val="100000"/>
              </a:lnSpc>
              <a:spcBef>
                <a:spcPts val="2690"/>
              </a:spcBef>
              <a:buFont typeface="Wingdings"/>
              <a:buChar char=""/>
              <a:tabLst>
                <a:tab pos="357505" algn="l"/>
              </a:tabLst>
            </a:pPr>
            <a:r>
              <a:rPr sz="3200" spc="-160" dirty="0">
                <a:latin typeface="UKIJ CJK"/>
                <a:cs typeface="UKIJ CJK"/>
              </a:rPr>
              <a:t>Weakness</a:t>
            </a:r>
            <a:endParaRPr sz="3200">
              <a:latin typeface="UKIJ CJK"/>
              <a:cs typeface="UKIJ CJK"/>
            </a:endParaRPr>
          </a:p>
          <a:p>
            <a:pPr marL="445770" indent="-433705">
              <a:lnSpc>
                <a:spcPct val="100000"/>
              </a:lnSpc>
              <a:spcBef>
                <a:spcPts val="2690"/>
              </a:spcBef>
              <a:buFont typeface="Wingdings"/>
              <a:buChar char=""/>
              <a:tabLst>
                <a:tab pos="446405" algn="l"/>
              </a:tabLst>
            </a:pPr>
            <a:r>
              <a:rPr sz="3200" spc="-185" dirty="0">
                <a:latin typeface="UKIJ CJK"/>
                <a:cs typeface="UKIJ CJK"/>
              </a:rPr>
              <a:t>Dyspnoea </a:t>
            </a:r>
            <a:r>
              <a:rPr sz="3200" spc="-190" dirty="0">
                <a:latin typeface="UKIJ CJK"/>
                <a:cs typeface="UKIJ CJK"/>
              </a:rPr>
              <a:t>on</a:t>
            </a:r>
            <a:r>
              <a:rPr sz="3200" spc="-25" dirty="0">
                <a:latin typeface="UKIJ CJK"/>
                <a:cs typeface="UKIJ CJK"/>
              </a:rPr>
              <a:t> </a:t>
            </a:r>
            <a:r>
              <a:rPr sz="3200" spc="-160" dirty="0">
                <a:latin typeface="UKIJ CJK"/>
                <a:cs typeface="UKIJ CJK"/>
              </a:rPr>
              <a:t>exertion</a:t>
            </a:r>
            <a:endParaRPr sz="3200">
              <a:latin typeface="UKIJ CJK"/>
              <a:cs typeface="UKIJ CJK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707382" y="350977"/>
            <a:ext cx="2455418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solidFill>
                  <a:srgbClr val="000000"/>
                </a:solidFill>
                <a:latin typeface="Carlito"/>
                <a:cs typeface="Carlito"/>
              </a:rPr>
              <a:t>SIGNS</a:t>
            </a:r>
            <a:endParaRPr sz="3600" dirty="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8644" y="1229944"/>
            <a:ext cx="5878195" cy="55346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110"/>
              </a:spcBef>
              <a:buFont typeface="Wingdings"/>
              <a:buChar char=""/>
              <a:tabLst>
                <a:tab pos="357505" algn="l"/>
              </a:tabLst>
            </a:pPr>
            <a:r>
              <a:rPr sz="2800" spc="-140" dirty="0">
                <a:latin typeface="UKIJ CJK"/>
                <a:cs typeface="UKIJ CJK"/>
              </a:rPr>
              <a:t>Pallor </a:t>
            </a:r>
            <a:r>
              <a:rPr sz="2800" spc="-105" dirty="0">
                <a:latin typeface="UKIJ CJK"/>
                <a:cs typeface="UKIJ CJK"/>
              </a:rPr>
              <a:t>of </a:t>
            </a:r>
            <a:r>
              <a:rPr sz="2800" spc="-195" dirty="0">
                <a:latin typeface="UKIJ CJK"/>
                <a:cs typeface="UKIJ CJK"/>
              </a:rPr>
              <a:t>mucus </a:t>
            </a:r>
            <a:r>
              <a:rPr sz="2800" spc="-185" dirty="0">
                <a:latin typeface="UKIJ CJK"/>
                <a:cs typeface="UKIJ CJK"/>
              </a:rPr>
              <a:t>membrane </a:t>
            </a:r>
            <a:r>
              <a:rPr sz="2800" spc="-140" dirty="0">
                <a:latin typeface="UKIJ CJK"/>
                <a:cs typeface="UKIJ CJK"/>
              </a:rPr>
              <a:t>or </a:t>
            </a:r>
            <a:r>
              <a:rPr sz="2800" spc="-125" dirty="0">
                <a:latin typeface="UKIJ CJK"/>
                <a:cs typeface="UKIJ CJK"/>
              </a:rPr>
              <a:t>nail</a:t>
            </a:r>
            <a:r>
              <a:rPr sz="2800" spc="125" dirty="0">
                <a:latin typeface="UKIJ CJK"/>
                <a:cs typeface="UKIJ CJK"/>
              </a:rPr>
              <a:t> </a:t>
            </a:r>
            <a:r>
              <a:rPr sz="2800" spc="-150" dirty="0">
                <a:latin typeface="UKIJ CJK"/>
                <a:cs typeface="UKIJ CJK"/>
              </a:rPr>
              <a:t>bed</a:t>
            </a:r>
            <a:endParaRPr sz="2800" dirty="0">
              <a:latin typeface="UKIJ CJK"/>
              <a:cs typeface="UKIJ CJK"/>
            </a:endParaRPr>
          </a:p>
          <a:p>
            <a:pPr marL="356870" indent="-344805">
              <a:lnSpc>
                <a:spcPct val="100000"/>
              </a:lnSpc>
              <a:spcBef>
                <a:spcPts val="2355"/>
              </a:spcBef>
              <a:buFont typeface="Wingdings"/>
              <a:buChar char=""/>
              <a:tabLst>
                <a:tab pos="357505" algn="l"/>
                <a:tab pos="1707514" algn="l"/>
              </a:tabLst>
            </a:pPr>
            <a:r>
              <a:rPr sz="2800" spc="-120" dirty="0">
                <a:latin typeface="UKIJ CJK"/>
                <a:cs typeface="UKIJ CJK"/>
              </a:rPr>
              <a:t>Glossitis	</a:t>
            </a:r>
            <a:r>
              <a:rPr sz="2800" spc="-170" dirty="0">
                <a:latin typeface="UKIJ CJK"/>
                <a:cs typeface="UKIJ CJK"/>
              </a:rPr>
              <a:t>and</a:t>
            </a:r>
            <a:r>
              <a:rPr sz="2800" spc="-105" dirty="0">
                <a:latin typeface="UKIJ CJK"/>
                <a:cs typeface="UKIJ CJK"/>
              </a:rPr>
              <a:t> </a:t>
            </a:r>
            <a:r>
              <a:rPr sz="2800" spc="-114" dirty="0">
                <a:latin typeface="UKIJ CJK"/>
                <a:cs typeface="UKIJ CJK"/>
              </a:rPr>
              <a:t>Stomatitis</a:t>
            </a:r>
            <a:endParaRPr sz="2800" dirty="0">
              <a:latin typeface="UKIJ CJK"/>
              <a:cs typeface="UKIJ CJK"/>
            </a:endParaRPr>
          </a:p>
          <a:p>
            <a:pPr marL="356870" indent="-344805">
              <a:lnSpc>
                <a:spcPct val="100000"/>
              </a:lnSpc>
              <a:spcBef>
                <a:spcPts val="2355"/>
              </a:spcBef>
              <a:buFont typeface="Wingdings"/>
              <a:buChar char=""/>
              <a:tabLst>
                <a:tab pos="357505" algn="l"/>
              </a:tabLst>
            </a:pPr>
            <a:r>
              <a:rPr sz="2800" spc="-135" dirty="0">
                <a:latin typeface="UKIJ CJK"/>
                <a:cs typeface="UKIJ CJK"/>
              </a:rPr>
              <a:t>Platynychia </a:t>
            </a:r>
            <a:r>
              <a:rPr sz="2800" spc="-140" dirty="0">
                <a:latin typeface="UKIJ CJK"/>
                <a:cs typeface="UKIJ CJK"/>
              </a:rPr>
              <a:t>or</a:t>
            </a:r>
            <a:r>
              <a:rPr sz="2800" spc="-135" dirty="0">
                <a:latin typeface="UKIJ CJK"/>
                <a:cs typeface="UKIJ CJK"/>
              </a:rPr>
              <a:t> </a:t>
            </a:r>
            <a:r>
              <a:rPr sz="2800" spc="-140" dirty="0">
                <a:latin typeface="UKIJ CJK"/>
                <a:cs typeface="UKIJ CJK"/>
              </a:rPr>
              <a:t>Koilonychia</a:t>
            </a:r>
            <a:endParaRPr sz="2800" dirty="0">
              <a:latin typeface="UKIJ CJK"/>
              <a:cs typeface="UKIJ CJK"/>
            </a:endParaRPr>
          </a:p>
          <a:p>
            <a:pPr marL="356870" indent="-344805">
              <a:lnSpc>
                <a:spcPct val="100000"/>
              </a:lnSpc>
              <a:spcBef>
                <a:spcPts val="2350"/>
              </a:spcBef>
              <a:buFont typeface="Wingdings"/>
              <a:buChar char=""/>
              <a:tabLst>
                <a:tab pos="357505" algn="l"/>
              </a:tabLst>
            </a:pPr>
            <a:r>
              <a:rPr sz="2800" spc="-165" dirty="0">
                <a:latin typeface="UKIJ CJK"/>
                <a:cs typeface="UKIJ CJK"/>
              </a:rPr>
              <a:t>Tachycardia </a:t>
            </a:r>
            <a:r>
              <a:rPr sz="2800" dirty="0">
                <a:latin typeface="UKIJ CJK"/>
                <a:cs typeface="UKIJ CJK"/>
              </a:rPr>
              <a:t>,</a:t>
            </a:r>
            <a:r>
              <a:rPr sz="2800" spc="-75" dirty="0">
                <a:latin typeface="UKIJ CJK"/>
                <a:cs typeface="UKIJ CJK"/>
              </a:rPr>
              <a:t> </a:t>
            </a:r>
            <a:r>
              <a:rPr sz="2800" spc="-140" dirty="0">
                <a:latin typeface="UKIJ CJK"/>
                <a:cs typeface="UKIJ CJK"/>
              </a:rPr>
              <a:t>tachypnea</a:t>
            </a:r>
            <a:endParaRPr sz="2800" dirty="0">
              <a:latin typeface="UKIJ CJK"/>
              <a:cs typeface="UKIJ CJK"/>
            </a:endParaRPr>
          </a:p>
          <a:p>
            <a:pPr marL="356870" indent="-344805">
              <a:lnSpc>
                <a:spcPct val="100000"/>
              </a:lnSpc>
              <a:spcBef>
                <a:spcPts val="2355"/>
              </a:spcBef>
              <a:buFont typeface="Wingdings"/>
              <a:buChar char=""/>
              <a:tabLst>
                <a:tab pos="357505" algn="l"/>
              </a:tabLst>
            </a:pPr>
            <a:r>
              <a:rPr sz="2800" spc="-105" dirty="0">
                <a:latin typeface="UKIJ CJK"/>
                <a:cs typeface="UKIJ CJK"/>
              </a:rPr>
              <a:t>Ejection </a:t>
            </a:r>
            <a:r>
              <a:rPr sz="2800" spc="-125" dirty="0">
                <a:latin typeface="UKIJ CJK"/>
                <a:cs typeface="UKIJ CJK"/>
              </a:rPr>
              <a:t>systolic</a:t>
            </a:r>
            <a:r>
              <a:rPr sz="2800" spc="-180" dirty="0">
                <a:latin typeface="UKIJ CJK"/>
                <a:cs typeface="UKIJ CJK"/>
              </a:rPr>
              <a:t> </a:t>
            </a:r>
            <a:r>
              <a:rPr sz="2800" spc="-200" dirty="0">
                <a:latin typeface="UKIJ CJK"/>
                <a:cs typeface="UKIJ CJK"/>
              </a:rPr>
              <a:t>murmur</a:t>
            </a:r>
            <a:endParaRPr sz="2800" dirty="0">
              <a:latin typeface="UKIJ CJK"/>
              <a:cs typeface="UKIJ CJK"/>
            </a:endParaRPr>
          </a:p>
          <a:p>
            <a:pPr marL="356870" indent="-344805">
              <a:lnSpc>
                <a:spcPct val="100000"/>
              </a:lnSpc>
              <a:spcBef>
                <a:spcPts val="2355"/>
              </a:spcBef>
              <a:buFont typeface="Wingdings"/>
              <a:buChar char=""/>
              <a:tabLst>
                <a:tab pos="357505" algn="l"/>
              </a:tabLst>
            </a:pPr>
            <a:r>
              <a:rPr sz="2800" spc="-114" dirty="0">
                <a:latin typeface="UKIJ CJK"/>
                <a:cs typeface="UKIJ CJK"/>
              </a:rPr>
              <a:t>Ankle</a:t>
            </a:r>
            <a:r>
              <a:rPr sz="2800" spc="-140" dirty="0">
                <a:latin typeface="UKIJ CJK"/>
                <a:cs typeface="UKIJ CJK"/>
              </a:rPr>
              <a:t> </a:t>
            </a:r>
            <a:r>
              <a:rPr sz="2800" spc="-175" dirty="0">
                <a:latin typeface="UKIJ CJK"/>
                <a:cs typeface="UKIJ CJK"/>
              </a:rPr>
              <a:t>Edema</a:t>
            </a:r>
            <a:endParaRPr sz="2800" dirty="0">
              <a:latin typeface="UKIJ CJK"/>
              <a:cs typeface="UKIJ CJK"/>
            </a:endParaRPr>
          </a:p>
          <a:p>
            <a:pPr marL="356870" indent="-344805">
              <a:lnSpc>
                <a:spcPct val="100000"/>
              </a:lnSpc>
              <a:spcBef>
                <a:spcPts val="2360"/>
              </a:spcBef>
              <a:buFont typeface="Wingdings"/>
              <a:buChar char=""/>
              <a:tabLst>
                <a:tab pos="357505" algn="l"/>
              </a:tabLst>
            </a:pPr>
            <a:r>
              <a:rPr sz="2800" spc="-165" dirty="0">
                <a:latin typeface="UKIJ CJK"/>
                <a:cs typeface="UKIJ CJK"/>
              </a:rPr>
              <a:t>Increased </a:t>
            </a:r>
            <a:r>
              <a:rPr sz="2800" spc="-125" dirty="0">
                <a:latin typeface="UKIJ CJK"/>
                <a:cs typeface="UKIJ CJK"/>
              </a:rPr>
              <a:t>juglar </a:t>
            </a:r>
            <a:r>
              <a:rPr sz="2800" spc="-150" dirty="0">
                <a:latin typeface="UKIJ CJK"/>
                <a:cs typeface="UKIJ CJK"/>
              </a:rPr>
              <a:t>venous</a:t>
            </a:r>
            <a:r>
              <a:rPr sz="2800" spc="-50" dirty="0">
                <a:latin typeface="UKIJ CJK"/>
                <a:cs typeface="UKIJ CJK"/>
              </a:rPr>
              <a:t> </a:t>
            </a:r>
            <a:r>
              <a:rPr sz="2800" spc="-160" dirty="0">
                <a:latin typeface="UKIJ CJK"/>
                <a:cs typeface="UKIJ CJK"/>
              </a:rPr>
              <a:t>pressure</a:t>
            </a:r>
            <a:endParaRPr sz="2800" dirty="0">
              <a:latin typeface="UKIJ CJK"/>
              <a:cs typeface="UKIJ CJK"/>
            </a:endParaRPr>
          </a:p>
          <a:p>
            <a:pPr marL="356870" indent="-344805">
              <a:lnSpc>
                <a:spcPct val="100000"/>
              </a:lnSpc>
              <a:spcBef>
                <a:spcPts val="2350"/>
              </a:spcBef>
              <a:buFont typeface="Wingdings"/>
              <a:buChar char=""/>
              <a:tabLst>
                <a:tab pos="357505" algn="l"/>
              </a:tabLst>
            </a:pPr>
            <a:r>
              <a:rPr sz="2800" spc="-145" dirty="0">
                <a:latin typeface="UKIJ CJK"/>
                <a:cs typeface="UKIJ CJK"/>
              </a:rPr>
              <a:t>Postural</a:t>
            </a:r>
            <a:r>
              <a:rPr sz="2800" spc="-160" dirty="0">
                <a:latin typeface="UKIJ CJK"/>
                <a:cs typeface="UKIJ CJK"/>
              </a:rPr>
              <a:t> </a:t>
            </a:r>
            <a:r>
              <a:rPr sz="2800" spc="-145" dirty="0">
                <a:latin typeface="UKIJ CJK"/>
                <a:cs typeface="UKIJ CJK"/>
              </a:rPr>
              <a:t>hypotension</a:t>
            </a:r>
            <a:endParaRPr sz="2800" dirty="0">
              <a:latin typeface="UKIJ CJK"/>
              <a:cs typeface="UKIJ CJK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05050" y="376809"/>
            <a:ext cx="7296150" cy="453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800" b="0" spc="-130" dirty="0">
                <a:solidFill>
                  <a:srgbClr val="000000"/>
                </a:solidFill>
                <a:latin typeface="UKIJ CJK"/>
                <a:cs typeface="UKIJ CJK"/>
              </a:rPr>
              <a:t>WORK </a:t>
            </a:r>
            <a:r>
              <a:rPr sz="2800" b="0" spc="-165" dirty="0">
                <a:solidFill>
                  <a:srgbClr val="000000"/>
                </a:solidFill>
                <a:latin typeface="UKIJ CJK"/>
                <a:cs typeface="UKIJ CJK"/>
              </a:rPr>
              <a:t>UP OF </a:t>
            </a:r>
            <a:r>
              <a:rPr sz="2800" b="0" spc="-160" dirty="0">
                <a:solidFill>
                  <a:srgbClr val="000000"/>
                </a:solidFill>
                <a:latin typeface="UKIJ CJK"/>
                <a:cs typeface="UKIJ CJK"/>
              </a:rPr>
              <a:t>PREGNANCY </a:t>
            </a:r>
            <a:r>
              <a:rPr sz="2800" b="0" spc="-140" dirty="0">
                <a:solidFill>
                  <a:srgbClr val="000000"/>
                </a:solidFill>
                <a:latin typeface="UKIJ CJK"/>
                <a:cs typeface="UKIJ CJK"/>
              </a:rPr>
              <a:t>WITH</a:t>
            </a:r>
            <a:r>
              <a:rPr sz="2800" b="0" spc="-55" dirty="0">
                <a:solidFill>
                  <a:srgbClr val="000000"/>
                </a:solidFill>
                <a:latin typeface="UKIJ CJK"/>
                <a:cs typeface="UKIJ CJK"/>
              </a:rPr>
              <a:t> </a:t>
            </a:r>
            <a:r>
              <a:rPr sz="2800" b="0" spc="-135" dirty="0">
                <a:solidFill>
                  <a:srgbClr val="000000"/>
                </a:solidFill>
                <a:latin typeface="UKIJ CJK"/>
                <a:cs typeface="UKIJ CJK"/>
              </a:rPr>
              <a:t>ANEMIA</a:t>
            </a:r>
            <a:endParaRPr sz="2800" dirty="0">
              <a:latin typeface="UKIJ CJK"/>
              <a:cs typeface="UKIJ CJ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8644" y="1176400"/>
            <a:ext cx="10546715" cy="16725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6870" marR="5080" indent="-344805">
              <a:lnSpc>
                <a:spcPct val="150100"/>
              </a:lnSpc>
              <a:spcBef>
                <a:spcPts val="100"/>
              </a:spcBef>
              <a:buFont typeface="Wingdings"/>
              <a:buChar char=""/>
              <a:tabLst>
                <a:tab pos="357505" algn="l"/>
              </a:tabLst>
            </a:pPr>
            <a:r>
              <a:rPr sz="2400" spc="-100" dirty="0">
                <a:latin typeface="UKIJ CJK"/>
                <a:cs typeface="UKIJ CJK"/>
              </a:rPr>
              <a:t>Detailed </a:t>
            </a:r>
            <a:r>
              <a:rPr sz="2400" spc="-110" dirty="0">
                <a:latin typeface="UKIJ CJK"/>
                <a:cs typeface="UKIJ CJK"/>
              </a:rPr>
              <a:t>history </a:t>
            </a:r>
            <a:r>
              <a:rPr sz="2400" spc="-140" dirty="0">
                <a:latin typeface="Arimo"/>
                <a:cs typeface="Arimo"/>
              </a:rPr>
              <a:t>– </a:t>
            </a:r>
            <a:r>
              <a:rPr sz="2400" spc="-90" dirty="0">
                <a:latin typeface="UKIJ CJK"/>
                <a:cs typeface="UKIJ CJK"/>
              </a:rPr>
              <a:t>age, </a:t>
            </a:r>
            <a:r>
              <a:rPr sz="2400" spc="-100" dirty="0">
                <a:latin typeface="UKIJ CJK"/>
                <a:cs typeface="UKIJ CJK"/>
              </a:rPr>
              <a:t>race, </a:t>
            </a:r>
            <a:r>
              <a:rPr sz="2400" spc="-105" dirty="0">
                <a:latin typeface="UKIJ CJK"/>
                <a:cs typeface="UKIJ CJK"/>
              </a:rPr>
              <a:t>parity, </a:t>
            </a:r>
            <a:r>
              <a:rPr sz="2400" spc="-100" dirty="0">
                <a:latin typeface="UKIJ CJK"/>
                <a:cs typeface="UKIJ CJK"/>
              </a:rPr>
              <a:t>dietary </a:t>
            </a:r>
            <a:r>
              <a:rPr sz="2400" spc="-95" dirty="0">
                <a:latin typeface="UKIJ CJK"/>
                <a:cs typeface="UKIJ CJK"/>
              </a:rPr>
              <a:t>habits, h/o </a:t>
            </a:r>
            <a:r>
              <a:rPr sz="2400" spc="-130" dirty="0">
                <a:latin typeface="UKIJ CJK"/>
                <a:cs typeface="UKIJ CJK"/>
              </a:rPr>
              <a:t>passing </a:t>
            </a:r>
            <a:r>
              <a:rPr sz="2400" spc="-150" dirty="0">
                <a:latin typeface="UKIJ CJK"/>
                <a:cs typeface="UKIJ CJK"/>
              </a:rPr>
              <a:t>worms </a:t>
            </a:r>
            <a:r>
              <a:rPr sz="2400" spc="-114" dirty="0">
                <a:latin typeface="UKIJ CJK"/>
                <a:cs typeface="UKIJ CJK"/>
              </a:rPr>
              <a:t>in </a:t>
            </a:r>
            <a:r>
              <a:rPr sz="2400" spc="-100" dirty="0">
                <a:latin typeface="UKIJ CJK"/>
                <a:cs typeface="UKIJ CJK"/>
              </a:rPr>
              <a:t>stools, </a:t>
            </a:r>
            <a:r>
              <a:rPr sz="2400" spc="-95" dirty="0">
                <a:latin typeface="UKIJ CJK"/>
                <a:cs typeface="UKIJ CJK"/>
              </a:rPr>
              <a:t>h/o  </a:t>
            </a:r>
            <a:r>
              <a:rPr sz="2400" spc="-110" dirty="0">
                <a:latin typeface="UKIJ CJK"/>
                <a:cs typeface="UKIJ CJK"/>
              </a:rPr>
              <a:t>bleeding </a:t>
            </a:r>
            <a:r>
              <a:rPr sz="2400" spc="-90" dirty="0">
                <a:latin typeface="UKIJ CJK"/>
                <a:cs typeface="UKIJ CJK"/>
              </a:rPr>
              <a:t>PR, </a:t>
            </a:r>
            <a:r>
              <a:rPr sz="2400" spc="-110" dirty="0">
                <a:latin typeface="UKIJ CJK"/>
                <a:cs typeface="UKIJ CJK"/>
              </a:rPr>
              <a:t>hematuria, </a:t>
            </a:r>
            <a:r>
              <a:rPr sz="2400" spc="-120" dirty="0">
                <a:latin typeface="UKIJ CJK"/>
                <a:cs typeface="UKIJ CJK"/>
              </a:rPr>
              <a:t>hyperemesis, </a:t>
            </a:r>
            <a:r>
              <a:rPr sz="2400" spc="-114" dirty="0">
                <a:latin typeface="UKIJ CJK"/>
                <a:cs typeface="UKIJ CJK"/>
              </a:rPr>
              <a:t>malabsorption, </a:t>
            </a:r>
            <a:r>
              <a:rPr sz="2400" spc="-125" dirty="0">
                <a:latin typeface="UKIJ CJK"/>
                <a:cs typeface="UKIJ CJK"/>
              </a:rPr>
              <a:t>chronic </a:t>
            </a:r>
            <a:r>
              <a:rPr sz="2400" spc="-120" dirty="0">
                <a:latin typeface="UKIJ CJK"/>
                <a:cs typeface="UKIJ CJK"/>
              </a:rPr>
              <a:t>diseases </a:t>
            </a:r>
            <a:r>
              <a:rPr sz="2400" spc="-105" dirty="0">
                <a:latin typeface="UKIJ CJK"/>
                <a:cs typeface="UKIJ CJK"/>
              </a:rPr>
              <a:t>like </a:t>
            </a:r>
            <a:r>
              <a:rPr sz="2400" spc="-100" dirty="0">
                <a:latin typeface="UKIJ CJK"/>
                <a:cs typeface="UKIJ CJK"/>
              </a:rPr>
              <a:t>TB,  </a:t>
            </a:r>
            <a:r>
              <a:rPr sz="2400" spc="-110" dirty="0">
                <a:latin typeface="UKIJ CJK"/>
                <a:cs typeface="UKIJ CJK"/>
              </a:rPr>
              <a:t>malaria, bleeding </a:t>
            </a:r>
            <a:r>
              <a:rPr sz="2400" spc="-130" dirty="0">
                <a:latin typeface="UKIJ CJK"/>
                <a:cs typeface="UKIJ CJK"/>
              </a:rPr>
              <a:t>disorders </a:t>
            </a:r>
            <a:r>
              <a:rPr sz="2400" spc="-75" dirty="0">
                <a:latin typeface="UKIJ CJK"/>
                <a:cs typeface="UKIJ CJK"/>
              </a:rPr>
              <a:t>etc. </a:t>
            </a:r>
            <a:r>
              <a:rPr sz="2400" spc="-95" dirty="0">
                <a:latin typeface="UKIJ CJK"/>
                <a:cs typeface="UKIJ CJK"/>
              </a:rPr>
              <a:t>h/o </a:t>
            </a:r>
            <a:r>
              <a:rPr sz="2400" spc="-90" dirty="0">
                <a:latin typeface="UKIJ CJK"/>
                <a:cs typeface="UKIJ CJK"/>
              </a:rPr>
              <a:t>of </a:t>
            </a:r>
            <a:r>
              <a:rPr sz="2400" spc="-135" dirty="0">
                <a:latin typeface="UKIJ CJK"/>
                <a:cs typeface="UKIJ CJK"/>
              </a:rPr>
              <a:t>drug </a:t>
            </a:r>
            <a:r>
              <a:rPr sz="2400" spc="-100" dirty="0">
                <a:latin typeface="UKIJ CJK"/>
                <a:cs typeface="UKIJ CJK"/>
              </a:rPr>
              <a:t>intake, </a:t>
            </a:r>
            <a:r>
              <a:rPr sz="2400" spc="-110" dirty="0">
                <a:latin typeface="UKIJ CJK"/>
                <a:cs typeface="UKIJ CJK"/>
              </a:rPr>
              <a:t>repeated </a:t>
            </a:r>
            <a:r>
              <a:rPr sz="2400" spc="-120" dirty="0">
                <a:latin typeface="UKIJ CJK"/>
                <a:cs typeface="UKIJ CJK"/>
              </a:rPr>
              <a:t>blood</a:t>
            </a:r>
            <a:r>
              <a:rPr sz="2400" spc="-160" dirty="0">
                <a:latin typeface="UKIJ CJK"/>
                <a:cs typeface="UKIJ CJK"/>
              </a:rPr>
              <a:t> </a:t>
            </a:r>
            <a:r>
              <a:rPr sz="2400" spc="-120" dirty="0">
                <a:latin typeface="UKIJ CJK"/>
                <a:cs typeface="UKIJ CJK"/>
              </a:rPr>
              <a:t>transfusions.</a:t>
            </a:r>
            <a:endParaRPr sz="2400">
              <a:latin typeface="UKIJ CJK"/>
              <a:cs typeface="UKIJ CJ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8644" y="3701237"/>
            <a:ext cx="4993005" cy="2479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100"/>
              </a:spcBef>
              <a:buFont typeface="Wingdings"/>
              <a:buChar char=""/>
              <a:tabLst>
                <a:tab pos="357505" algn="l"/>
              </a:tabLst>
            </a:pPr>
            <a:r>
              <a:rPr sz="2400" spc="-130" dirty="0">
                <a:latin typeface="UKIJ CJK"/>
                <a:cs typeface="UKIJ CJK"/>
              </a:rPr>
              <a:t>Examination</a:t>
            </a:r>
            <a:endParaRPr sz="2400">
              <a:latin typeface="UKIJ CJK"/>
              <a:cs typeface="UKIJ CJK"/>
            </a:endParaRPr>
          </a:p>
          <a:p>
            <a:pPr marL="756285" lvl="1" indent="-287020">
              <a:lnSpc>
                <a:spcPct val="100000"/>
              </a:lnSpc>
              <a:spcBef>
                <a:spcPts val="1795"/>
              </a:spcBef>
              <a:buFont typeface="Wingdings"/>
              <a:buChar char=""/>
              <a:tabLst>
                <a:tab pos="756920" algn="l"/>
              </a:tabLst>
            </a:pPr>
            <a:r>
              <a:rPr sz="2000" spc="-105" dirty="0">
                <a:latin typeface="UKIJ CJK"/>
                <a:cs typeface="UKIJ CJK"/>
              </a:rPr>
              <a:t>Pallor </a:t>
            </a:r>
            <a:r>
              <a:rPr sz="2000" spc="-80" dirty="0">
                <a:latin typeface="UKIJ CJK"/>
                <a:cs typeface="UKIJ CJK"/>
              </a:rPr>
              <a:t>of </a:t>
            </a:r>
            <a:r>
              <a:rPr sz="2000" spc="-140" dirty="0">
                <a:latin typeface="UKIJ CJK"/>
                <a:cs typeface="UKIJ CJK"/>
              </a:rPr>
              <a:t>mucus </a:t>
            </a:r>
            <a:r>
              <a:rPr sz="2000" spc="-135" dirty="0">
                <a:latin typeface="UKIJ CJK"/>
                <a:cs typeface="UKIJ CJK"/>
              </a:rPr>
              <a:t>membrane </a:t>
            </a:r>
            <a:r>
              <a:rPr sz="2000" spc="-120" dirty="0">
                <a:latin typeface="UKIJ CJK"/>
                <a:cs typeface="UKIJ CJK"/>
              </a:rPr>
              <a:t>and </a:t>
            </a:r>
            <a:r>
              <a:rPr sz="2000" spc="-90" dirty="0">
                <a:latin typeface="UKIJ CJK"/>
                <a:cs typeface="UKIJ CJK"/>
              </a:rPr>
              <a:t>nail</a:t>
            </a:r>
            <a:r>
              <a:rPr sz="2000" spc="225" dirty="0">
                <a:latin typeface="UKIJ CJK"/>
                <a:cs typeface="UKIJ CJK"/>
              </a:rPr>
              <a:t> </a:t>
            </a:r>
            <a:r>
              <a:rPr sz="2000" spc="-95" dirty="0">
                <a:latin typeface="UKIJ CJK"/>
                <a:cs typeface="UKIJ CJK"/>
              </a:rPr>
              <a:t>bed.</a:t>
            </a:r>
            <a:endParaRPr sz="2000">
              <a:latin typeface="UKIJ CJK"/>
              <a:cs typeface="UKIJ CJK"/>
            </a:endParaRPr>
          </a:p>
          <a:p>
            <a:pPr marL="756285" lvl="1" indent="-287020">
              <a:lnSpc>
                <a:spcPct val="100000"/>
              </a:lnSpc>
              <a:spcBef>
                <a:spcPts val="1685"/>
              </a:spcBef>
              <a:buFont typeface="Wingdings"/>
              <a:buChar char=""/>
              <a:tabLst>
                <a:tab pos="756920" algn="l"/>
              </a:tabLst>
            </a:pPr>
            <a:r>
              <a:rPr sz="2000" spc="-95" dirty="0">
                <a:latin typeface="UKIJ CJK"/>
                <a:cs typeface="UKIJ CJK"/>
              </a:rPr>
              <a:t>Glossitis </a:t>
            </a:r>
            <a:r>
              <a:rPr sz="2000" spc="-5" dirty="0">
                <a:latin typeface="UKIJ CJK"/>
                <a:cs typeface="UKIJ CJK"/>
              </a:rPr>
              <a:t>,</a:t>
            </a:r>
            <a:r>
              <a:rPr sz="2000" spc="-10" dirty="0">
                <a:latin typeface="UKIJ CJK"/>
                <a:cs typeface="UKIJ CJK"/>
              </a:rPr>
              <a:t> </a:t>
            </a:r>
            <a:r>
              <a:rPr sz="2000" spc="-80" dirty="0">
                <a:latin typeface="UKIJ CJK"/>
                <a:cs typeface="UKIJ CJK"/>
              </a:rPr>
              <a:t>cheilitis</a:t>
            </a:r>
            <a:endParaRPr sz="2000">
              <a:latin typeface="UKIJ CJK"/>
              <a:cs typeface="UKIJ CJK"/>
            </a:endParaRPr>
          </a:p>
          <a:p>
            <a:pPr marL="756285" lvl="1" indent="-287020">
              <a:lnSpc>
                <a:spcPct val="100000"/>
              </a:lnSpc>
              <a:spcBef>
                <a:spcPts val="1680"/>
              </a:spcBef>
              <a:buFont typeface="Wingdings"/>
              <a:buChar char=""/>
              <a:tabLst>
                <a:tab pos="756920" algn="l"/>
              </a:tabLst>
            </a:pPr>
            <a:r>
              <a:rPr sz="2000" spc="-114" dirty="0">
                <a:latin typeface="UKIJ CJK"/>
                <a:cs typeface="UKIJ CJK"/>
              </a:rPr>
              <a:t>Splenomegaly </a:t>
            </a:r>
            <a:r>
              <a:rPr sz="2000" spc="-125" dirty="0">
                <a:latin typeface="Arimo"/>
                <a:cs typeface="Arimo"/>
              </a:rPr>
              <a:t>– </a:t>
            </a:r>
            <a:r>
              <a:rPr sz="2000" spc="-95" dirty="0">
                <a:latin typeface="UKIJ CJK"/>
                <a:cs typeface="UKIJ CJK"/>
              </a:rPr>
              <a:t>hemolytic</a:t>
            </a:r>
            <a:r>
              <a:rPr sz="2000" spc="90" dirty="0">
                <a:latin typeface="UKIJ CJK"/>
                <a:cs typeface="UKIJ CJK"/>
              </a:rPr>
              <a:t> </a:t>
            </a:r>
            <a:r>
              <a:rPr sz="2000" spc="-120" dirty="0">
                <a:latin typeface="UKIJ CJK"/>
                <a:cs typeface="UKIJ CJK"/>
              </a:rPr>
              <a:t>anemia</a:t>
            </a:r>
            <a:endParaRPr sz="2000">
              <a:latin typeface="UKIJ CJK"/>
              <a:cs typeface="UKIJ CJK"/>
            </a:endParaRPr>
          </a:p>
          <a:p>
            <a:pPr marL="756285" lvl="1" indent="-287020">
              <a:lnSpc>
                <a:spcPct val="100000"/>
              </a:lnSpc>
              <a:spcBef>
                <a:spcPts val="1680"/>
              </a:spcBef>
              <a:buFont typeface="Wingdings"/>
              <a:buChar char=""/>
              <a:tabLst>
                <a:tab pos="756920" algn="l"/>
              </a:tabLst>
            </a:pPr>
            <a:r>
              <a:rPr sz="2000" spc="-80" dirty="0">
                <a:latin typeface="UKIJ CJK"/>
                <a:cs typeface="UKIJ CJK"/>
              </a:rPr>
              <a:t>Jaundice </a:t>
            </a:r>
            <a:r>
              <a:rPr sz="2000" spc="-125" dirty="0">
                <a:latin typeface="Arimo"/>
                <a:cs typeface="Arimo"/>
              </a:rPr>
              <a:t>– </a:t>
            </a:r>
            <a:r>
              <a:rPr sz="2000" spc="-95" dirty="0">
                <a:latin typeface="UKIJ CJK"/>
                <a:cs typeface="UKIJ CJK"/>
              </a:rPr>
              <a:t>hemolytic</a:t>
            </a:r>
            <a:r>
              <a:rPr sz="2000" spc="-10" dirty="0">
                <a:latin typeface="UKIJ CJK"/>
                <a:cs typeface="UKIJ CJK"/>
              </a:rPr>
              <a:t> </a:t>
            </a:r>
            <a:r>
              <a:rPr sz="2000" spc="-120" dirty="0">
                <a:latin typeface="UKIJ CJK"/>
                <a:cs typeface="UKIJ CJK"/>
              </a:rPr>
              <a:t>anemia</a:t>
            </a:r>
            <a:endParaRPr sz="2000">
              <a:latin typeface="UKIJ CJK"/>
              <a:cs typeface="UKIJ CJ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562090" y="4048175"/>
            <a:ext cx="4768850" cy="2312035"/>
          </a:xfrm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 marL="228600" indent="-216535">
              <a:lnSpc>
                <a:spcPct val="100000"/>
              </a:lnSpc>
              <a:spcBef>
                <a:spcPts val="1300"/>
              </a:spcBef>
              <a:buSzPct val="80000"/>
              <a:buFont typeface="Wingdings"/>
              <a:buChar char=""/>
              <a:tabLst>
                <a:tab pos="229235" algn="l"/>
              </a:tabLst>
            </a:pPr>
            <a:r>
              <a:rPr sz="2000" spc="-125" dirty="0">
                <a:latin typeface="UKIJ CJK"/>
                <a:cs typeface="UKIJ CJK"/>
              </a:rPr>
              <a:t>Purpura </a:t>
            </a:r>
            <a:r>
              <a:rPr sz="2000" spc="-125" dirty="0">
                <a:latin typeface="Arimo"/>
                <a:cs typeface="Arimo"/>
              </a:rPr>
              <a:t>– </a:t>
            </a:r>
            <a:r>
              <a:rPr sz="2000" spc="-100" dirty="0">
                <a:latin typeface="UKIJ CJK"/>
                <a:cs typeface="UKIJ CJK"/>
              </a:rPr>
              <a:t>bleeding</a:t>
            </a:r>
            <a:r>
              <a:rPr sz="2000" spc="25" dirty="0">
                <a:latin typeface="UKIJ CJK"/>
                <a:cs typeface="UKIJ CJK"/>
              </a:rPr>
              <a:t> </a:t>
            </a:r>
            <a:r>
              <a:rPr sz="2000" spc="-110" dirty="0">
                <a:latin typeface="UKIJ CJK"/>
                <a:cs typeface="UKIJ CJK"/>
              </a:rPr>
              <a:t>disorder</a:t>
            </a:r>
            <a:endParaRPr sz="2000">
              <a:latin typeface="UKIJ CJK"/>
              <a:cs typeface="UKIJ CJK"/>
            </a:endParaRPr>
          </a:p>
          <a:p>
            <a:pPr marL="268605" indent="-256540">
              <a:lnSpc>
                <a:spcPct val="100000"/>
              </a:lnSpc>
              <a:spcBef>
                <a:spcPts val="1200"/>
              </a:spcBef>
              <a:buFont typeface="Wingdings"/>
              <a:buChar char=""/>
              <a:tabLst>
                <a:tab pos="269240" algn="l"/>
              </a:tabLst>
            </a:pPr>
            <a:r>
              <a:rPr sz="2000" spc="-114" dirty="0">
                <a:latin typeface="UKIJ CJK"/>
                <a:cs typeface="UKIJ CJK"/>
              </a:rPr>
              <a:t>Leg </a:t>
            </a:r>
            <a:r>
              <a:rPr sz="2000" spc="-105" dirty="0">
                <a:latin typeface="UKIJ CJK"/>
                <a:cs typeface="UKIJ CJK"/>
              </a:rPr>
              <a:t>ulcers </a:t>
            </a:r>
            <a:r>
              <a:rPr sz="2000" spc="-125" dirty="0">
                <a:latin typeface="Arimo"/>
                <a:cs typeface="Arimo"/>
              </a:rPr>
              <a:t>– </a:t>
            </a:r>
            <a:r>
              <a:rPr sz="2000" spc="-90" dirty="0">
                <a:latin typeface="UKIJ CJK"/>
                <a:cs typeface="UKIJ CJK"/>
              </a:rPr>
              <a:t>sickle </a:t>
            </a:r>
            <a:r>
              <a:rPr sz="2000" spc="-75" dirty="0">
                <a:latin typeface="UKIJ CJK"/>
                <a:cs typeface="UKIJ CJK"/>
              </a:rPr>
              <a:t>cell</a:t>
            </a:r>
            <a:r>
              <a:rPr sz="2000" spc="155" dirty="0">
                <a:latin typeface="UKIJ CJK"/>
                <a:cs typeface="UKIJ CJK"/>
              </a:rPr>
              <a:t> </a:t>
            </a:r>
            <a:r>
              <a:rPr sz="2000" spc="-120" dirty="0">
                <a:latin typeface="UKIJ CJK"/>
                <a:cs typeface="UKIJ CJK"/>
              </a:rPr>
              <a:t>anemia</a:t>
            </a:r>
            <a:endParaRPr sz="2000">
              <a:latin typeface="UKIJ CJK"/>
              <a:cs typeface="UKIJ CJK"/>
            </a:endParaRPr>
          </a:p>
          <a:p>
            <a:pPr marL="268605" indent="-256540">
              <a:lnSpc>
                <a:spcPct val="100000"/>
              </a:lnSpc>
              <a:spcBef>
                <a:spcPts val="1200"/>
              </a:spcBef>
              <a:buFont typeface="Wingdings"/>
              <a:buChar char=""/>
              <a:tabLst>
                <a:tab pos="269240" algn="l"/>
              </a:tabLst>
            </a:pPr>
            <a:r>
              <a:rPr sz="2000" spc="-105" dirty="0">
                <a:latin typeface="UKIJ CJK"/>
                <a:cs typeface="UKIJ CJK"/>
              </a:rPr>
              <a:t>Neurological </a:t>
            </a:r>
            <a:r>
              <a:rPr sz="2000" spc="-75" dirty="0">
                <a:latin typeface="UKIJ CJK"/>
                <a:cs typeface="UKIJ CJK"/>
              </a:rPr>
              <a:t>deficit </a:t>
            </a:r>
            <a:r>
              <a:rPr sz="2000" spc="-120" dirty="0">
                <a:latin typeface="Arimo"/>
                <a:cs typeface="Arimo"/>
              </a:rPr>
              <a:t>– </a:t>
            </a:r>
            <a:r>
              <a:rPr sz="2000" spc="-105" dirty="0">
                <a:latin typeface="UKIJ CJK"/>
                <a:cs typeface="UKIJ CJK"/>
              </a:rPr>
              <a:t>megaloblastic</a:t>
            </a:r>
            <a:r>
              <a:rPr sz="2000" spc="165" dirty="0">
                <a:latin typeface="UKIJ CJK"/>
                <a:cs typeface="UKIJ CJK"/>
              </a:rPr>
              <a:t> </a:t>
            </a:r>
            <a:r>
              <a:rPr sz="2000" spc="-114" dirty="0">
                <a:latin typeface="UKIJ CJK"/>
                <a:cs typeface="UKIJ CJK"/>
              </a:rPr>
              <a:t>anemia</a:t>
            </a:r>
            <a:endParaRPr sz="2000">
              <a:latin typeface="UKIJ CJK"/>
              <a:cs typeface="UKIJ CJK"/>
            </a:endParaRPr>
          </a:p>
          <a:p>
            <a:pPr marL="12700" marR="5715">
              <a:lnSpc>
                <a:spcPct val="150000"/>
              </a:lnSpc>
              <a:spcBef>
                <a:spcPts val="5"/>
              </a:spcBef>
              <a:buFont typeface="Wingdings"/>
              <a:buChar char=""/>
              <a:tabLst>
                <a:tab pos="269240" algn="l"/>
              </a:tabLst>
            </a:pPr>
            <a:r>
              <a:rPr sz="2000" spc="-114" dirty="0">
                <a:latin typeface="UKIJ CJK"/>
                <a:cs typeface="UKIJ CJK"/>
              </a:rPr>
              <a:t>Anasarca </a:t>
            </a:r>
            <a:r>
              <a:rPr sz="2000" spc="-50" dirty="0">
                <a:latin typeface="UKIJ CJK"/>
                <a:cs typeface="UKIJ CJK"/>
              </a:rPr>
              <a:t>&amp; </a:t>
            </a:r>
            <a:r>
              <a:rPr sz="2000" spc="-114" dirty="0">
                <a:latin typeface="UKIJ CJK"/>
                <a:cs typeface="UKIJ CJK"/>
              </a:rPr>
              <a:t>signs </a:t>
            </a:r>
            <a:r>
              <a:rPr sz="2000" spc="-80" dirty="0">
                <a:latin typeface="UKIJ CJK"/>
                <a:cs typeface="UKIJ CJK"/>
              </a:rPr>
              <a:t>of </a:t>
            </a:r>
            <a:r>
              <a:rPr sz="2000" spc="-105" dirty="0">
                <a:latin typeface="UKIJ CJK"/>
                <a:cs typeface="UKIJ CJK"/>
              </a:rPr>
              <a:t>cardiac </a:t>
            </a:r>
            <a:r>
              <a:rPr sz="2000" spc="-95" dirty="0">
                <a:latin typeface="UKIJ CJK"/>
                <a:cs typeface="UKIJ CJK"/>
              </a:rPr>
              <a:t>failure </a:t>
            </a:r>
            <a:r>
              <a:rPr sz="2000" spc="-100" dirty="0">
                <a:latin typeface="UKIJ CJK"/>
                <a:cs typeface="UKIJ CJK"/>
              </a:rPr>
              <a:t>in </a:t>
            </a:r>
            <a:r>
              <a:rPr sz="2000" spc="-105" dirty="0">
                <a:latin typeface="UKIJ CJK"/>
                <a:cs typeface="UKIJ CJK"/>
              </a:rPr>
              <a:t>severe  </a:t>
            </a:r>
            <a:r>
              <a:rPr sz="2000" spc="-114" dirty="0">
                <a:latin typeface="UKIJ CJK"/>
                <a:cs typeface="UKIJ CJK"/>
              </a:rPr>
              <a:t>cases</a:t>
            </a:r>
            <a:endParaRPr sz="2000">
              <a:latin typeface="UKIJ CJK"/>
              <a:cs typeface="UKIJ CJK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43200" y="381000"/>
            <a:ext cx="5867400" cy="4540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800" b="0" spc="-170" dirty="0">
                <a:solidFill>
                  <a:srgbClr val="000000"/>
                </a:solidFill>
                <a:latin typeface="UKIJ CJK"/>
                <a:cs typeface="UKIJ CJK"/>
              </a:rPr>
              <a:t>APPROACH </a:t>
            </a:r>
            <a:r>
              <a:rPr sz="2800" b="0" spc="-190" dirty="0">
                <a:solidFill>
                  <a:srgbClr val="000000"/>
                </a:solidFill>
                <a:latin typeface="UKIJ CJK"/>
                <a:cs typeface="UKIJ CJK"/>
              </a:rPr>
              <a:t>TO </a:t>
            </a:r>
            <a:r>
              <a:rPr sz="2800" b="0" spc="-85" dirty="0">
                <a:solidFill>
                  <a:srgbClr val="000000"/>
                </a:solidFill>
                <a:latin typeface="UKIJ CJK"/>
                <a:cs typeface="UKIJ CJK"/>
              </a:rPr>
              <a:t>A </a:t>
            </a:r>
            <a:r>
              <a:rPr sz="2800" b="0" spc="-140" dirty="0">
                <a:solidFill>
                  <a:srgbClr val="000000"/>
                </a:solidFill>
                <a:latin typeface="UKIJ CJK"/>
                <a:cs typeface="UKIJ CJK"/>
              </a:rPr>
              <a:t>CASE </a:t>
            </a:r>
            <a:r>
              <a:rPr sz="2800" b="0" spc="-160" dirty="0">
                <a:solidFill>
                  <a:srgbClr val="000000"/>
                </a:solidFill>
                <a:latin typeface="UKIJ CJK"/>
                <a:cs typeface="UKIJ CJK"/>
              </a:rPr>
              <a:t>OF</a:t>
            </a:r>
            <a:r>
              <a:rPr sz="2800" b="0" spc="-50" dirty="0">
                <a:solidFill>
                  <a:srgbClr val="000000"/>
                </a:solidFill>
                <a:latin typeface="UKIJ CJK"/>
                <a:cs typeface="UKIJ CJK"/>
              </a:rPr>
              <a:t> </a:t>
            </a:r>
            <a:r>
              <a:rPr sz="2800" b="0" spc="-135" dirty="0">
                <a:solidFill>
                  <a:srgbClr val="000000"/>
                </a:solidFill>
                <a:latin typeface="UKIJ CJK"/>
                <a:cs typeface="UKIJ CJK"/>
              </a:rPr>
              <a:t>ANEMIA</a:t>
            </a:r>
            <a:endParaRPr sz="2800" dirty="0">
              <a:latin typeface="UKIJ CJK"/>
              <a:cs typeface="UKIJ CJ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8644" y="1328501"/>
            <a:ext cx="10783570" cy="4563745"/>
          </a:xfrm>
          <a:prstGeom prst="rect">
            <a:avLst/>
          </a:prstGeom>
        </p:spPr>
        <p:txBody>
          <a:bodyPr vert="horz" wrap="square" lIns="0" tIns="196215" rIns="0" bIns="0" rtlCol="0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1545"/>
              </a:spcBef>
              <a:buFont typeface="Wingdings"/>
              <a:buChar char=""/>
              <a:tabLst>
                <a:tab pos="357505" algn="l"/>
              </a:tabLst>
            </a:pPr>
            <a:r>
              <a:rPr sz="2400" spc="-120" dirty="0">
                <a:latin typeface="UKIJ CJK"/>
                <a:cs typeface="UKIJ CJK"/>
              </a:rPr>
              <a:t>Universal screening </a:t>
            </a:r>
            <a:r>
              <a:rPr sz="2400" spc="-114" dirty="0">
                <a:latin typeface="UKIJ CJK"/>
                <a:cs typeface="UKIJ CJK"/>
              </a:rPr>
              <a:t>for </a:t>
            </a:r>
            <a:r>
              <a:rPr sz="2400" spc="-130" dirty="0">
                <a:latin typeface="UKIJ CJK"/>
                <a:cs typeface="UKIJ CJK"/>
              </a:rPr>
              <a:t>iron </a:t>
            </a:r>
            <a:r>
              <a:rPr sz="2400" spc="-100" dirty="0">
                <a:latin typeface="UKIJ CJK"/>
                <a:cs typeface="UKIJ CJK"/>
              </a:rPr>
              <a:t>deficiency </a:t>
            </a:r>
            <a:r>
              <a:rPr sz="2400" spc="-135" dirty="0">
                <a:latin typeface="UKIJ CJK"/>
                <a:cs typeface="UKIJ CJK"/>
              </a:rPr>
              <a:t>anemia </a:t>
            </a:r>
            <a:r>
              <a:rPr sz="2400" spc="-80" dirty="0">
                <a:latin typeface="UKIJ CJK"/>
                <a:cs typeface="UKIJ CJK"/>
              </a:rPr>
              <a:t>with </a:t>
            </a:r>
            <a:r>
              <a:rPr sz="2400" spc="-125" dirty="0">
                <a:latin typeface="UKIJ CJK"/>
                <a:cs typeface="UKIJ CJK"/>
              </a:rPr>
              <a:t>hemoglobin </a:t>
            </a:r>
            <a:r>
              <a:rPr sz="2400" spc="-110" dirty="0">
                <a:latin typeface="UKIJ CJK"/>
                <a:cs typeface="UKIJ CJK"/>
              </a:rPr>
              <a:t>is </a:t>
            </a:r>
            <a:r>
              <a:rPr sz="2400" spc="-145" dirty="0">
                <a:latin typeface="UKIJ CJK"/>
                <a:cs typeface="UKIJ CJK"/>
              </a:rPr>
              <a:t>recommended</a:t>
            </a:r>
            <a:r>
              <a:rPr sz="2400" spc="-55" dirty="0">
                <a:latin typeface="UKIJ CJK"/>
                <a:cs typeface="UKIJ CJK"/>
              </a:rPr>
              <a:t> </a:t>
            </a:r>
            <a:r>
              <a:rPr sz="2400" spc="-114" dirty="0">
                <a:latin typeface="UKIJ CJK"/>
                <a:cs typeface="UKIJ CJK"/>
              </a:rPr>
              <a:t>for</a:t>
            </a:r>
            <a:endParaRPr sz="2400">
              <a:latin typeface="UKIJ CJK"/>
              <a:cs typeface="UKIJ CJK"/>
            </a:endParaRPr>
          </a:p>
          <a:p>
            <a:pPr marL="356870">
              <a:lnSpc>
                <a:spcPct val="100000"/>
              </a:lnSpc>
              <a:spcBef>
                <a:spcPts val="1445"/>
              </a:spcBef>
            </a:pPr>
            <a:r>
              <a:rPr sz="2400" spc="-90" dirty="0">
                <a:latin typeface="UKIJ CJK"/>
                <a:cs typeface="UKIJ CJK"/>
              </a:rPr>
              <a:t>all </a:t>
            </a:r>
            <a:r>
              <a:rPr sz="2400" spc="-120" dirty="0">
                <a:latin typeface="UKIJ CJK"/>
                <a:cs typeface="UKIJ CJK"/>
              </a:rPr>
              <a:t>pregnant </a:t>
            </a:r>
            <a:r>
              <a:rPr sz="2400" spc="-100" dirty="0">
                <a:latin typeface="UKIJ CJK"/>
                <a:cs typeface="UKIJ CJK"/>
              </a:rPr>
              <a:t>patients </a:t>
            </a:r>
            <a:r>
              <a:rPr sz="2400" spc="-85" dirty="0">
                <a:latin typeface="UKIJ CJK"/>
                <a:cs typeface="UKIJ CJK"/>
              </a:rPr>
              <a:t>at </a:t>
            </a:r>
            <a:r>
              <a:rPr sz="2400" spc="-95" dirty="0">
                <a:latin typeface="UKIJ CJK"/>
                <a:cs typeface="UKIJ CJK"/>
              </a:rPr>
              <a:t>first </a:t>
            </a:r>
            <a:r>
              <a:rPr sz="2400" spc="-105" dirty="0">
                <a:latin typeface="UKIJ CJK"/>
                <a:cs typeface="UKIJ CJK"/>
              </a:rPr>
              <a:t>antenatal</a:t>
            </a:r>
            <a:r>
              <a:rPr sz="2400" spc="-290" dirty="0">
                <a:latin typeface="UKIJ CJK"/>
                <a:cs typeface="UKIJ CJK"/>
              </a:rPr>
              <a:t> </a:t>
            </a:r>
            <a:r>
              <a:rPr sz="2400" spc="-70" dirty="0">
                <a:latin typeface="UKIJ CJK"/>
                <a:cs typeface="UKIJ CJK"/>
              </a:rPr>
              <a:t>visit.</a:t>
            </a:r>
            <a:endParaRPr sz="2400">
              <a:latin typeface="UKIJ CJK"/>
              <a:cs typeface="UKIJ CJK"/>
            </a:endParaRPr>
          </a:p>
          <a:p>
            <a:pPr marL="356870" marR="8890" indent="-344805">
              <a:lnSpc>
                <a:spcPct val="150100"/>
              </a:lnSpc>
              <a:spcBef>
                <a:spcPts val="575"/>
              </a:spcBef>
              <a:buFont typeface="Wingdings"/>
              <a:buChar char=""/>
              <a:tabLst>
                <a:tab pos="357505" algn="l"/>
              </a:tabLst>
            </a:pPr>
            <a:r>
              <a:rPr sz="2400" spc="-55" dirty="0">
                <a:latin typeface="UKIJ CJK"/>
                <a:cs typeface="UKIJ CJK"/>
              </a:rPr>
              <a:t>With </a:t>
            </a:r>
            <a:r>
              <a:rPr sz="2400" spc="-130" dirty="0">
                <a:latin typeface="UKIJ CJK"/>
                <a:cs typeface="UKIJ CJK"/>
              </a:rPr>
              <a:t>a </a:t>
            </a:r>
            <a:r>
              <a:rPr sz="2400" spc="-120" dirty="0">
                <a:latin typeface="UKIJ CJK"/>
                <a:cs typeface="UKIJ CJK"/>
              </a:rPr>
              <a:t>presumptive </a:t>
            </a:r>
            <a:r>
              <a:rPr sz="2400" spc="-125" dirty="0">
                <a:latin typeface="UKIJ CJK"/>
                <a:cs typeface="UKIJ CJK"/>
              </a:rPr>
              <a:t>diagnosis </a:t>
            </a:r>
            <a:r>
              <a:rPr sz="2400" spc="-90" dirty="0">
                <a:latin typeface="UKIJ CJK"/>
                <a:cs typeface="UKIJ CJK"/>
              </a:rPr>
              <a:t>of </a:t>
            </a:r>
            <a:r>
              <a:rPr sz="2400" spc="-130" dirty="0">
                <a:latin typeface="UKIJ CJK"/>
                <a:cs typeface="UKIJ CJK"/>
              </a:rPr>
              <a:t>iron </a:t>
            </a:r>
            <a:r>
              <a:rPr sz="2400" spc="-100" dirty="0">
                <a:latin typeface="UKIJ CJK"/>
                <a:cs typeface="UKIJ CJK"/>
              </a:rPr>
              <a:t>deficiency </a:t>
            </a:r>
            <a:r>
              <a:rPr sz="2400" spc="-130" dirty="0">
                <a:latin typeface="UKIJ CJK"/>
                <a:cs typeface="UKIJ CJK"/>
              </a:rPr>
              <a:t>anemia </a:t>
            </a:r>
            <a:r>
              <a:rPr sz="2400" spc="-5" dirty="0">
                <a:latin typeface="UKIJ CJK"/>
                <a:cs typeface="UKIJ CJK"/>
              </a:rPr>
              <a:t>, </a:t>
            </a:r>
            <a:r>
              <a:rPr sz="2400" spc="-130" dirty="0">
                <a:latin typeface="UKIJ CJK"/>
                <a:cs typeface="UKIJ CJK"/>
              </a:rPr>
              <a:t>a </a:t>
            </a:r>
            <a:r>
              <a:rPr sz="2400" spc="-80" dirty="0">
                <a:latin typeface="UKIJ CJK"/>
                <a:cs typeface="UKIJ CJK"/>
              </a:rPr>
              <a:t>trial </a:t>
            </a:r>
            <a:r>
              <a:rPr sz="2400" spc="-90" dirty="0">
                <a:latin typeface="UKIJ CJK"/>
                <a:cs typeface="UKIJ CJK"/>
              </a:rPr>
              <a:t>of </a:t>
            </a:r>
            <a:r>
              <a:rPr sz="2400" spc="-120" dirty="0">
                <a:latin typeface="UKIJ CJK"/>
                <a:cs typeface="UKIJ CJK"/>
              </a:rPr>
              <a:t>oral </a:t>
            </a:r>
            <a:r>
              <a:rPr sz="2400" spc="-130" dirty="0">
                <a:latin typeface="UKIJ CJK"/>
                <a:cs typeface="UKIJ CJK"/>
              </a:rPr>
              <a:t>iron </a:t>
            </a:r>
            <a:r>
              <a:rPr sz="2400" spc="-114" dirty="0">
                <a:latin typeface="UKIJ CJK"/>
                <a:cs typeface="UKIJ CJK"/>
              </a:rPr>
              <a:t>for </a:t>
            </a:r>
            <a:r>
              <a:rPr sz="2400" spc="-85" dirty="0">
                <a:latin typeface="UKIJ CJK"/>
                <a:cs typeface="UKIJ CJK"/>
              </a:rPr>
              <a:t>two  </a:t>
            </a:r>
            <a:r>
              <a:rPr sz="2400" spc="-114" dirty="0">
                <a:latin typeface="UKIJ CJK"/>
                <a:cs typeface="UKIJ CJK"/>
              </a:rPr>
              <a:t>weeks </a:t>
            </a:r>
            <a:r>
              <a:rPr sz="2400" spc="-110" dirty="0">
                <a:latin typeface="UKIJ CJK"/>
                <a:cs typeface="UKIJ CJK"/>
              </a:rPr>
              <a:t>is </a:t>
            </a:r>
            <a:r>
              <a:rPr sz="2400" spc="-145" dirty="0">
                <a:latin typeface="UKIJ CJK"/>
                <a:cs typeface="UKIJ CJK"/>
              </a:rPr>
              <a:t>recommended </a:t>
            </a:r>
            <a:r>
              <a:rPr sz="2400" spc="-114" dirty="0">
                <a:latin typeface="UKIJ CJK"/>
                <a:cs typeface="UKIJ CJK"/>
              </a:rPr>
              <a:t>in </a:t>
            </a:r>
            <a:r>
              <a:rPr sz="2400" spc="-100" dirty="0">
                <a:latin typeface="UKIJ CJK"/>
                <a:cs typeface="UKIJ CJK"/>
              </a:rPr>
              <a:t>patients </a:t>
            </a:r>
            <a:r>
              <a:rPr sz="2400" spc="-80" dirty="0">
                <a:latin typeface="UKIJ CJK"/>
                <a:cs typeface="UKIJ CJK"/>
              </a:rPr>
              <a:t>with </a:t>
            </a:r>
            <a:r>
              <a:rPr sz="2400" spc="-130" dirty="0">
                <a:latin typeface="UKIJ CJK"/>
                <a:cs typeface="UKIJ CJK"/>
              </a:rPr>
              <a:t>mild </a:t>
            </a:r>
            <a:r>
              <a:rPr sz="2400" spc="-75" dirty="0">
                <a:latin typeface="UKIJ CJK"/>
                <a:cs typeface="UKIJ CJK"/>
              </a:rPr>
              <a:t>to </a:t>
            </a:r>
            <a:r>
              <a:rPr sz="2400" spc="-130" dirty="0">
                <a:latin typeface="UKIJ CJK"/>
                <a:cs typeface="UKIJ CJK"/>
              </a:rPr>
              <a:t>moderate </a:t>
            </a:r>
            <a:r>
              <a:rPr sz="2400" spc="-120" dirty="0">
                <a:latin typeface="UKIJ CJK"/>
                <a:cs typeface="UKIJ CJK"/>
              </a:rPr>
              <a:t>anemia. </a:t>
            </a:r>
            <a:r>
              <a:rPr sz="2400" spc="-105" dirty="0">
                <a:latin typeface="UKIJ CJK"/>
                <a:cs typeface="UKIJ CJK"/>
              </a:rPr>
              <a:t>Further  </a:t>
            </a:r>
            <a:r>
              <a:rPr sz="2400" spc="-110" dirty="0">
                <a:latin typeface="UKIJ CJK"/>
                <a:cs typeface="UKIJ CJK"/>
              </a:rPr>
              <a:t>investigations </a:t>
            </a:r>
            <a:r>
              <a:rPr sz="2400" spc="-120" dirty="0">
                <a:latin typeface="UKIJ CJK"/>
                <a:cs typeface="UKIJ CJK"/>
              </a:rPr>
              <a:t>are warranted </a:t>
            </a:r>
            <a:r>
              <a:rPr sz="2400" spc="-65" dirty="0">
                <a:latin typeface="UKIJ CJK"/>
                <a:cs typeface="UKIJ CJK"/>
              </a:rPr>
              <a:t>if </a:t>
            </a:r>
            <a:r>
              <a:rPr sz="2400" spc="-100" dirty="0">
                <a:latin typeface="UKIJ CJK"/>
                <a:cs typeface="UKIJ CJK"/>
              </a:rPr>
              <a:t>patients </a:t>
            </a:r>
            <a:r>
              <a:rPr sz="2400" spc="-135" dirty="0">
                <a:latin typeface="UKIJ CJK"/>
                <a:cs typeface="UKIJ CJK"/>
              </a:rPr>
              <a:t>do </a:t>
            </a:r>
            <a:r>
              <a:rPr sz="2400" spc="-95" dirty="0">
                <a:latin typeface="UKIJ CJK"/>
                <a:cs typeface="UKIJ CJK"/>
              </a:rPr>
              <a:t>not </a:t>
            </a:r>
            <a:r>
              <a:rPr sz="2400" spc="-135" dirty="0">
                <a:latin typeface="UKIJ CJK"/>
                <a:cs typeface="UKIJ CJK"/>
              </a:rPr>
              <a:t>respond </a:t>
            </a:r>
            <a:r>
              <a:rPr sz="2400" spc="-75" dirty="0">
                <a:latin typeface="UKIJ CJK"/>
                <a:cs typeface="UKIJ CJK"/>
              </a:rPr>
              <a:t>to </a:t>
            </a:r>
            <a:r>
              <a:rPr sz="2400" spc="-85" dirty="0">
                <a:latin typeface="UKIJ CJK"/>
                <a:cs typeface="UKIJ CJK"/>
              </a:rPr>
              <a:t>the </a:t>
            </a:r>
            <a:r>
              <a:rPr sz="2400" spc="-80" dirty="0">
                <a:latin typeface="UKIJ CJK"/>
                <a:cs typeface="UKIJ CJK"/>
              </a:rPr>
              <a:t>trial </a:t>
            </a:r>
            <a:r>
              <a:rPr sz="2400" spc="-90" dirty="0">
                <a:latin typeface="UKIJ CJK"/>
                <a:cs typeface="UKIJ CJK"/>
              </a:rPr>
              <a:t>of </a:t>
            </a:r>
            <a:r>
              <a:rPr sz="2400" spc="-120" dirty="0">
                <a:latin typeface="UKIJ CJK"/>
                <a:cs typeface="UKIJ CJK"/>
              </a:rPr>
              <a:t>oral </a:t>
            </a:r>
            <a:r>
              <a:rPr sz="2400" spc="-105" dirty="0">
                <a:latin typeface="UKIJ CJK"/>
                <a:cs typeface="UKIJ CJK"/>
              </a:rPr>
              <a:t>iron(rise </a:t>
            </a:r>
            <a:r>
              <a:rPr sz="2400" spc="-114" dirty="0">
                <a:latin typeface="UKIJ CJK"/>
                <a:cs typeface="UKIJ CJK"/>
              </a:rPr>
              <a:t>in  </a:t>
            </a:r>
            <a:r>
              <a:rPr sz="2400" spc="-175" dirty="0">
                <a:latin typeface="UKIJ CJK"/>
                <a:cs typeface="UKIJ CJK"/>
              </a:rPr>
              <a:t>Hb </a:t>
            </a:r>
            <a:r>
              <a:rPr sz="2400" spc="-114" dirty="0">
                <a:latin typeface="UKIJ CJK"/>
                <a:cs typeface="UKIJ CJK"/>
              </a:rPr>
              <a:t>in </a:t>
            </a:r>
            <a:r>
              <a:rPr sz="2400" spc="-105" dirty="0">
                <a:latin typeface="UKIJ CJK"/>
                <a:cs typeface="UKIJ CJK"/>
              </a:rPr>
              <a:t>2</a:t>
            </a:r>
            <a:r>
              <a:rPr sz="2400" spc="-25" dirty="0">
                <a:latin typeface="UKIJ CJK"/>
                <a:cs typeface="UKIJ CJK"/>
              </a:rPr>
              <a:t> </a:t>
            </a:r>
            <a:r>
              <a:rPr sz="2400" spc="-100" dirty="0">
                <a:latin typeface="UKIJ CJK"/>
                <a:cs typeface="UKIJ CJK"/>
              </a:rPr>
              <a:t>weeks)</a:t>
            </a:r>
            <a:endParaRPr sz="2400">
              <a:latin typeface="UKIJ CJK"/>
              <a:cs typeface="UKIJ CJK"/>
            </a:endParaRPr>
          </a:p>
          <a:p>
            <a:pPr marL="356870" marR="250190" indent="-344805">
              <a:lnSpc>
                <a:spcPct val="150100"/>
              </a:lnSpc>
              <a:spcBef>
                <a:spcPts val="575"/>
              </a:spcBef>
              <a:buFont typeface="Wingdings"/>
              <a:buChar char=""/>
              <a:tabLst>
                <a:tab pos="357505" algn="l"/>
              </a:tabLst>
            </a:pPr>
            <a:r>
              <a:rPr sz="2400" spc="-114" dirty="0">
                <a:latin typeface="UKIJ CJK"/>
                <a:cs typeface="UKIJ CJK"/>
              </a:rPr>
              <a:t>An empirical </a:t>
            </a:r>
            <a:r>
              <a:rPr sz="2400" spc="-80" dirty="0">
                <a:latin typeface="UKIJ CJK"/>
                <a:cs typeface="UKIJ CJK"/>
              </a:rPr>
              <a:t>trial </a:t>
            </a:r>
            <a:r>
              <a:rPr sz="2400" spc="-90" dirty="0">
                <a:latin typeface="UKIJ CJK"/>
                <a:cs typeface="UKIJ CJK"/>
              </a:rPr>
              <a:t>of </a:t>
            </a:r>
            <a:r>
              <a:rPr sz="2400" spc="-125" dirty="0">
                <a:latin typeface="UKIJ CJK"/>
                <a:cs typeface="UKIJ CJK"/>
              </a:rPr>
              <a:t>oral </a:t>
            </a:r>
            <a:r>
              <a:rPr sz="2400" spc="-130" dirty="0">
                <a:latin typeface="UKIJ CJK"/>
                <a:cs typeface="UKIJ CJK"/>
              </a:rPr>
              <a:t>iron </a:t>
            </a:r>
            <a:r>
              <a:rPr sz="2400" spc="-114" dirty="0">
                <a:latin typeface="UKIJ CJK"/>
                <a:cs typeface="UKIJ CJK"/>
              </a:rPr>
              <a:t>for </a:t>
            </a:r>
            <a:r>
              <a:rPr sz="2400" spc="-105" dirty="0">
                <a:latin typeface="UKIJ CJK"/>
                <a:cs typeface="UKIJ CJK"/>
              </a:rPr>
              <a:t>2 </a:t>
            </a:r>
            <a:r>
              <a:rPr sz="2400" spc="-114" dirty="0">
                <a:latin typeface="UKIJ CJK"/>
                <a:cs typeface="UKIJ CJK"/>
              </a:rPr>
              <a:t>weeks </a:t>
            </a:r>
            <a:r>
              <a:rPr sz="2400" spc="-110" dirty="0">
                <a:latin typeface="UKIJ CJK"/>
                <a:cs typeface="UKIJ CJK"/>
              </a:rPr>
              <a:t>is </a:t>
            </a:r>
            <a:r>
              <a:rPr sz="2400" spc="-114" dirty="0">
                <a:latin typeface="UKIJ CJK"/>
                <a:cs typeface="UKIJ CJK"/>
              </a:rPr>
              <a:t>advised </a:t>
            </a:r>
            <a:r>
              <a:rPr sz="2400" spc="-150" dirty="0">
                <a:latin typeface="UKIJ CJK"/>
                <a:cs typeface="UKIJ CJK"/>
              </a:rPr>
              <a:t>up </a:t>
            </a:r>
            <a:r>
              <a:rPr sz="2400" spc="-75" dirty="0">
                <a:latin typeface="UKIJ CJK"/>
                <a:cs typeface="UKIJ CJK"/>
              </a:rPr>
              <a:t>to </a:t>
            </a:r>
            <a:r>
              <a:rPr sz="2400" spc="-85" dirty="0">
                <a:latin typeface="UKIJ CJK"/>
                <a:cs typeface="UKIJ CJK"/>
              </a:rPr>
              <a:t>30-32 </a:t>
            </a:r>
            <a:r>
              <a:rPr sz="2400" spc="-114" dirty="0">
                <a:latin typeface="UKIJ CJK"/>
                <a:cs typeface="UKIJ CJK"/>
              </a:rPr>
              <a:t>weeks </a:t>
            </a:r>
            <a:r>
              <a:rPr sz="2400" spc="-85" dirty="0">
                <a:latin typeface="UKIJ CJK"/>
                <a:cs typeface="UKIJ CJK"/>
              </a:rPr>
              <a:t>of </a:t>
            </a:r>
            <a:r>
              <a:rPr sz="2400" spc="-105" dirty="0">
                <a:latin typeface="UKIJ CJK"/>
                <a:cs typeface="UKIJ CJK"/>
              </a:rPr>
              <a:t>gestation  </a:t>
            </a:r>
            <a:r>
              <a:rPr sz="2400" spc="-114" dirty="0">
                <a:latin typeface="UKIJ CJK"/>
                <a:cs typeface="UKIJ CJK"/>
              </a:rPr>
              <a:t>in </a:t>
            </a:r>
            <a:r>
              <a:rPr sz="2400" spc="-100" dirty="0">
                <a:latin typeface="UKIJ CJK"/>
                <a:cs typeface="UKIJ CJK"/>
              </a:rPr>
              <a:t>patients </a:t>
            </a:r>
            <a:r>
              <a:rPr sz="2400" spc="-80" dirty="0">
                <a:latin typeface="UKIJ CJK"/>
                <a:cs typeface="UKIJ CJK"/>
              </a:rPr>
              <a:t>with </a:t>
            </a:r>
            <a:r>
              <a:rPr sz="2400" spc="-130" dirty="0">
                <a:latin typeface="UKIJ CJK"/>
                <a:cs typeface="UKIJ CJK"/>
              </a:rPr>
              <a:t>mild </a:t>
            </a:r>
            <a:r>
              <a:rPr sz="2400" spc="-75" dirty="0">
                <a:latin typeface="UKIJ CJK"/>
                <a:cs typeface="UKIJ CJK"/>
              </a:rPr>
              <a:t>to </a:t>
            </a:r>
            <a:r>
              <a:rPr sz="2400" spc="-125" dirty="0">
                <a:latin typeface="UKIJ CJK"/>
                <a:cs typeface="UKIJ CJK"/>
              </a:rPr>
              <a:t>moderate </a:t>
            </a:r>
            <a:r>
              <a:rPr sz="2400" spc="-135" dirty="0">
                <a:latin typeface="UKIJ CJK"/>
                <a:cs typeface="UKIJ CJK"/>
              </a:rPr>
              <a:t>anemia </a:t>
            </a:r>
            <a:r>
              <a:rPr sz="2400" spc="-120" dirty="0">
                <a:latin typeface="UKIJ CJK"/>
                <a:cs typeface="UKIJ CJK"/>
              </a:rPr>
              <a:t>before considering </a:t>
            </a:r>
            <a:r>
              <a:rPr sz="2400" spc="-100" dirty="0">
                <a:latin typeface="UKIJ CJK"/>
                <a:cs typeface="UKIJ CJK"/>
              </a:rPr>
              <a:t>other</a:t>
            </a:r>
            <a:r>
              <a:rPr sz="2400" spc="-204" dirty="0">
                <a:latin typeface="UKIJ CJK"/>
                <a:cs typeface="UKIJ CJK"/>
              </a:rPr>
              <a:t> </a:t>
            </a:r>
            <a:r>
              <a:rPr sz="2400" spc="-85" dirty="0">
                <a:latin typeface="UKIJ CJK"/>
                <a:cs typeface="UKIJ CJK"/>
              </a:rPr>
              <a:t>tests.</a:t>
            </a:r>
            <a:endParaRPr sz="2400">
              <a:latin typeface="UKIJ CJK"/>
              <a:cs typeface="UKIJ CJK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73144" y="418033"/>
            <a:ext cx="3546856" cy="4540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800" b="0" spc="-185" dirty="0">
                <a:solidFill>
                  <a:srgbClr val="000000"/>
                </a:solidFill>
                <a:latin typeface="UKIJ CJK"/>
                <a:cs typeface="UKIJ CJK"/>
              </a:rPr>
              <a:t>INVESTIGATIONS</a:t>
            </a:r>
            <a:endParaRPr sz="2800" dirty="0">
              <a:latin typeface="UKIJ CJK"/>
              <a:cs typeface="UKIJ CJ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8644" y="1496644"/>
            <a:ext cx="6004560" cy="1366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95"/>
              </a:spcBef>
              <a:buFont typeface="Wingdings"/>
              <a:buChar char=""/>
              <a:tabLst>
                <a:tab pos="356870" algn="l"/>
                <a:tab pos="357505" algn="l"/>
              </a:tabLst>
            </a:pPr>
            <a:r>
              <a:rPr sz="2000" spc="-85" dirty="0">
                <a:latin typeface="UKIJ CJK"/>
                <a:cs typeface="UKIJ CJK"/>
              </a:rPr>
              <a:t>Severity </a:t>
            </a:r>
            <a:r>
              <a:rPr sz="2000" spc="-80" dirty="0">
                <a:latin typeface="UKIJ CJK"/>
                <a:cs typeface="UKIJ CJK"/>
              </a:rPr>
              <a:t>of </a:t>
            </a:r>
            <a:r>
              <a:rPr sz="2000" spc="-120" dirty="0">
                <a:latin typeface="UKIJ CJK"/>
                <a:cs typeface="UKIJ CJK"/>
              </a:rPr>
              <a:t>anemia </a:t>
            </a:r>
            <a:r>
              <a:rPr sz="2000" spc="-120" dirty="0">
                <a:latin typeface="Arimo"/>
                <a:cs typeface="Arimo"/>
              </a:rPr>
              <a:t>– </a:t>
            </a:r>
            <a:r>
              <a:rPr sz="2000" spc="-150" dirty="0">
                <a:latin typeface="UKIJ CJK"/>
                <a:cs typeface="UKIJ CJK"/>
              </a:rPr>
              <a:t>Hb </a:t>
            </a:r>
            <a:r>
              <a:rPr sz="2000" spc="-50" dirty="0">
                <a:latin typeface="UKIJ CJK"/>
                <a:cs typeface="UKIJ CJK"/>
              </a:rPr>
              <a:t>&amp;</a:t>
            </a:r>
            <a:r>
              <a:rPr sz="2000" spc="170" dirty="0">
                <a:latin typeface="UKIJ CJK"/>
                <a:cs typeface="UKIJ CJK"/>
              </a:rPr>
              <a:t> </a:t>
            </a:r>
            <a:r>
              <a:rPr sz="2000" spc="-100" dirty="0">
                <a:latin typeface="UKIJ CJK"/>
                <a:cs typeface="UKIJ CJK"/>
              </a:rPr>
              <a:t>Hematocrit</a:t>
            </a:r>
            <a:endParaRPr sz="2000">
              <a:latin typeface="UKIJ CJK"/>
              <a:cs typeface="UKIJ CJK"/>
            </a:endParaRPr>
          </a:p>
          <a:p>
            <a:pPr marL="356870" indent="-344805">
              <a:lnSpc>
                <a:spcPct val="100000"/>
              </a:lnSpc>
              <a:spcBef>
                <a:spcPts val="1680"/>
              </a:spcBef>
              <a:buFont typeface="Wingdings"/>
              <a:buChar char=""/>
              <a:tabLst>
                <a:tab pos="356870" algn="l"/>
                <a:tab pos="357505" algn="l"/>
              </a:tabLst>
            </a:pPr>
            <a:r>
              <a:rPr sz="2000" spc="-114" dirty="0">
                <a:latin typeface="UKIJ CJK"/>
                <a:cs typeface="UKIJ CJK"/>
              </a:rPr>
              <a:t>Type </a:t>
            </a:r>
            <a:r>
              <a:rPr sz="2000" spc="-75" dirty="0">
                <a:latin typeface="UKIJ CJK"/>
                <a:cs typeface="UKIJ CJK"/>
              </a:rPr>
              <a:t>of </a:t>
            </a:r>
            <a:r>
              <a:rPr sz="2000" spc="-114" dirty="0">
                <a:latin typeface="UKIJ CJK"/>
                <a:cs typeface="UKIJ CJK"/>
              </a:rPr>
              <a:t>anemia </a:t>
            </a:r>
            <a:r>
              <a:rPr sz="2000" spc="-125" dirty="0">
                <a:latin typeface="Arimo"/>
                <a:cs typeface="Arimo"/>
              </a:rPr>
              <a:t>– </a:t>
            </a:r>
            <a:r>
              <a:rPr sz="2000" spc="-140" dirty="0">
                <a:latin typeface="UKIJ CJK"/>
                <a:cs typeface="UKIJ CJK"/>
              </a:rPr>
              <a:t>PBF, </a:t>
            </a:r>
            <a:r>
              <a:rPr sz="2000" spc="-114" dirty="0">
                <a:latin typeface="UKIJ CJK"/>
                <a:cs typeface="UKIJ CJK"/>
              </a:rPr>
              <a:t>red </a:t>
            </a:r>
            <a:r>
              <a:rPr sz="2000" spc="-75" dirty="0">
                <a:latin typeface="UKIJ CJK"/>
                <a:cs typeface="UKIJ CJK"/>
              </a:rPr>
              <a:t>cell</a:t>
            </a:r>
            <a:r>
              <a:rPr sz="2000" spc="200" dirty="0">
                <a:latin typeface="UKIJ CJK"/>
                <a:cs typeface="UKIJ CJK"/>
              </a:rPr>
              <a:t> </a:t>
            </a:r>
            <a:r>
              <a:rPr sz="2000" spc="-100" dirty="0">
                <a:latin typeface="UKIJ CJK"/>
                <a:cs typeface="UKIJ CJK"/>
              </a:rPr>
              <a:t>indices</a:t>
            </a:r>
            <a:endParaRPr sz="2000">
              <a:latin typeface="UKIJ CJK"/>
              <a:cs typeface="UKIJ CJK"/>
            </a:endParaRPr>
          </a:p>
          <a:p>
            <a:pPr marL="356870" indent="-344805">
              <a:lnSpc>
                <a:spcPct val="100000"/>
              </a:lnSpc>
              <a:spcBef>
                <a:spcPts val="1680"/>
              </a:spcBef>
              <a:buFont typeface="Wingdings"/>
              <a:buChar char=""/>
              <a:tabLst>
                <a:tab pos="356870" algn="l"/>
                <a:tab pos="357505" algn="l"/>
              </a:tabLst>
            </a:pPr>
            <a:r>
              <a:rPr sz="2000" spc="-120" dirty="0">
                <a:latin typeface="UKIJ CJK"/>
                <a:cs typeface="UKIJ CJK"/>
              </a:rPr>
              <a:t>Bone marrow </a:t>
            </a:r>
            <a:r>
              <a:rPr sz="2000" spc="-65" dirty="0">
                <a:latin typeface="UKIJ CJK"/>
                <a:cs typeface="UKIJ CJK"/>
              </a:rPr>
              <a:t>activity </a:t>
            </a:r>
            <a:r>
              <a:rPr sz="2000" spc="-125" dirty="0">
                <a:latin typeface="Arimo"/>
                <a:cs typeface="Arimo"/>
              </a:rPr>
              <a:t>– </a:t>
            </a:r>
            <a:r>
              <a:rPr sz="2000" spc="-80" dirty="0">
                <a:latin typeface="UKIJ CJK"/>
                <a:cs typeface="UKIJ CJK"/>
              </a:rPr>
              <a:t>reticulocyte </a:t>
            </a:r>
            <a:r>
              <a:rPr sz="2000" spc="-105" dirty="0">
                <a:latin typeface="UKIJ CJK"/>
                <a:cs typeface="UKIJ CJK"/>
              </a:rPr>
              <a:t>count </a:t>
            </a:r>
            <a:r>
              <a:rPr sz="2000" spc="-90" dirty="0">
                <a:latin typeface="UKIJ CJK"/>
                <a:cs typeface="UKIJ CJK"/>
              </a:rPr>
              <a:t>(N </a:t>
            </a:r>
            <a:r>
              <a:rPr sz="2000" spc="-125" dirty="0">
                <a:latin typeface="Arimo"/>
                <a:cs typeface="Arimo"/>
              </a:rPr>
              <a:t>–</a:t>
            </a:r>
            <a:r>
              <a:rPr sz="2000" spc="170" dirty="0">
                <a:latin typeface="Arimo"/>
                <a:cs typeface="Arimo"/>
              </a:rPr>
              <a:t> </a:t>
            </a:r>
            <a:r>
              <a:rPr sz="2000" spc="-85" dirty="0">
                <a:latin typeface="UKIJ CJK"/>
                <a:cs typeface="UKIJ CJK"/>
              </a:rPr>
              <a:t>0.2-2%)</a:t>
            </a:r>
            <a:endParaRPr sz="2000">
              <a:latin typeface="UKIJ CJK"/>
              <a:cs typeface="UKIJ CJK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03040" y="418033"/>
            <a:ext cx="3540760" cy="4540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800" b="0" spc="-140" dirty="0">
                <a:solidFill>
                  <a:srgbClr val="000000"/>
                </a:solidFill>
                <a:latin typeface="UKIJ CJK"/>
                <a:cs typeface="UKIJ CJK"/>
              </a:rPr>
              <a:t>RED </a:t>
            </a:r>
            <a:r>
              <a:rPr sz="2800" b="0" spc="-180" dirty="0">
                <a:solidFill>
                  <a:srgbClr val="000000"/>
                </a:solidFill>
                <a:latin typeface="UKIJ CJK"/>
                <a:cs typeface="UKIJ CJK"/>
              </a:rPr>
              <a:t>CELL</a:t>
            </a:r>
            <a:r>
              <a:rPr sz="2800" b="0" spc="-200" dirty="0">
                <a:solidFill>
                  <a:srgbClr val="000000"/>
                </a:solidFill>
                <a:latin typeface="UKIJ CJK"/>
                <a:cs typeface="UKIJ CJK"/>
              </a:rPr>
              <a:t> </a:t>
            </a:r>
            <a:r>
              <a:rPr sz="2800" b="0" spc="-204" dirty="0">
                <a:solidFill>
                  <a:srgbClr val="000000"/>
                </a:solidFill>
                <a:latin typeface="UKIJ CJK"/>
                <a:cs typeface="UKIJ CJK"/>
              </a:rPr>
              <a:t>INDICES</a:t>
            </a:r>
            <a:endParaRPr sz="2800" dirty="0">
              <a:latin typeface="UKIJ CJK"/>
              <a:cs typeface="UKIJ CJ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8644" y="1496644"/>
            <a:ext cx="9833610" cy="24034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95"/>
              </a:spcBef>
              <a:buFont typeface="Wingdings"/>
              <a:buChar char=""/>
              <a:tabLst>
                <a:tab pos="356870" algn="l"/>
                <a:tab pos="357505" algn="l"/>
              </a:tabLst>
            </a:pPr>
            <a:r>
              <a:rPr sz="2000" spc="-135" dirty="0">
                <a:latin typeface="UKIJ CJK"/>
                <a:cs typeface="UKIJ CJK"/>
              </a:rPr>
              <a:t>RBC </a:t>
            </a:r>
            <a:r>
              <a:rPr sz="2000" spc="-105" dirty="0">
                <a:latin typeface="UKIJ CJK"/>
                <a:cs typeface="UKIJ CJK"/>
              </a:rPr>
              <a:t>count </a:t>
            </a:r>
            <a:r>
              <a:rPr sz="2000" spc="-120" dirty="0">
                <a:latin typeface="Arimo"/>
                <a:cs typeface="Arimo"/>
              </a:rPr>
              <a:t>– </a:t>
            </a:r>
            <a:r>
              <a:rPr sz="2000" spc="-175" dirty="0">
                <a:latin typeface="UKIJ CJK"/>
                <a:cs typeface="UKIJ CJK"/>
              </a:rPr>
              <a:t>N </a:t>
            </a:r>
            <a:r>
              <a:rPr sz="2000" spc="-60" dirty="0">
                <a:latin typeface="UKIJ CJK"/>
                <a:cs typeface="UKIJ CJK"/>
              </a:rPr>
              <a:t>(4-4.5</a:t>
            </a:r>
            <a:r>
              <a:rPr sz="2000" spc="150" dirty="0">
                <a:latin typeface="UKIJ CJK"/>
                <a:cs typeface="UKIJ CJK"/>
              </a:rPr>
              <a:t> </a:t>
            </a:r>
            <a:r>
              <a:rPr sz="2000" spc="-105" dirty="0">
                <a:latin typeface="UKIJ CJK"/>
                <a:cs typeface="UKIJ CJK"/>
              </a:rPr>
              <a:t>million/cumm)</a:t>
            </a:r>
            <a:endParaRPr sz="2000">
              <a:latin typeface="UKIJ CJK"/>
              <a:cs typeface="UKIJ CJK"/>
            </a:endParaRPr>
          </a:p>
          <a:p>
            <a:pPr marL="356870" indent="-344805">
              <a:lnSpc>
                <a:spcPct val="100000"/>
              </a:lnSpc>
              <a:spcBef>
                <a:spcPts val="1680"/>
              </a:spcBef>
              <a:buFont typeface="Wingdings"/>
              <a:buChar char=""/>
              <a:tabLst>
                <a:tab pos="356870" algn="l"/>
                <a:tab pos="357505" algn="l"/>
              </a:tabLst>
            </a:pPr>
            <a:r>
              <a:rPr sz="2000" spc="-95" dirty="0">
                <a:latin typeface="UKIJ CJK"/>
                <a:cs typeface="UKIJ CJK"/>
              </a:rPr>
              <a:t>PCV </a:t>
            </a:r>
            <a:r>
              <a:rPr sz="2000" spc="15" dirty="0">
                <a:latin typeface="UKIJ CJK"/>
                <a:cs typeface="UKIJ CJK"/>
              </a:rPr>
              <a:t>/ </a:t>
            </a:r>
            <a:r>
              <a:rPr sz="2000" spc="-100" dirty="0">
                <a:latin typeface="UKIJ CJK"/>
                <a:cs typeface="UKIJ CJK"/>
              </a:rPr>
              <a:t>Hematocrit </a:t>
            </a:r>
            <a:r>
              <a:rPr sz="2000" spc="-35" dirty="0">
                <a:latin typeface="UKIJ CJK"/>
                <a:cs typeface="UKIJ CJK"/>
              </a:rPr>
              <a:t>- </a:t>
            </a:r>
            <a:r>
              <a:rPr sz="2000" spc="-90" dirty="0">
                <a:latin typeface="UKIJ CJK"/>
                <a:cs typeface="UKIJ CJK"/>
              </a:rPr>
              <a:t>(N</a:t>
            </a:r>
            <a:r>
              <a:rPr sz="2000" spc="-125" dirty="0">
                <a:latin typeface="UKIJ CJK"/>
                <a:cs typeface="UKIJ CJK"/>
              </a:rPr>
              <a:t> </a:t>
            </a:r>
            <a:r>
              <a:rPr sz="2000" spc="-100" dirty="0">
                <a:latin typeface="UKIJ CJK"/>
                <a:cs typeface="UKIJ CJK"/>
              </a:rPr>
              <a:t>32-37%)</a:t>
            </a:r>
            <a:endParaRPr sz="2000">
              <a:latin typeface="UKIJ CJK"/>
              <a:cs typeface="UKIJ CJK"/>
            </a:endParaRPr>
          </a:p>
          <a:p>
            <a:pPr marL="356870" indent="-344805">
              <a:lnSpc>
                <a:spcPct val="100000"/>
              </a:lnSpc>
              <a:spcBef>
                <a:spcPts val="1680"/>
              </a:spcBef>
              <a:buFont typeface="Wingdings"/>
              <a:buChar char=""/>
              <a:tabLst>
                <a:tab pos="356870" algn="l"/>
                <a:tab pos="357505" algn="l"/>
              </a:tabLst>
            </a:pPr>
            <a:r>
              <a:rPr sz="2000" spc="-65" dirty="0">
                <a:latin typeface="UKIJ CJK"/>
                <a:cs typeface="UKIJ CJK"/>
              </a:rPr>
              <a:t>MCV </a:t>
            </a:r>
            <a:r>
              <a:rPr sz="2000" spc="-75" dirty="0">
                <a:latin typeface="UKIJ CJK"/>
                <a:cs typeface="UKIJ CJK"/>
              </a:rPr>
              <a:t>(PCV </a:t>
            </a:r>
            <a:r>
              <a:rPr sz="2000" spc="15" dirty="0">
                <a:latin typeface="UKIJ CJK"/>
                <a:cs typeface="UKIJ CJK"/>
              </a:rPr>
              <a:t>/ </a:t>
            </a:r>
            <a:r>
              <a:rPr sz="2000" spc="-135" dirty="0">
                <a:latin typeface="UKIJ CJK"/>
                <a:cs typeface="UKIJ CJK"/>
              </a:rPr>
              <a:t>RBC </a:t>
            </a:r>
            <a:r>
              <a:rPr sz="2000" spc="-85" dirty="0">
                <a:latin typeface="UKIJ CJK"/>
                <a:cs typeface="UKIJ CJK"/>
              </a:rPr>
              <a:t>count) </a:t>
            </a:r>
            <a:r>
              <a:rPr sz="2000" spc="-125" dirty="0">
                <a:latin typeface="Arimo"/>
                <a:cs typeface="Arimo"/>
              </a:rPr>
              <a:t>– </a:t>
            </a:r>
            <a:r>
              <a:rPr sz="2000" spc="-114" dirty="0">
                <a:latin typeface="UKIJ CJK"/>
                <a:cs typeface="UKIJ CJK"/>
              </a:rPr>
              <a:t>average volume </a:t>
            </a:r>
            <a:r>
              <a:rPr sz="2000" spc="-80" dirty="0">
                <a:latin typeface="UKIJ CJK"/>
                <a:cs typeface="UKIJ CJK"/>
              </a:rPr>
              <a:t>of </a:t>
            </a:r>
            <a:r>
              <a:rPr sz="2000" spc="-110" dirty="0">
                <a:latin typeface="UKIJ CJK"/>
                <a:cs typeface="UKIJ CJK"/>
              </a:rPr>
              <a:t>a </a:t>
            </a:r>
            <a:r>
              <a:rPr sz="2000" spc="-114" dirty="0">
                <a:latin typeface="UKIJ CJK"/>
                <a:cs typeface="UKIJ CJK"/>
              </a:rPr>
              <a:t>red </a:t>
            </a:r>
            <a:r>
              <a:rPr sz="2000" spc="-105" dirty="0">
                <a:latin typeface="UKIJ CJK"/>
                <a:cs typeface="UKIJ CJK"/>
              </a:rPr>
              <a:t>blood </a:t>
            </a:r>
            <a:r>
              <a:rPr sz="2000" spc="-70" dirty="0">
                <a:latin typeface="UKIJ CJK"/>
                <a:cs typeface="UKIJ CJK"/>
              </a:rPr>
              <a:t>cell(82-96</a:t>
            </a:r>
            <a:r>
              <a:rPr sz="2000" spc="365" dirty="0">
                <a:latin typeface="UKIJ CJK"/>
                <a:cs typeface="UKIJ CJK"/>
              </a:rPr>
              <a:t> </a:t>
            </a:r>
            <a:r>
              <a:rPr sz="2000" spc="-40" dirty="0">
                <a:latin typeface="UKIJ CJK"/>
                <a:cs typeface="UKIJ CJK"/>
              </a:rPr>
              <a:t>fl)</a:t>
            </a:r>
            <a:endParaRPr sz="2000">
              <a:latin typeface="UKIJ CJK"/>
              <a:cs typeface="UKIJ CJK"/>
            </a:endParaRPr>
          </a:p>
          <a:p>
            <a:pPr marL="356870" indent="-344805">
              <a:lnSpc>
                <a:spcPct val="100000"/>
              </a:lnSpc>
              <a:spcBef>
                <a:spcPts val="1685"/>
              </a:spcBef>
              <a:buFont typeface="Wingdings"/>
              <a:buChar char=""/>
              <a:tabLst>
                <a:tab pos="356870" algn="l"/>
                <a:tab pos="357505" algn="l"/>
              </a:tabLst>
            </a:pPr>
            <a:r>
              <a:rPr sz="2000" spc="-120" dirty="0">
                <a:latin typeface="UKIJ CJK"/>
                <a:cs typeface="UKIJ CJK"/>
              </a:rPr>
              <a:t>MCH </a:t>
            </a:r>
            <a:r>
              <a:rPr sz="2000" spc="-95" dirty="0">
                <a:latin typeface="UKIJ CJK"/>
                <a:cs typeface="UKIJ CJK"/>
              </a:rPr>
              <a:t>(Hb </a:t>
            </a:r>
            <a:r>
              <a:rPr sz="2000" spc="20" dirty="0">
                <a:latin typeface="UKIJ CJK"/>
                <a:cs typeface="UKIJ CJK"/>
              </a:rPr>
              <a:t>/ </a:t>
            </a:r>
            <a:r>
              <a:rPr sz="2000" spc="-135" dirty="0">
                <a:latin typeface="UKIJ CJK"/>
                <a:cs typeface="UKIJ CJK"/>
              </a:rPr>
              <a:t>RBC </a:t>
            </a:r>
            <a:r>
              <a:rPr sz="2000" spc="-85" dirty="0">
                <a:latin typeface="UKIJ CJK"/>
                <a:cs typeface="UKIJ CJK"/>
              </a:rPr>
              <a:t>count) </a:t>
            </a:r>
            <a:r>
              <a:rPr sz="2000" spc="-30" dirty="0">
                <a:latin typeface="UKIJ CJK"/>
                <a:cs typeface="UKIJ CJK"/>
              </a:rPr>
              <a:t>- </a:t>
            </a:r>
            <a:r>
              <a:rPr sz="2000" spc="-114" dirty="0">
                <a:latin typeface="UKIJ CJK"/>
                <a:cs typeface="UKIJ CJK"/>
              </a:rPr>
              <a:t>average </a:t>
            </a:r>
            <a:r>
              <a:rPr sz="2000" spc="-145" dirty="0">
                <a:latin typeface="UKIJ CJK"/>
                <a:cs typeface="UKIJ CJK"/>
              </a:rPr>
              <a:t>mass </a:t>
            </a:r>
            <a:r>
              <a:rPr sz="2000" spc="-80" dirty="0">
                <a:latin typeface="UKIJ CJK"/>
                <a:cs typeface="UKIJ CJK"/>
              </a:rPr>
              <a:t>of </a:t>
            </a:r>
            <a:r>
              <a:rPr sz="2000" spc="-145" dirty="0">
                <a:latin typeface="UKIJ CJK"/>
                <a:cs typeface="UKIJ CJK"/>
              </a:rPr>
              <a:t>Hb </a:t>
            </a:r>
            <a:r>
              <a:rPr sz="2000" spc="-95" dirty="0">
                <a:latin typeface="UKIJ CJK"/>
                <a:cs typeface="UKIJ CJK"/>
              </a:rPr>
              <a:t>in picogm(27-33</a:t>
            </a:r>
            <a:r>
              <a:rPr sz="2000" spc="-80" dirty="0">
                <a:latin typeface="UKIJ CJK"/>
                <a:cs typeface="UKIJ CJK"/>
              </a:rPr>
              <a:t> </a:t>
            </a:r>
            <a:r>
              <a:rPr sz="2000" spc="-75" dirty="0">
                <a:latin typeface="UKIJ CJK"/>
                <a:cs typeface="UKIJ CJK"/>
              </a:rPr>
              <a:t>pg)</a:t>
            </a:r>
            <a:endParaRPr sz="2000">
              <a:latin typeface="UKIJ CJK"/>
              <a:cs typeface="UKIJ CJK"/>
            </a:endParaRPr>
          </a:p>
          <a:p>
            <a:pPr marL="356870" indent="-344805">
              <a:lnSpc>
                <a:spcPct val="100000"/>
              </a:lnSpc>
              <a:spcBef>
                <a:spcPts val="1680"/>
              </a:spcBef>
              <a:buFont typeface="Wingdings"/>
              <a:buChar char=""/>
              <a:tabLst>
                <a:tab pos="356870" algn="l"/>
                <a:tab pos="357505" algn="l"/>
              </a:tabLst>
            </a:pPr>
            <a:r>
              <a:rPr sz="2000" spc="-125" dirty="0">
                <a:latin typeface="UKIJ CJK"/>
                <a:cs typeface="UKIJ CJK"/>
              </a:rPr>
              <a:t>MCHC </a:t>
            </a:r>
            <a:r>
              <a:rPr sz="2000" spc="-120" dirty="0">
                <a:latin typeface="Arimo"/>
                <a:cs typeface="Arimo"/>
              </a:rPr>
              <a:t>– </a:t>
            </a:r>
            <a:r>
              <a:rPr sz="2000" dirty="0">
                <a:latin typeface="UKIJ CJK"/>
                <a:cs typeface="UKIJ CJK"/>
              </a:rPr>
              <a:t>( </a:t>
            </a:r>
            <a:r>
              <a:rPr sz="2000" spc="-145" dirty="0">
                <a:latin typeface="UKIJ CJK"/>
                <a:cs typeface="UKIJ CJK"/>
              </a:rPr>
              <a:t>Hb </a:t>
            </a:r>
            <a:r>
              <a:rPr sz="2000" spc="20" dirty="0">
                <a:latin typeface="UKIJ CJK"/>
                <a:cs typeface="UKIJ CJK"/>
              </a:rPr>
              <a:t>/ </a:t>
            </a:r>
            <a:r>
              <a:rPr sz="2000" spc="-70" dirty="0">
                <a:latin typeface="UKIJ CJK"/>
                <a:cs typeface="UKIJ CJK"/>
              </a:rPr>
              <a:t>PCV) </a:t>
            </a:r>
            <a:r>
              <a:rPr sz="2000" spc="-30" dirty="0">
                <a:latin typeface="UKIJ CJK"/>
                <a:cs typeface="UKIJ CJK"/>
              </a:rPr>
              <a:t>- </a:t>
            </a:r>
            <a:r>
              <a:rPr sz="2000" spc="-114" dirty="0">
                <a:latin typeface="UKIJ CJK"/>
                <a:cs typeface="UKIJ CJK"/>
              </a:rPr>
              <a:t>avrage </a:t>
            </a:r>
            <a:r>
              <a:rPr sz="2000" spc="-100" dirty="0">
                <a:latin typeface="UKIJ CJK"/>
                <a:cs typeface="UKIJ CJK"/>
              </a:rPr>
              <a:t>concentration </a:t>
            </a:r>
            <a:r>
              <a:rPr sz="2000" spc="-80" dirty="0">
                <a:latin typeface="UKIJ CJK"/>
                <a:cs typeface="UKIJ CJK"/>
              </a:rPr>
              <a:t>of </a:t>
            </a:r>
            <a:r>
              <a:rPr sz="2000" spc="-145" dirty="0">
                <a:latin typeface="UKIJ CJK"/>
                <a:cs typeface="UKIJ CJK"/>
              </a:rPr>
              <a:t>Hb </a:t>
            </a:r>
            <a:r>
              <a:rPr sz="2000" spc="-95" dirty="0">
                <a:latin typeface="UKIJ CJK"/>
                <a:cs typeface="UKIJ CJK"/>
              </a:rPr>
              <a:t>in </a:t>
            </a:r>
            <a:r>
              <a:rPr sz="2000" spc="-110" dirty="0">
                <a:latin typeface="UKIJ CJK"/>
                <a:cs typeface="UKIJ CJK"/>
              </a:rPr>
              <a:t>a </a:t>
            </a:r>
            <a:r>
              <a:rPr sz="2000" spc="-100" dirty="0">
                <a:latin typeface="UKIJ CJK"/>
                <a:cs typeface="UKIJ CJK"/>
              </a:rPr>
              <a:t>given </a:t>
            </a:r>
            <a:r>
              <a:rPr sz="2000" spc="-114" dirty="0">
                <a:latin typeface="UKIJ CJK"/>
                <a:cs typeface="UKIJ CJK"/>
              </a:rPr>
              <a:t>volume</a:t>
            </a:r>
            <a:r>
              <a:rPr sz="2000" spc="25" dirty="0">
                <a:latin typeface="UKIJ CJK"/>
                <a:cs typeface="UKIJ CJK"/>
              </a:rPr>
              <a:t> </a:t>
            </a:r>
            <a:r>
              <a:rPr sz="2000" spc="-80" dirty="0">
                <a:latin typeface="UKIJ CJK"/>
                <a:cs typeface="UKIJ CJK"/>
              </a:rPr>
              <a:t>of </a:t>
            </a:r>
            <a:r>
              <a:rPr sz="2000" spc="-114" dirty="0">
                <a:latin typeface="UKIJ CJK"/>
                <a:cs typeface="UKIJ CJK"/>
              </a:rPr>
              <a:t>packed </a:t>
            </a:r>
            <a:r>
              <a:rPr sz="2000" spc="-100" dirty="0">
                <a:latin typeface="UKIJ CJK"/>
                <a:cs typeface="UKIJ CJK"/>
              </a:rPr>
              <a:t>RBCs(33-37%)</a:t>
            </a:r>
            <a:endParaRPr sz="2000">
              <a:latin typeface="UKIJ CJK"/>
              <a:cs typeface="UKIJ CJK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57400" y="2895600"/>
            <a:ext cx="5580380" cy="6369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4000" spc="-10" dirty="0">
                <a:solidFill>
                  <a:srgbClr val="000000"/>
                </a:solidFill>
                <a:latin typeface="Carlito"/>
                <a:cs typeface="Carlito"/>
              </a:rPr>
              <a:t>IRON </a:t>
            </a:r>
            <a:r>
              <a:rPr sz="4000" dirty="0">
                <a:solidFill>
                  <a:srgbClr val="000000"/>
                </a:solidFill>
                <a:latin typeface="Carlito"/>
                <a:cs typeface="Carlito"/>
              </a:rPr>
              <a:t>DEFICIENCY</a:t>
            </a:r>
            <a:r>
              <a:rPr sz="4000" spc="-165" dirty="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sz="4000" dirty="0">
                <a:solidFill>
                  <a:srgbClr val="000000"/>
                </a:solidFill>
                <a:latin typeface="Carlito"/>
                <a:cs typeface="Carlito"/>
              </a:rPr>
              <a:t>ANEMIA</a:t>
            </a:r>
            <a:endParaRPr sz="40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of Content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600200" y="1752600"/>
            <a:ext cx="807720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spc="-15" dirty="0" smtClean="0">
                <a:latin typeface="+mj-lt"/>
                <a:cs typeface="Carlito"/>
              </a:rPr>
              <a:t>Epidemiology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spc="-5" dirty="0" smtClean="0">
                <a:latin typeface="+mj-lt"/>
                <a:cs typeface="Carlito"/>
              </a:rPr>
              <a:t>Definiti</a:t>
            </a:r>
            <a:r>
              <a:rPr lang="en-US" sz="2800" spc="-20" dirty="0" smtClean="0">
                <a:latin typeface="+mj-lt"/>
                <a:cs typeface="Carlito"/>
              </a:rPr>
              <a:t>o</a:t>
            </a:r>
            <a:r>
              <a:rPr lang="en-US" sz="2800" dirty="0" smtClean="0">
                <a:latin typeface="+mj-lt"/>
                <a:cs typeface="Carlito"/>
              </a:rPr>
              <a:t>n</a:t>
            </a:r>
            <a:endParaRPr lang="en-US" sz="2800" dirty="0" smtClean="0">
              <a:latin typeface="+mj-lt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800" spc="-15" dirty="0" smtClean="0">
                <a:latin typeface="+mj-lt"/>
                <a:cs typeface="Carlito"/>
              </a:rPr>
              <a:t>Cause </a:t>
            </a:r>
            <a:r>
              <a:rPr lang="en-US" sz="2800" spc="-15" smtClean="0">
                <a:latin typeface="+mj-lt"/>
                <a:cs typeface="Carlito"/>
              </a:rPr>
              <a:t>Of Anemia</a:t>
            </a:r>
            <a:endParaRPr lang="en-US" sz="2800" spc="-15" dirty="0" smtClean="0">
              <a:latin typeface="+mj-lt"/>
              <a:cs typeface="Carlito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800" spc="-30" dirty="0" smtClean="0">
                <a:latin typeface="+mj-lt"/>
                <a:cs typeface="Carlito"/>
              </a:rPr>
              <a:t>Classification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spc="-10" dirty="0" smtClean="0">
                <a:latin typeface="+mj-lt"/>
                <a:cs typeface="Carlito"/>
              </a:rPr>
              <a:t>Effect Of </a:t>
            </a:r>
            <a:r>
              <a:rPr lang="en-US" sz="2800" dirty="0" smtClean="0">
                <a:latin typeface="+mj-lt"/>
                <a:cs typeface="Carlito"/>
              </a:rPr>
              <a:t>Anemia </a:t>
            </a:r>
            <a:r>
              <a:rPr lang="en-US" sz="2800" spc="-10" dirty="0" smtClean="0">
                <a:latin typeface="+mj-lt"/>
                <a:cs typeface="Carlito"/>
              </a:rPr>
              <a:t>On </a:t>
            </a:r>
            <a:r>
              <a:rPr lang="en-US" sz="2800" spc="-5" dirty="0" smtClean="0">
                <a:latin typeface="+mj-lt"/>
                <a:cs typeface="Carlito"/>
              </a:rPr>
              <a:t>The</a:t>
            </a:r>
            <a:r>
              <a:rPr lang="en-US" sz="2800" spc="-50" dirty="0" smtClean="0">
                <a:latin typeface="+mj-lt"/>
                <a:cs typeface="Carlito"/>
              </a:rPr>
              <a:t> </a:t>
            </a:r>
            <a:r>
              <a:rPr lang="en-US" sz="2800" spc="-20" dirty="0" smtClean="0">
                <a:latin typeface="+mj-lt"/>
                <a:cs typeface="Carlito"/>
              </a:rPr>
              <a:t>Mother And Fetus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spc="-20" dirty="0" smtClean="0">
                <a:latin typeface="+mj-lt"/>
                <a:cs typeface="Carlito"/>
              </a:rPr>
              <a:t>Symptoms </a:t>
            </a:r>
            <a:r>
              <a:rPr lang="en-US" sz="2800" dirty="0" smtClean="0">
                <a:latin typeface="+mj-lt"/>
                <a:cs typeface="Carlito"/>
              </a:rPr>
              <a:t>Of</a:t>
            </a:r>
            <a:r>
              <a:rPr lang="en-US" sz="2800" spc="-160" dirty="0" smtClean="0">
                <a:latin typeface="+mj-lt"/>
                <a:cs typeface="Carlito"/>
              </a:rPr>
              <a:t> </a:t>
            </a:r>
            <a:r>
              <a:rPr lang="en-US" sz="2800" spc="-5" dirty="0" smtClean="0">
                <a:latin typeface="+mj-lt"/>
                <a:cs typeface="Carlito"/>
              </a:rPr>
              <a:t>Anemia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spc="-130" dirty="0" smtClean="0">
                <a:latin typeface="+mj-lt"/>
                <a:cs typeface="UKIJ CJK"/>
              </a:rPr>
              <a:t>Work </a:t>
            </a:r>
            <a:r>
              <a:rPr lang="en-US" sz="2800" spc="-165" dirty="0" smtClean="0">
                <a:latin typeface="+mj-lt"/>
                <a:cs typeface="UKIJ CJK"/>
              </a:rPr>
              <a:t>Up Of </a:t>
            </a:r>
            <a:r>
              <a:rPr lang="en-US" sz="2800" spc="-160" dirty="0" smtClean="0">
                <a:latin typeface="+mj-lt"/>
                <a:cs typeface="UKIJ CJK"/>
              </a:rPr>
              <a:t>Pregnancy </a:t>
            </a:r>
            <a:r>
              <a:rPr lang="en-US" sz="2800" spc="-140" dirty="0" smtClean="0">
                <a:latin typeface="+mj-lt"/>
                <a:cs typeface="UKIJ CJK"/>
              </a:rPr>
              <a:t>With</a:t>
            </a:r>
            <a:r>
              <a:rPr lang="en-US" sz="2800" spc="-55" dirty="0" smtClean="0">
                <a:latin typeface="+mj-lt"/>
                <a:cs typeface="UKIJ CJK"/>
              </a:rPr>
              <a:t> </a:t>
            </a:r>
            <a:r>
              <a:rPr lang="en-US" sz="2800" spc="-135" dirty="0" smtClean="0">
                <a:latin typeface="+mj-lt"/>
                <a:cs typeface="UKIJ CJK"/>
              </a:rPr>
              <a:t>Anemia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spc="-10" dirty="0" smtClean="0">
                <a:latin typeface="+mj-lt"/>
                <a:cs typeface="Carlito"/>
              </a:rPr>
              <a:t>Iron </a:t>
            </a:r>
            <a:r>
              <a:rPr lang="en-US" sz="2800" dirty="0" smtClean="0">
                <a:latin typeface="+mj-lt"/>
                <a:cs typeface="Carlito"/>
              </a:rPr>
              <a:t>Deficiency</a:t>
            </a:r>
            <a:r>
              <a:rPr lang="en-US" sz="2800" spc="-165" dirty="0" smtClean="0">
                <a:latin typeface="+mj-lt"/>
                <a:cs typeface="Carlito"/>
              </a:rPr>
              <a:t> </a:t>
            </a:r>
            <a:r>
              <a:rPr lang="en-US" sz="2800" dirty="0" smtClean="0">
                <a:latin typeface="+mj-lt"/>
                <a:cs typeface="Carlito"/>
              </a:rPr>
              <a:t>Anemia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Preventing Anemia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400" spc="-15" dirty="0" smtClean="0">
              <a:solidFill>
                <a:srgbClr val="000000"/>
              </a:solidFill>
              <a:latin typeface="+mj-lt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6803422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43377" y="418033"/>
            <a:ext cx="7110223" cy="4540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800" b="0" spc="-220" dirty="0">
                <a:solidFill>
                  <a:srgbClr val="000000"/>
                </a:solidFill>
                <a:latin typeface="UKIJ CJK"/>
                <a:cs typeface="UKIJ CJK"/>
              </a:rPr>
              <a:t>IRON </a:t>
            </a:r>
            <a:r>
              <a:rPr sz="2800" b="0" spc="-145" dirty="0">
                <a:solidFill>
                  <a:srgbClr val="000000"/>
                </a:solidFill>
                <a:latin typeface="UKIJ CJK"/>
                <a:cs typeface="UKIJ CJK"/>
              </a:rPr>
              <a:t>REQUIREMENT </a:t>
            </a:r>
            <a:r>
              <a:rPr sz="2800" b="0" spc="-245" dirty="0">
                <a:solidFill>
                  <a:srgbClr val="000000"/>
                </a:solidFill>
                <a:latin typeface="UKIJ CJK"/>
                <a:cs typeface="UKIJ CJK"/>
              </a:rPr>
              <a:t>IN</a:t>
            </a:r>
            <a:r>
              <a:rPr sz="2800" b="0" spc="-90" dirty="0">
                <a:solidFill>
                  <a:srgbClr val="000000"/>
                </a:solidFill>
                <a:latin typeface="UKIJ CJK"/>
                <a:cs typeface="UKIJ CJK"/>
              </a:rPr>
              <a:t> </a:t>
            </a:r>
            <a:r>
              <a:rPr sz="2800" b="0" spc="-160" dirty="0">
                <a:solidFill>
                  <a:srgbClr val="000000"/>
                </a:solidFill>
                <a:latin typeface="UKIJ CJK"/>
                <a:cs typeface="UKIJ CJK"/>
              </a:rPr>
              <a:t>PREGNANCY</a:t>
            </a:r>
            <a:endParaRPr sz="2800" dirty="0">
              <a:latin typeface="UKIJ CJK"/>
              <a:cs typeface="UKIJ CJ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8644" y="1327262"/>
            <a:ext cx="7273290" cy="5133975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585"/>
              </a:spcBef>
              <a:buFont typeface="Arial"/>
              <a:buChar char="•"/>
              <a:tabLst>
                <a:tab pos="356870" algn="l"/>
                <a:tab pos="357505" algn="l"/>
              </a:tabLst>
            </a:pPr>
            <a:r>
              <a:rPr sz="2000" spc="-114" dirty="0">
                <a:latin typeface="UKIJ CJK"/>
                <a:cs typeface="UKIJ CJK"/>
              </a:rPr>
              <a:t>Total </a:t>
            </a:r>
            <a:r>
              <a:rPr sz="2000" spc="-110" dirty="0">
                <a:latin typeface="UKIJ CJK"/>
                <a:cs typeface="UKIJ CJK"/>
              </a:rPr>
              <a:t>iron </a:t>
            </a:r>
            <a:r>
              <a:rPr sz="2000" spc="-130" dirty="0">
                <a:latin typeface="UKIJ CJK"/>
                <a:cs typeface="UKIJ CJK"/>
              </a:rPr>
              <a:t>demand </a:t>
            </a:r>
            <a:r>
              <a:rPr sz="2000" spc="-95" dirty="0">
                <a:latin typeface="UKIJ CJK"/>
                <a:cs typeface="UKIJ CJK"/>
              </a:rPr>
              <a:t>in </a:t>
            </a:r>
            <a:r>
              <a:rPr sz="2000" spc="-110" dirty="0">
                <a:latin typeface="UKIJ CJK"/>
                <a:cs typeface="UKIJ CJK"/>
              </a:rPr>
              <a:t>pregnancy </a:t>
            </a:r>
            <a:r>
              <a:rPr sz="2000" spc="-120" dirty="0">
                <a:latin typeface="Arimo"/>
                <a:cs typeface="Arimo"/>
              </a:rPr>
              <a:t>– </a:t>
            </a:r>
            <a:r>
              <a:rPr sz="2000" spc="-120" dirty="0">
                <a:latin typeface="UKIJ CJK"/>
                <a:cs typeface="UKIJ CJK"/>
              </a:rPr>
              <a:t>900mg </a:t>
            </a:r>
            <a:r>
              <a:rPr sz="2000" dirty="0">
                <a:latin typeface="UKIJ CJK"/>
                <a:cs typeface="UKIJ CJK"/>
              </a:rPr>
              <a:t>( </a:t>
            </a:r>
            <a:r>
              <a:rPr sz="2000" spc="-90" dirty="0">
                <a:latin typeface="UKIJ CJK"/>
                <a:cs typeface="UKIJ CJK"/>
              </a:rPr>
              <a:t>700-1400</a:t>
            </a:r>
            <a:r>
              <a:rPr sz="2000" spc="215" dirty="0">
                <a:latin typeface="UKIJ CJK"/>
                <a:cs typeface="UKIJ CJK"/>
              </a:rPr>
              <a:t> </a:t>
            </a:r>
            <a:r>
              <a:rPr sz="2000" spc="-105" dirty="0">
                <a:latin typeface="UKIJ CJK"/>
                <a:cs typeface="UKIJ CJK"/>
              </a:rPr>
              <a:t>mg)</a:t>
            </a:r>
            <a:endParaRPr sz="2000">
              <a:latin typeface="UKIJ CJK"/>
              <a:cs typeface="UKIJ CJK"/>
            </a:endParaRPr>
          </a:p>
          <a:p>
            <a:pPr marL="810895" lvl="1" indent="-341630">
              <a:lnSpc>
                <a:spcPct val="100000"/>
              </a:lnSpc>
              <a:spcBef>
                <a:spcPts val="480"/>
              </a:spcBef>
              <a:buFont typeface="Arial"/>
              <a:buChar char="–"/>
              <a:tabLst>
                <a:tab pos="810895" algn="l"/>
                <a:tab pos="811530" algn="l"/>
              </a:tabLst>
            </a:pPr>
            <a:r>
              <a:rPr sz="2000" spc="-105" dirty="0">
                <a:latin typeface="UKIJ CJK"/>
                <a:cs typeface="UKIJ CJK"/>
              </a:rPr>
              <a:t>uterus </a:t>
            </a:r>
            <a:r>
              <a:rPr sz="2000" dirty="0">
                <a:latin typeface="UKIJ CJK"/>
                <a:cs typeface="UKIJ CJK"/>
              </a:rPr>
              <a:t>( </a:t>
            </a:r>
            <a:r>
              <a:rPr sz="2000" spc="-95" dirty="0">
                <a:latin typeface="UKIJ CJK"/>
                <a:cs typeface="UKIJ CJK"/>
              </a:rPr>
              <a:t>fetus </a:t>
            </a:r>
            <a:r>
              <a:rPr sz="2000" spc="-110" dirty="0">
                <a:latin typeface="UKIJ CJK"/>
                <a:cs typeface="UKIJ CJK"/>
              </a:rPr>
              <a:t>+ </a:t>
            </a:r>
            <a:r>
              <a:rPr sz="2000" spc="-85" dirty="0">
                <a:latin typeface="UKIJ CJK"/>
                <a:cs typeface="UKIJ CJK"/>
              </a:rPr>
              <a:t>placenta) </a:t>
            </a:r>
            <a:r>
              <a:rPr sz="2000" spc="-125" dirty="0">
                <a:latin typeface="Arimo"/>
                <a:cs typeface="Arimo"/>
              </a:rPr>
              <a:t>– </a:t>
            </a:r>
            <a:r>
              <a:rPr sz="2000" spc="-110" dirty="0">
                <a:latin typeface="UKIJ CJK"/>
                <a:cs typeface="UKIJ CJK"/>
              </a:rPr>
              <a:t>+ </a:t>
            </a:r>
            <a:r>
              <a:rPr sz="2000" spc="-95" dirty="0">
                <a:latin typeface="UKIJ CJK"/>
                <a:cs typeface="UKIJ CJK"/>
              </a:rPr>
              <a:t>500 </a:t>
            </a:r>
            <a:r>
              <a:rPr sz="2000" spc="-35" dirty="0">
                <a:latin typeface="UKIJ CJK"/>
                <a:cs typeface="UKIJ CJK"/>
              </a:rPr>
              <a:t>- </a:t>
            </a:r>
            <a:r>
              <a:rPr sz="2000" spc="-95" dirty="0">
                <a:latin typeface="UKIJ CJK"/>
                <a:cs typeface="UKIJ CJK"/>
              </a:rPr>
              <a:t>600</a:t>
            </a:r>
            <a:r>
              <a:rPr sz="2000" spc="140" dirty="0">
                <a:latin typeface="UKIJ CJK"/>
                <a:cs typeface="UKIJ CJK"/>
              </a:rPr>
              <a:t> </a:t>
            </a:r>
            <a:r>
              <a:rPr sz="2000" spc="-155" dirty="0">
                <a:latin typeface="UKIJ CJK"/>
                <a:cs typeface="UKIJ CJK"/>
              </a:rPr>
              <a:t>mg</a:t>
            </a:r>
            <a:endParaRPr sz="2000">
              <a:latin typeface="UKIJ CJK"/>
              <a:cs typeface="UKIJ CJK"/>
            </a:endParaRPr>
          </a:p>
          <a:p>
            <a:pPr marL="810895" lvl="1" indent="-341630">
              <a:lnSpc>
                <a:spcPct val="100000"/>
              </a:lnSpc>
              <a:spcBef>
                <a:spcPts val="484"/>
              </a:spcBef>
              <a:buFont typeface="Arial"/>
              <a:buChar char="–"/>
              <a:tabLst>
                <a:tab pos="810895" algn="l"/>
                <a:tab pos="811530" algn="l"/>
              </a:tabLst>
            </a:pPr>
            <a:r>
              <a:rPr sz="2000" spc="-105" dirty="0">
                <a:latin typeface="UKIJ CJK"/>
                <a:cs typeface="UKIJ CJK"/>
              </a:rPr>
              <a:t>blood </a:t>
            </a:r>
            <a:r>
              <a:rPr sz="2000" spc="-110" dirty="0">
                <a:latin typeface="UKIJ CJK"/>
                <a:cs typeface="UKIJ CJK"/>
              </a:rPr>
              <a:t>loss during </a:t>
            </a:r>
            <a:r>
              <a:rPr sz="2000" spc="-90" dirty="0">
                <a:latin typeface="UKIJ CJK"/>
                <a:cs typeface="UKIJ CJK"/>
              </a:rPr>
              <a:t>delivery </a:t>
            </a:r>
            <a:r>
              <a:rPr sz="2000" spc="-120" dirty="0">
                <a:latin typeface="Arimo"/>
                <a:cs typeface="Arimo"/>
              </a:rPr>
              <a:t>– </a:t>
            </a:r>
            <a:r>
              <a:rPr sz="2000" spc="-110" dirty="0">
                <a:latin typeface="UKIJ CJK"/>
                <a:cs typeface="UKIJ CJK"/>
              </a:rPr>
              <a:t>+ </a:t>
            </a:r>
            <a:r>
              <a:rPr sz="2000" spc="-95" dirty="0">
                <a:latin typeface="UKIJ CJK"/>
                <a:cs typeface="UKIJ CJK"/>
              </a:rPr>
              <a:t>150 </a:t>
            </a:r>
            <a:r>
              <a:rPr sz="2000" spc="-120" dirty="0">
                <a:latin typeface="Arimo"/>
                <a:cs typeface="Arimo"/>
              </a:rPr>
              <a:t>– </a:t>
            </a:r>
            <a:r>
              <a:rPr sz="2000" spc="-95" dirty="0">
                <a:latin typeface="UKIJ CJK"/>
                <a:cs typeface="UKIJ CJK"/>
              </a:rPr>
              <a:t>200</a:t>
            </a:r>
            <a:r>
              <a:rPr sz="2000" spc="240" dirty="0">
                <a:latin typeface="UKIJ CJK"/>
                <a:cs typeface="UKIJ CJK"/>
              </a:rPr>
              <a:t> </a:t>
            </a:r>
            <a:r>
              <a:rPr sz="2000" spc="-155" dirty="0">
                <a:latin typeface="UKIJ CJK"/>
                <a:cs typeface="UKIJ CJK"/>
              </a:rPr>
              <a:t>mg</a:t>
            </a:r>
            <a:endParaRPr sz="2000">
              <a:latin typeface="UKIJ CJK"/>
              <a:cs typeface="UKIJ CJK"/>
            </a:endParaRPr>
          </a:p>
          <a:p>
            <a:pPr marL="810895" lvl="1" indent="-341630">
              <a:lnSpc>
                <a:spcPct val="100000"/>
              </a:lnSpc>
              <a:spcBef>
                <a:spcPts val="480"/>
              </a:spcBef>
              <a:buFont typeface="Arial"/>
              <a:buChar char="–"/>
              <a:tabLst>
                <a:tab pos="810895" algn="l"/>
                <a:tab pos="811530" algn="l"/>
              </a:tabLst>
            </a:pPr>
            <a:r>
              <a:rPr sz="2000" spc="-80" dirty="0">
                <a:latin typeface="UKIJ CJK"/>
                <a:cs typeface="UKIJ CJK"/>
              </a:rPr>
              <a:t>lactation </a:t>
            </a:r>
            <a:r>
              <a:rPr sz="2000" spc="-35" dirty="0">
                <a:latin typeface="UKIJ CJK"/>
                <a:cs typeface="UKIJ CJK"/>
              </a:rPr>
              <a:t>- </a:t>
            </a:r>
            <a:r>
              <a:rPr sz="2000" spc="-110" dirty="0">
                <a:latin typeface="UKIJ CJK"/>
                <a:cs typeface="UKIJ CJK"/>
              </a:rPr>
              <a:t>+ </a:t>
            </a:r>
            <a:r>
              <a:rPr sz="2000" spc="-95" dirty="0">
                <a:latin typeface="UKIJ CJK"/>
                <a:cs typeface="UKIJ CJK"/>
              </a:rPr>
              <a:t>150 </a:t>
            </a:r>
            <a:r>
              <a:rPr sz="2000" spc="-125" dirty="0">
                <a:latin typeface="Arimo"/>
                <a:cs typeface="Arimo"/>
              </a:rPr>
              <a:t>– </a:t>
            </a:r>
            <a:r>
              <a:rPr sz="2000" spc="-95" dirty="0">
                <a:latin typeface="UKIJ CJK"/>
                <a:cs typeface="UKIJ CJK"/>
              </a:rPr>
              <a:t>200</a:t>
            </a:r>
            <a:r>
              <a:rPr sz="2000" spc="5" dirty="0">
                <a:latin typeface="UKIJ CJK"/>
                <a:cs typeface="UKIJ CJK"/>
              </a:rPr>
              <a:t> </a:t>
            </a:r>
            <a:r>
              <a:rPr sz="2000" spc="-155" dirty="0">
                <a:latin typeface="UKIJ CJK"/>
                <a:cs typeface="UKIJ CJK"/>
              </a:rPr>
              <a:t>mg</a:t>
            </a:r>
            <a:endParaRPr sz="2000">
              <a:latin typeface="UKIJ CJK"/>
              <a:cs typeface="UKIJ CJK"/>
            </a:endParaRPr>
          </a:p>
          <a:p>
            <a:pPr marL="756285" lvl="1" indent="-287020">
              <a:lnSpc>
                <a:spcPct val="100000"/>
              </a:lnSpc>
              <a:spcBef>
                <a:spcPts val="480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spc="-114" dirty="0">
                <a:latin typeface="UKIJ CJK"/>
                <a:cs typeface="UKIJ CJK"/>
              </a:rPr>
              <a:t>Basal </a:t>
            </a:r>
            <a:r>
              <a:rPr sz="2000" spc="-110" dirty="0">
                <a:latin typeface="UKIJ CJK"/>
                <a:cs typeface="UKIJ CJK"/>
              </a:rPr>
              <a:t>loss </a:t>
            </a:r>
            <a:r>
              <a:rPr sz="2000" spc="-120" dirty="0">
                <a:latin typeface="Arimo"/>
                <a:cs typeface="Arimo"/>
              </a:rPr>
              <a:t>– </a:t>
            </a:r>
            <a:r>
              <a:rPr sz="2000" spc="-95" dirty="0">
                <a:latin typeface="UKIJ CJK"/>
                <a:cs typeface="UKIJ CJK"/>
              </a:rPr>
              <a:t>200</a:t>
            </a:r>
            <a:r>
              <a:rPr sz="2000" spc="55" dirty="0">
                <a:latin typeface="UKIJ CJK"/>
                <a:cs typeface="UKIJ CJK"/>
              </a:rPr>
              <a:t> </a:t>
            </a:r>
            <a:r>
              <a:rPr sz="2000" spc="-155" dirty="0">
                <a:latin typeface="UKIJ CJK"/>
                <a:cs typeface="UKIJ CJK"/>
              </a:rPr>
              <a:t>mg</a:t>
            </a:r>
            <a:endParaRPr sz="2000">
              <a:latin typeface="UKIJ CJK"/>
              <a:cs typeface="UKIJ CJK"/>
            </a:endParaRPr>
          </a:p>
          <a:p>
            <a:pPr marL="810895" lvl="1" indent="-341630">
              <a:lnSpc>
                <a:spcPct val="100000"/>
              </a:lnSpc>
              <a:spcBef>
                <a:spcPts val="480"/>
              </a:spcBef>
              <a:buFont typeface="Arial"/>
              <a:buChar char="–"/>
              <a:tabLst>
                <a:tab pos="810895" algn="l"/>
                <a:tab pos="811530" algn="l"/>
              </a:tabLst>
            </a:pPr>
            <a:r>
              <a:rPr sz="2000" spc="-105" dirty="0">
                <a:latin typeface="UKIJ CJK"/>
                <a:cs typeface="UKIJ CJK"/>
              </a:rPr>
              <a:t>increase </a:t>
            </a:r>
            <a:r>
              <a:rPr sz="2000" spc="-100" dirty="0">
                <a:latin typeface="UKIJ CJK"/>
                <a:cs typeface="UKIJ CJK"/>
              </a:rPr>
              <a:t>in </a:t>
            </a:r>
            <a:r>
              <a:rPr sz="2000" spc="-145" dirty="0">
                <a:latin typeface="UKIJ CJK"/>
                <a:cs typeface="UKIJ CJK"/>
              </a:rPr>
              <a:t>Hb mass </a:t>
            </a:r>
            <a:r>
              <a:rPr sz="2000" spc="-35" dirty="0">
                <a:latin typeface="UKIJ CJK"/>
                <a:cs typeface="UKIJ CJK"/>
              </a:rPr>
              <a:t>- </a:t>
            </a:r>
            <a:r>
              <a:rPr sz="2000" spc="-110" dirty="0">
                <a:latin typeface="UKIJ CJK"/>
                <a:cs typeface="UKIJ CJK"/>
              </a:rPr>
              <a:t>+ </a:t>
            </a:r>
            <a:r>
              <a:rPr sz="2000" spc="-95" dirty="0">
                <a:latin typeface="UKIJ CJK"/>
                <a:cs typeface="UKIJ CJK"/>
              </a:rPr>
              <a:t>500</a:t>
            </a:r>
            <a:r>
              <a:rPr sz="2000" spc="235" dirty="0">
                <a:latin typeface="UKIJ CJK"/>
                <a:cs typeface="UKIJ CJK"/>
              </a:rPr>
              <a:t> </a:t>
            </a:r>
            <a:r>
              <a:rPr sz="2000" spc="-155" dirty="0">
                <a:latin typeface="UKIJ CJK"/>
                <a:cs typeface="UKIJ CJK"/>
              </a:rPr>
              <a:t>mg</a:t>
            </a:r>
            <a:endParaRPr sz="2000">
              <a:latin typeface="UKIJ CJK"/>
              <a:cs typeface="UKIJ CJK"/>
            </a:endParaRPr>
          </a:p>
          <a:p>
            <a:pPr marL="756285" lvl="1" indent="-287020">
              <a:lnSpc>
                <a:spcPct val="100000"/>
              </a:lnSpc>
              <a:spcBef>
                <a:spcPts val="484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spc="-95" dirty="0">
                <a:latin typeface="UKIJ CJK"/>
                <a:cs typeface="UKIJ CJK"/>
              </a:rPr>
              <a:t>225 </a:t>
            </a:r>
            <a:r>
              <a:rPr sz="2000" spc="-155" dirty="0">
                <a:latin typeface="UKIJ CJK"/>
                <a:cs typeface="UKIJ CJK"/>
              </a:rPr>
              <a:t>mg </a:t>
            </a:r>
            <a:r>
              <a:rPr sz="2000" spc="-80" dirty="0">
                <a:latin typeface="UKIJ CJK"/>
                <a:cs typeface="UKIJ CJK"/>
              </a:rPr>
              <a:t>of </a:t>
            </a:r>
            <a:r>
              <a:rPr sz="2000" spc="-110" dirty="0">
                <a:latin typeface="UKIJ CJK"/>
                <a:cs typeface="UKIJ CJK"/>
              </a:rPr>
              <a:t>iron </a:t>
            </a:r>
            <a:r>
              <a:rPr sz="2000" spc="-95" dirty="0">
                <a:latin typeface="UKIJ CJK"/>
                <a:cs typeface="UKIJ CJK"/>
              </a:rPr>
              <a:t>is </a:t>
            </a:r>
            <a:r>
              <a:rPr sz="2000" spc="-120" dirty="0">
                <a:latin typeface="UKIJ CJK"/>
                <a:cs typeface="UKIJ CJK"/>
              </a:rPr>
              <a:t>saved as </a:t>
            </a:r>
            <a:r>
              <a:rPr sz="2000" spc="-110" dirty="0">
                <a:latin typeface="UKIJ CJK"/>
                <a:cs typeface="UKIJ CJK"/>
              </a:rPr>
              <a:t>a </a:t>
            </a:r>
            <a:r>
              <a:rPr sz="2000" spc="-95" dirty="0">
                <a:latin typeface="UKIJ CJK"/>
                <a:cs typeface="UKIJ CJK"/>
              </a:rPr>
              <a:t>result </a:t>
            </a:r>
            <a:r>
              <a:rPr sz="2000" spc="-80" dirty="0">
                <a:latin typeface="UKIJ CJK"/>
                <a:cs typeface="UKIJ CJK"/>
              </a:rPr>
              <a:t>of </a:t>
            </a:r>
            <a:r>
              <a:rPr sz="2000" spc="-120" dirty="0">
                <a:latin typeface="UKIJ CJK"/>
                <a:cs typeface="UKIJ CJK"/>
              </a:rPr>
              <a:t>amenorrhoea</a:t>
            </a:r>
            <a:r>
              <a:rPr sz="2000" spc="100" dirty="0">
                <a:latin typeface="UKIJ CJK"/>
                <a:cs typeface="UKIJ CJK"/>
              </a:rPr>
              <a:t> </a:t>
            </a:r>
            <a:r>
              <a:rPr sz="2000" spc="-80" dirty="0">
                <a:latin typeface="UKIJ CJK"/>
                <a:cs typeface="UKIJ CJK"/>
              </a:rPr>
              <a:t>of </a:t>
            </a:r>
            <a:r>
              <a:rPr sz="2000" spc="-95" dirty="0">
                <a:latin typeface="UKIJ CJK"/>
                <a:cs typeface="UKIJ CJK"/>
              </a:rPr>
              <a:t>9 </a:t>
            </a:r>
            <a:r>
              <a:rPr sz="2000" spc="-120" dirty="0">
                <a:latin typeface="UKIJ CJK"/>
                <a:cs typeface="UKIJ CJK"/>
              </a:rPr>
              <a:t>months</a:t>
            </a:r>
            <a:endParaRPr sz="200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65"/>
              </a:spcBef>
            </a:pPr>
            <a:endParaRPr sz="2900">
              <a:latin typeface="UKIJ CJK"/>
              <a:cs typeface="UKIJ CJK"/>
            </a:endParaRPr>
          </a:p>
          <a:p>
            <a:pPr marL="356870" indent="-344805">
              <a:lnSpc>
                <a:spcPct val="100000"/>
              </a:lnSpc>
              <a:buFont typeface="Wingdings"/>
              <a:buChar char=""/>
              <a:tabLst>
                <a:tab pos="356870" algn="l"/>
                <a:tab pos="357505" algn="l"/>
              </a:tabLst>
            </a:pPr>
            <a:r>
              <a:rPr sz="2000" spc="-110" dirty="0">
                <a:latin typeface="UKIJ CJK"/>
                <a:cs typeface="UKIJ CJK"/>
              </a:rPr>
              <a:t>Average requirement </a:t>
            </a:r>
            <a:r>
              <a:rPr sz="2000" spc="-95" dirty="0">
                <a:latin typeface="UKIJ CJK"/>
                <a:cs typeface="UKIJ CJK"/>
              </a:rPr>
              <a:t>is</a:t>
            </a:r>
            <a:r>
              <a:rPr sz="2000" spc="130" dirty="0">
                <a:latin typeface="UKIJ CJK"/>
                <a:cs typeface="UKIJ CJK"/>
              </a:rPr>
              <a:t> </a:t>
            </a:r>
            <a:r>
              <a:rPr sz="2000" spc="-100" dirty="0">
                <a:latin typeface="UKIJ CJK"/>
                <a:cs typeface="UKIJ CJK"/>
              </a:rPr>
              <a:t>4-6mg/day.</a:t>
            </a:r>
            <a:endParaRPr sz="2000">
              <a:latin typeface="UKIJ CJK"/>
              <a:cs typeface="UKIJ CJK"/>
            </a:endParaRPr>
          </a:p>
          <a:p>
            <a:pPr marL="756285" lvl="1" indent="-287020">
              <a:lnSpc>
                <a:spcPct val="100000"/>
              </a:lnSpc>
              <a:spcBef>
                <a:spcPts val="1685"/>
              </a:spcBef>
              <a:buFont typeface="Wingdings"/>
              <a:buChar char=""/>
              <a:tabLst>
                <a:tab pos="756920" algn="l"/>
              </a:tabLst>
            </a:pPr>
            <a:r>
              <a:rPr sz="2000" spc="-75" dirty="0">
                <a:latin typeface="UKIJ CJK"/>
                <a:cs typeface="UKIJ CJK"/>
              </a:rPr>
              <a:t>2.5 </a:t>
            </a:r>
            <a:r>
              <a:rPr sz="2000" spc="-100" dirty="0">
                <a:latin typeface="UKIJ CJK"/>
                <a:cs typeface="UKIJ CJK"/>
              </a:rPr>
              <a:t>mg/day </a:t>
            </a:r>
            <a:r>
              <a:rPr sz="2000" spc="-95" dirty="0">
                <a:latin typeface="UKIJ CJK"/>
                <a:cs typeface="UKIJ CJK"/>
              </a:rPr>
              <a:t>in </a:t>
            </a:r>
            <a:r>
              <a:rPr sz="2000" spc="-90" dirty="0">
                <a:latin typeface="UKIJ CJK"/>
                <a:cs typeface="UKIJ CJK"/>
              </a:rPr>
              <a:t>early</a:t>
            </a:r>
            <a:r>
              <a:rPr sz="2000" spc="-5" dirty="0">
                <a:latin typeface="UKIJ CJK"/>
                <a:cs typeface="UKIJ CJK"/>
              </a:rPr>
              <a:t> </a:t>
            </a:r>
            <a:r>
              <a:rPr sz="2000" spc="-110" dirty="0">
                <a:latin typeface="UKIJ CJK"/>
                <a:cs typeface="UKIJ CJK"/>
              </a:rPr>
              <a:t>pregnancy</a:t>
            </a:r>
            <a:endParaRPr sz="2000">
              <a:latin typeface="UKIJ CJK"/>
              <a:cs typeface="UKIJ CJK"/>
            </a:endParaRPr>
          </a:p>
          <a:p>
            <a:pPr marL="756285" lvl="1" indent="-287020">
              <a:lnSpc>
                <a:spcPct val="100000"/>
              </a:lnSpc>
              <a:spcBef>
                <a:spcPts val="1680"/>
              </a:spcBef>
              <a:buFont typeface="Wingdings"/>
              <a:buChar char=""/>
              <a:tabLst>
                <a:tab pos="756920" algn="l"/>
              </a:tabLst>
            </a:pPr>
            <a:r>
              <a:rPr sz="2000" spc="-75" dirty="0">
                <a:latin typeface="UKIJ CJK"/>
                <a:cs typeface="UKIJ CJK"/>
              </a:rPr>
              <a:t>5.5 </a:t>
            </a:r>
            <a:r>
              <a:rPr sz="2000" spc="-100" dirty="0">
                <a:latin typeface="UKIJ CJK"/>
                <a:cs typeface="UKIJ CJK"/>
              </a:rPr>
              <a:t>mg/day </a:t>
            </a:r>
            <a:r>
              <a:rPr sz="2000" spc="-125" dirty="0">
                <a:latin typeface="UKIJ CJK"/>
                <a:cs typeface="UKIJ CJK"/>
              </a:rPr>
              <a:t>from </a:t>
            </a:r>
            <a:r>
              <a:rPr sz="2000" spc="-85" dirty="0">
                <a:latin typeface="UKIJ CJK"/>
                <a:cs typeface="UKIJ CJK"/>
              </a:rPr>
              <a:t>20-32</a:t>
            </a:r>
            <a:r>
              <a:rPr sz="2000" spc="25" dirty="0">
                <a:latin typeface="UKIJ CJK"/>
                <a:cs typeface="UKIJ CJK"/>
              </a:rPr>
              <a:t> </a:t>
            </a:r>
            <a:r>
              <a:rPr sz="2000" spc="-105" dirty="0">
                <a:latin typeface="UKIJ CJK"/>
                <a:cs typeface="UKIJ CJK"/>
              </a:rPr>
              <a:t>weeks</a:t>
            </a:r>
            <a:endParaRPr sz="2000">
              <a:latin typeface="UKIJ CJK"/>
              <a:cs typeface="UKIJ CJK"/>
            </a:endParaRPr>
          </a:p>
          <a:p>
            <a:pPr marL="756285" lvl="1" indent="-287020">
              <a:lnSpc>
                <a:spcPct val="100000"/>
              </a:lnSpc>
              <a:spcBef>
                <a:spcPts val="1685"/>
              </a:spcBef>
              <a:buFont typeface="Wingdings"/>
              <a:buChar char=""/>
              <a:tabLst>
                <a:tab pos="756920" algn="l"/>
              </a:tabLst>
            </a:pPr>
            <a:r>
              <a:rPr sz="2000" spc="-80" dirty="0">
                <a:latin typeface="UKIJ CJK"/>
                <a:cs typeface="UKIJ CJK"/>
              </a:rPr>
              <a:t>6-8 </a:t>
            </a:r>
            <a:r>
              <a:rPr sz="2000" spc="-100" dirty="0">
                <a:latin typeface="UKIJ CJK"/>
                <a:cs typeface="UKIJ CJK"/>
              </a:rPr>
              <a:t>mg/day </a:t>
            </a:r>
            <a:r>
              <a:rPr sz="2000" spc="-125" dirty="0">
                <a:latin typeface="UKIJ CJK"/>
                <a:cs typeface="UKIJ CJK"/>
              </a:rPr>
              <a:t>from </a:t>
            </a:r>
            <a:r>
              <a:rPr sz="2000" spc="-95" dirty="0">
                <a:latin typeface="UKIJ CJK"/>
                <a:cs typeface="UKIJ CJK"/>
              </a:rPr>
              <a:t>32 </a:t>
            </a:r>
            <a:r>
              <a:rPr sz="2000" spc="-105" dirty="0">
                <a:latin typeface="UKIJ CJK"/>
                <a:cs typeface="UKIJ CJK"/>
              </a:rPr>
              <a:t>weeks</a:t>
            </a:r>
            <a:r>
              <a:rPr sz="2000" spc="114" dirty="0">
                <a:latin typeface="UKIJ CJK"/>
                <a:cs typeface="UKIJ CJK"/>
              </a:rPr>
              <a:t> </a:t>
            </a:r>
            <a:r>
              <a:rPr sz="2000" spc="-120" dirty="0">
                <a:latin typeface="UKIJ CJK"/>
                <a:cs typeface="UKIJ CJK"/>
              </a:rPr>
              <a:t>onwards</a:t>
            </a:r>
            <a:endParaRPr sz="2000">
              <a:latin typeface="UKIJ CJK"/>
              <a:cs typeface="UKIJ CJK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65451" y="723722"/>
            <a:ext cx="8276590" cy="6953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spc="-30" dirty="0">
                <a:solidFill>
                  <a:srgbClr val="9BBA58"/>
                </a:solidFill>
                <a:latin typeface="Carlito"/>
                <a:cs typeface="Carlito"/>
              </a:rPr>
              <a:t>PHYSIOLOGY </a:t>
            </a:r>
            <a:r>
              <a:rPr sz="4400" spc="-5" dirty="0">
                <a:solidFill>
                  <a:srgbClr val="9BBA58"/>
                </a:solidFill>
                <a:latin typeface="Carlito"/>
                <a:cs typeface="Carlito"/>
              </a:rPr>
              <a:t>OF </a:t>
            </a:r>
            <a:r>
              <a:rPr sz="4400" spc="-20" dirty="0">
                <a:solidFill>
                  <a:srgbClr val="9BBA58"/>
                </a:solidFill>
                <a:latin typeface="Carlito"/>
                <a:cs typeface="Carlito"/>
              </a:rPr>
              <a:t>IRON</a:t>
            </a:r>
            <a:r>
              <a:rPr sz="4400" spc="25" dirty="0">
                <a:solidFill>
                  <a:srgbClr val="9BBA58"/>
                </a:solidFill>
                <a:latin typeface="Carlito"/>
                <a:cs typeface="Carlito"/>
              </a:rPr>
              <a:t> </a:t>
            </a:r>
            <a:r>
              <a:rPr sz="4400" spc="-10" dirty="0">
                <a:solidFill>
                  <a:srgbClr val="9BBA58"/>
                </a:solidFill>
                <a:latin typeface="Carlito"/>
                <a:cs typeface="Carlito"/>
              </a:rPr>
              <a:t>ABSORPTION</a:t>
            </a:r>
            <a:endParaRPr sz="4400">
              <a:latin typeface="Carlito"/>
              <a:cs typeface="Carlito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19200" y="1600200"/>
            <a:ext cx="9652000" cy="4724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05047" y="464896"/>
            <a:ext cx="5576570" cy="6953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b="0" spc="-220" dirty="0">
                <a:solidFill>
                  <a:srgbClr val="000000"/>
                </a:solidFill>
                <a:latin typeface="UKIJ CJK"/>
                <a:cs typeface="UKIJ CJK"/>
              </a:rPr>
              <a:t>Stages </a:t>
            </a:r>
            <a:r>
              <a:rPr sz="4400" b="0" spc="-170" dirty="0">
                <a:solidFill>
                  <a:srgbClr val="000000"/>
                </a:solidFill>
                <a:latin typeface="UKIJ CJK"/>
                <a:cs typeface="UKIJ CJK"/>
              </a:rPr>
              <a:t>of </a:t>
            </a:r>
            <a:r>
              <a:rPr sz="4400" b="0" spc="-305" dirty="0">
                <a:solidFill>
                  <a:srgbClr val="000000"/>
                </a:solidFill>
                <a:latin typeface="UKIJ CJK"/>
                <a:cs typeface="UKIJ CJK"/>
              </a:rPr>
              <a:t>Iron</a:t>
            </a:r>
            <a:r>
              <a:rPr sz="4400" b="0" spc="-65" dirty="0">
                <a:solidFill>
                  <a:srgbClr val="000000"/>
                </a:solidFill>
                <a:latin typeface="UKIJ CJK"/>
                <a:cs typeface="UKIJ CJK"/>
              </a:rPr>
              <a:t> </a:t>
            </a:r>
            <a:r>
              <a:rPr sz="4400" b="0" spc="-195" dirty="0">
                <a:solidFill>
                  <a:srgbClr val="000000"/>
                </a:solidFill>
                <a:latin typeface="UKIJ CJK"/>
                <a:cs typeface="UKIJ CJK"/>
              </a:rPr>
              <a:t>Deficiency</a:t>
            </a:r>
            <a:endParaRPr sz="4400">
              <a:latin typeface="UKIJ CJK"/>
              <a:cs typeface="UKIJ CJK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84181" y="2421744"/>
            <a:ext cx="10977934" cy="29124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09850" y="577672"/>
            <a:ext cx="6967220" cy="5124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spc="-5" dirty="0">
                <a:solidFill>
                  <a:srgbClr val="000000"/>
                </a:solidFill>
                <a:latin typeface="Times New Roman"/>
                <a:cs typeface="Times New Roman"/>
              </a:rPr>
              <a:t>Causes of </a:t>
            </a:r>
            <a:r>
              <a:rPr sz="3200" spc="-20" dirty="0">
                <a:solidFill>
                  <a:srgbClr val="000000"/>
                </a:solidFill>
                <a:latin typeface="Times New Roman"/>
                <a:cs typeface="Times New Roman"/>
              </a:rPr>
              <a:t>iron </a:t>
            </a:r>
            <a:r>
              <a:rPr sz="3200" spc="-10" dirty="0">
                <a:solidFill>
                  <a:srgbClr val="000000"/>
                </a:solidFill>
                <a:latin typeface="Times New Roman"/>
                <a:cs typeface="Times New Roman"/>
              </a:rPr>
              <a:t>def. </a:t>
            </a:r>
            <a:r>
              <a:rPr sz="3200" spc="-15" dirty="0">
                <a:solidFill>
                  <a:srgbClr val="000000"/>
                </a:solidFill>
                <a:latin typeface="Times New Roman"/>
                <a:cs typeface="Times New Roman"/>
              </a:rPr>
              <a:t>anemia </a:t>
            </a:r>
            <a:r>
              <a:rPr sz="3200" spc="-5" dirty="0">
                <a:solidFill>
                  <a:srgbClr val="000000"/>
                </a:solidFill>
                <a:latin typeface="Times New Roman"/>
                <a:cs typeface="Times New Roman"/>
              </a:rPr>
              <a:t>in</a:t>
            </a:r>
            <a:r>
              <a:rPr sz="32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spc="-10" dirty="0">
                <a:solidFill>
                  <a:srgbClr val="000000"/>
                </a:solidFill>
                <a:latin typeface="Times New Roman"/>
                <a:cs typeface="Times New Roman"/>
              </a:rPr>
              <a:t>pregnancy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8644" y="1536572"/>
            <a:ext cx="6810375" cy="418972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110"/>
              </a:spcBef>
              <a:buFont typeface="Arial"/>
              <a:buChar char="•"/>
              <a:tabLst>
                <a:tab pos="356870" algn="l"/>
                <a:tab pos="357505" algn="l"/>
              </a:tabLst>
            </a:pPr>
            <a:r>
              <a:rPr sz="2700" spc="-155" dirty="0">
                <a:latin typeface="UKIJ CJK"/>
                <a:cs typeface="UKIJ CJK"/>
              </a:rPr>
              <a:t>Increased </a:t>
            </a:r>
            <a:r>
              <a:rPr sz="2700" spc="-150" dirty="0">
                <a:latin typeface="UKIJ CJK"/>
                <a:cs typeface="UKIJ CJK"/>
              </a:rPr>
              <a:t>demand~1000</a:t>
            </a:r>
            <a:r>
              <a:rPr sz="2700" spc="-165" dirty="0">
                <a:latin typeface="UKIJ CJK"/>
                <a:cs typeface="UKIJ CJK"/>
              </a:rPr>
              <a:t> </a:t>
            </a:r>
            <a:r>
              <a:rPr sz="2700" spc="-200" dirty="0">
                <a:latin typeface="UKIJ CJK"/>
                <a:cs typeface="UKIJ CJK"/>
              </a:rPr>
              <a:t>mg</a:t>
            </a:r>
            <a:endParaRPr sz="2700">
              <a:latin typeface="UKIJ CJK"/>
              <a:cs typeface="UKIJ CJK"/>
            </a:endParaRPr>
          </a:p>
          <a:p>
            <a:pPr marL="469900">
              <a:lnSpc>
                <a:spcPts val="2875"/>
              </a:lnSpc>
              <a:spcBef>
                <a:spcPts val="15"/>
              </a:spcBef>
            </a:pPr>
            <a:r>
              <a:rPr sz="2400" spc="-105" dirty="0">
                <a:latin typeface="UKIJ CJK"/>
                <a:cs typeface="UKIJ CJK"/>
              </a:rPr>
              <a:t>(growing </a:t>
            </a:r>
            <a:r>
              <a:rPr sz="2400" spc="-110" dirty="0">
                <a:latin typeface="UKIJ CJK"/>
                <a:cs typeface="UKIJ CJK"/>
              </a:rPr>
              <a:t>fetus </a:t>
            </a:r>
            <a:r>
              <a:rPr sz="2400" spc="-130" dirty="0">
                <a:latin typeface="UKIJ CJK"/>
                <a:cs typeface="UKIJ CJK"/>
              </a:rPr>
              <a:t>+ </a:t>
            </a:r>
            <a:r>
              <a:rPr sz="2400" spc="-110" dirty="0">
                <a:latin typeface="UKIJ CJK"/>
                <a:cs typeface="UKIJ CJK"/>
              </a:rPr>
              <a:t>placenta </a:t>
            </a:r>
            <a:r>
              <a:rPr sz="2400" spc="-130" dirty="0">
                <a:latin typeface="UKIJ CJK"/>
                <a:cs typeface="UKIJ CJK"/>
              </a:rPr>
              <a:t>+ </a:t>
            </a:r>
            <a:r>
              <a:rPr sz="2400" spc="-120" dirty="0">
                <a:latin typeface="UKIJ CJK"/>
                <a:cs typeface="UKIJ CJK"/>
              </a:rPr>
              <a:t>blood </a:t>
            </a:r>
            <a:r>
              <a:rPr sz="2400" spc="-125" dirty="0">
                <a:latin typeface="UKIJ CJK"/>
                <a:cs typeface="UKIJ CJK"/>
              </a:rPr>
              <a:t>loss during</a:t>
            </a:r>
            <a:r>
              <a:rPr sz="2400" spc="-75" dirty="0">
                <a:latin typeface="UKIJ CJK"/>
                <a:cs typeface="UKIJ CJK"/>
              </a:rPr>
              <a:t> </a:t>
            </a:r>
            <a:r>
              <a:rPr sz="2400" spc="-95" dirty="0">
                <a:latin typeface="UKIJ CJK"/>
                <a:cs typeface="UKIJ CJK"/>
              </a:rPr>
              <a:t>labor)</a:t>
            </a:r>
            <a:endParaRPr sz="2400">
              <a:latin typeface="UKIJ CJK"/>
              <a:cs typeface="UKIJ CJK"/>
            </a:endParaRPr>
          </a:p>
          <a:p>
            <a:pPr marL="356870" indent="-344805">
              <a:lnSpc>
                <a:spcPts val="3235"/>
              </a:lnSpc>
              <a:buFont typeface="Arial"/>
              <a:buChar char="•"/>
              <a:tabLst>
                <a:tab pos="356870" algn="l"/>
                <a:tab pos="357505" algn="l"/>
              </a:tabLst>
            </a:pPr>
            <a:r>
              <a:rPr sz="2700" spc="-140" dirty="0">
                <a:latin typeface="UKIJ CJK"/>
                <a:cs typeface="UKIJ CJK"/>
              </a:rPr>
              <a:t>Decreased</a:t>
            </a:r>
            <a:r>
              <a:rPr sz="2700" spc="-220" dirty="0">
                <a:latin typeface="UKIJ CJK"/>
                <a:cs typeface="UKIJ CJK"/>
              </a:rPr>
              <a:t> </a:t>
            </a:r>
            <a:r>
              <a:rPr sz="2700" spc="-110" dirty="0">
                <a:latin typeface="UKIJ CJK"/>
                <a:cs typeface="UKIJ CJK"/>
              </a:rPr>
              <a:t>intake:</a:t>
            </a:r>
            <a:endParaRPr sz="2700">
              <a:latin typeface="UKIJ CJK"/>
              <a:cs typeface="UKIJ CJK"/>
            </a:endParaRPr>
          </a:p>
          <a:p>
            <a:pPr marL="1155065" lvl="1" indent="-229235">
              <a:lnSpc>
                <a:spcPct val="100000"/>
              </a:lnSpc>
              <a:spcBef>
                <a:spcPts val="25"/>
              </a:spcBef>
              <a:buFont typeface="Arial"/>
              <a:buChar char="•"/>
              <a:tabLst>
                <a:tab pos="1155065" algn="l"/>
                <a:tab pos="1155700" algn="l"/>
              </a:tabLst>
            </a:pPr>
            <a:r>
              <a:rPr sz="2000" spc="-85" dirty="0">
                <a:latin typeface="UKIJ CJK"/>
                <a:cs typeface="UKIJ CJK"/>
              </a:rPr>
              <a:t>Faulty </a:t>
            </a:r>
            <a:r>
              <a:rPr sz="2000" spc="-90" dirty="0">
                <a:latin typeface="UKIJ CJK"/>
                <a:cs typeface="UKIJ CJK"/>
              </a:rPr>
              <a:t>eating</a:t>
            </a:r>
            <a:r>
              <a:rPr sz="2000" spc="-55" dirty="0">
                <a:latin typeface="UKIJ CJK"/>
                <a:cs typeface="UKIJ CJK"/>
              </a:rPr>
              <a:t> </a:t>
            </a:r>
            <a:r>
              <a:rPr sz="2000" spc="-95" dirty="0">
                <a:latin typeface="UKIJ CJK"/>
                <a:cs typeface="UKIJ CJK"/>
              </a:rPr>
              <a:t>habits</a:t>
            </a:r>
            <a:endParaRPr sz="2000">
              <a:latin typeface="UKIJ CJK"/>
              <a:cs typeface="UKIJ CJK"/>
            </a:endParaRPr>
          </a:p>
          <a:p>
            <a:pPr marL="1155065" lvl="1" indent="-22923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1155065" algn="l"/>
                <a:tab pos="1155700" algn="l"/>
              </a:tabLst>
            </a:pPr>
            <a:r>
              <a:rPr sz="2000" spc="-135" dirty="0">
                <a:latin typeface="UKIJ CJK"/>
                <a:cs typeface="UKIJ CJK"/>
              </a:rPr>
              <a:t>Loss </a:t>
            </a:r>
            <a:r>
              <a:rPr sz="2000" spc="-75" dirty="0">
                <a:latin typeface="UKIJ CJK"/>
                <a:cs typeface="UKIJ CJK"/>
              </a:rPr>
              <a:t>of</a:t>
            </a:r>
            <a:r>
              <a:rPr sz="2000" spc="-40" dirty="0">
                <a:latin typeface="UKIJ CJK"/>
                <a:cs typeface="UKIJ CJK"/>
              </a:rPr>
              <a:t> </a:t>
            </a:r>
            <a:r>
              <a:rPr sz="2000" spc="-80" dirty="0">
                <a:latin typeface="UKIJ CJK"/>
                <a:cs typeface="UKIJ CJK"/>
              </a:rPr>
              <a:t>appetite</a:t>
            </a:r>
            <a:endParaRPr sz="2000">
              <a:latin typeface="UKIJ CJK"/>
              <a:cs typeface="UKIJ CJK"/>
            </a:endParaRPr>
          </a:p>
          <a:p>
            <a:pPr marL="1155065" lvl="1" indent="-229235">
              <a:lnSpc>
                <a:spcPts val="2385"/>
              </a:lnSpc>
              <a:buFont typeface="Arial"/>
              <a:buChar char="•"/>
              <a:tabLst>
                <a:tab pos="1155065" algn="l"/>
                <a:tab pos="1155700" algn="l"/>
              </a:tabLst>
            </a:pPr>
            <a:r>
              <a:rPr sz="2000" spc="-100" dirty="0">
                <a:latin typeface="UKIJ CJK"/>
                <a:cs typeface="UKIJ CJK"/>
              </a:rPr>
              <a:t>Vomiting</a:t>
            </a:r>
            <a:endParaRPr sz="2000">
              <a:latin typeface="UKIJ CJK"/>
              <a:cs typeface="UKIJ CJK"/>
            </a:endParaRPr>
          </a:p>
          <a:p>
            <a:pPr marL="356870" indent="-344805">
              <a:lnSpc>
                <a:spcPts val="3225"/>
              </a:lnSpc>
              <a:buFont typeface="Arial"/>
              <a:buChar char="•"/>
              <a:tabLst>
                <a:tab pos="356870" algn="l"/>
                <a:tab pos="357505" algn="l"/>
              </a:tabLst>
            </a:pPr>
            <a:r>
              <a:rPr sz="2700" spc="-135" dirty="0">
                <a:latin typeface="UKIJ CJK"/>
                <a:cs typeface="UKIJ CJK"/>
              </a:rPr>
              <a:t>Disturbed </a:t>
            </a:r>
            <a:r>
              <a:rPr sz="2700" spc="-125" dirty="0">
                <a:latin typeface="UKIJ CJK"/>
                <a:cs typeface="UKIJ CJK"/>
              </a:rPr>
              <a:t>metabolism-low</a:t>
            </a:r>
            <a:r>
              <a:rPr sz="2700" spc="-254" dirty="0">
                <a:latin typeface="UKIJ CJK"/>
                <a:cs typeface="UKIJ CJK"/>
              </a:rPr>
              <a:t> </a:t>
            </a:r>
            <a:r>
              <a:rPr sz="2700" spc="-125" dirty="0">
                <a:latin typeface="UKIJ CJK"/>
                <a:cs typeface="UKIJ CJK"/>
              </a:rPr>
              <a:t>erythropoiesis</a:t>
            </a:r>
            <a:endParaRPr sz="2700">
              <a:latin typeface="UKIJ CJK"/>
              <a:cs typeface="UKIJ CJK"/>
            </a:endParaRPr>
          </a:p>
          <a:p>
            <a:pPr marL="356870" indent="-344805">
              <a:lnSpc>
                <a:spcPct val="100000"/>
              </a:lnSpc>
              <a:buFont typeface="Arial"/>
              <a:buChar char="•"/>
              <a:tabLst>
                <a:tab pos="356870" algn="l"/>
                <a:tab pos="357505" algn="l"/>
              </a:tabLst>
            </a:pPr>
            <a:r>
              <a:rPr sz="2700" spc="-145" dirty="0">
                <a:latin typeface="UKIJ CJK"/>
                <a:cs typeface="UKIJ CJK"/>
              </a:rPr>
              <a:t>Pre </a:t>
            </a:r>
            <a:r>
              <a:rPr sz="2700" spc="-140" dirty="0">
                <a:latin typeface="UKIJ CJK"/>
                <a:cs typeface="UKIJ CJK"/>
              </a:rPr>
              <a:t>pregnancy iron </a:t>
            </a:r>
            <a:r>
              <a:rPr sz="2700" spc="-105" dirty="0">
                <a:latin typeface="UKIJ CJK"/>
                <a:cs typeface="UKIJ CJK"/>
              </a:rPr>
              <a:t>status/</a:t>
            </a:r>
            <a:r>
              <a:rPr sz="2700" spc="-155" dirty="0">
                <a:latin typeface="UKIJ CJK"/>
                <a:cs typeface="UKIJ CJK"/>
              </a:rPr>
              <a:t> </a:t>
            </a:r>
            <a:r>
              <a:rPr sz="2700" spc="-140" dirty="0">
                <a:latin typeface="UKIJ CJK"/>
                <a:cs typeface="UKIJ CJK"/>
              </a:rPr>
              <a:t>Anemia</a:t>
            </a:r>
            <a:endParaRPr sz="2700">
              <a:latin typeface="UKIJ CJK"/>
              <a:cs typeface="UKIJ CJK"/>
            </a:endParaRPr>
          </a:p>
          <a:p>
            <a:pPr marL="356870" indent="-344805">
              <a:lnSpc>
                <a:spcPct val="100000"/>
              </a:lnSpc>
              <a:buFont typeface="Arial"/>
              <a:buChar char="•"/>
              <a:tabLst>
                <a:tab pos="356870" algn="l"/>
                <a:tab pos="357505" algn="l"/>
              </a:tabLst>
            </a:pPr>
            <a:r>
              <a:rPr sz="2700" spc="-130" dirty="0">
                <a:latin typeface="UKIJ CJK"/>
                <a:cs typeface="UKIJ CJK"/>
              </a:rPr>
              <a:t>Repeated</a:t>
            </a:r>
            <a:r>
              <a:rPr sz="2700" spc="-204" dirty="0">
                <a:latin typeface="UKIJ CJK"/>
                <a:cs typeface="UKIJ CJK"/>
              </a:rPr>
              <a:t> </a:t>
            </a:r>
            <a:r>
              <a:rPr sz="2700" spc="-140" dirty="0">
                <a:latin typeface="UKIJ CJK"/>
                <a:cs typeface="UKIJ CJK"/>
              </a:rPr>
              <a:t>pregnancies</a:t>
            </a:r>
            <a:endParaRPr sz="2700">
              <a:latin typeface="UKIJ CJK"/>
              <a:cs typeface="UKIJ CJK"/>
            </a:endParaRPr>
          </a:p>
          <a:p>
            <a:pPr marL="356870" indent="-34480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6870" algn="l"/>
                <a:tab pos="357505" algn="l"/>
              </a:tabLst>
            </a:pPr>
            <a:r>
              <a:rPr sz="2700" spc="-150" dirty="0">
                <a:latin typeface="UKIJ CJK"/>
                <a:cs typeface="UKIJ CJK"/>
              </a:rPr>
              <a:t>Hookworm</a:t>
            </a:r>
            <a:r>
              <a:rPr sz="2700" spc="-190" dirty="0">
                <a:latin typeface="UKIJ CJK"/>
                <a:cs typeface="UKIJ CJK"/>
              </a:rPr>
              <a:t> </a:t>
            </a:r>
            <a:r>
              <a:rPr sz="2700" spc="-120" dirty="0">
                <a:latin typeface="UKIJ CJK"/>
                <a:cs typeface="UKIJ CJK"/>
              </a:rPr>
              <a:t>infestations.</a:t>
            </a:r>
            <a:endParaRPr sz="2700">
              <a:latin typeface="UKIJ CJK"/>
              <a:cs typeface="UKIJ CJK"/>
            </a:endParaRPr>
          </a:p>
          <a:p>
            <a:pPr marL="356870" indent="-344805">
              <a:lnSpc>
                <a:spcPct val="100000"/>
              </a:lnSpc>
              <a:buFont typeface="Arial"/>
              <a:buChar char="•"/>
              <a:tabLst>
                <a:tab pos="356870" algn="l"/>
                <a:tab pos="357505" algn="l"/>
              </a:tabLst>
            </a:pPr>
            <a:r>
              <a:rPr sz="2700" spc="-130" dirty="0">
                <a:latin typeface="UKIJ CJK"/>
                <a:cs typeface="UKIJ CJK"/>
              </a:rPr>
              <a:t>Bleeding</a:t>
            </a:r>
            <a:r>
              <a:rPr sz="2700" spc="-140" dirty="0">
                <a:latin typeface="UKIJ CJK"/>
                <a:cs typeface="UKIJ CJK"/>
              </a:rPr>
              <a:t> </a:t>
            </a:r>
            <a:r>
              <a:rPr sz="2700" spc="-120" dirty="0">
                <a:latin typeface="UKIJ CJK"/>
                <a:cs typeface="UKIJ CJK"/>
              </a:rPr>
              <a:t>piles</a:t>
            </a:r>
            <a:endParaRPr sz="2700">
              <a:latin typeface="UKIJ CJK"/>
              <a:cs typeface="UKIJ CJK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006085" y="464896"/>
            <a:ext cx="3223515" cy="6953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b="0" spc="-235" dirty="0">
                <a:solidFill>
                  <a:srgbClr val="000000"/>
                </a:solidFill>
                <a:latin typeface="UKIJ CJK"/>
                <a:cs typeface="UKIJ CJK"/>
              </a:rPr>
              <a:t>Diagnosis</a:t>
            </a:r>
            <a:endParaRPr sz="4400" dirty="0">
              <a:latin typeface="UKIJ CJK"/>
              <a:cs typeface="UKIJ CJ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8644" y="3062549"/>
            <a:ext cx="5176520" cy="156273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6870" algn="l"/>
                <a:tab pos="357505" algn="l"/>
              </a:tabLst>
            </a:pPr>
            <a:r>
              <a:rPr sz="2800" spc="-190" dirty="0">
                <a:latin typeface="UKIJ CJK"/>
                <a:cs typeface="UKIJ CJK"/>
              </a:rPr>
              <a:t>TIBC</a:t>
            </a:r>
            <a:r>
              <a:rPr sz="2800" spc="-150" dirty="0">
                <a:latin typeface="UKIJ CJK"/>
                <a:cs typeface="UKIJ CJK"/>
              </a:rPr>
              <a:t> </a:t>
            </a:r>
            <a:r>
              <a:rPr sz="2800" spc="-140" dirty="0">
                <a:latin typeface="UKIJ CJK"/>
                <a:cs typeface="UKIJ CJK"/>
              </a:rPr>
              <a:t>raised</a:t>
            </a:r>
            <a:endParaRPr sz="2800">
              <a:latin typeface="UKIJ CJK"/>
              <a:cs typeface="UKIJ CJK"/>
            </a:endParaRPr>
          </a:p>
          <a:p>
            <a:pPr marL="356870" indent="-344805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356870" algn="l"/>
                <a:tab pos="357505" algn="l"/>
              </a:tabLst>
            </a:pPr>
            <a:r>
              <a:rPr sz="2800" spc="-175" dirty="0">
                <a:latin typeface="UKIJ CJK"/>
                <a:cs typeface="UKIJ CJK"/>
              </a:rPr>
              <a:t>RBC </a:t>
            </a:r>
            <a:r>
              <a:rPr sz="2800" spc="-145" dirty="0">
                <a:latin typeface="UKIJ CJK"/>
                <a:cs typeface="UKIJ CJK"/>
              </a:rPr>
              <a:t>Protoporphyrin</a:t>
            </a:r>
            <a:r>
              <a:rPr sz="2800" spc="-120" dirty="0">
                <a:latin typeface="UKIJ CJK"/>
                <a:cs typeface="UKIJ CJK"/>
              </a:rPr>
              <a:t> </a:t>
            </a:r>
            <a:r>
              <a:rPr sz="2800" spc="-145" dirty="0">
                <a:latin typeface="UKIJ CJK"/>
                <a:cs typeface="UKIJ CJK"/>
              </a:rPr>
              <a:t>increased</a:t>
            </a:r>
            <a:endParaRPr sz="2800">
              <a:latin typeface="UKIJ CJK"/>
              <a:cs typeface="UKIJ CJK"/>
            </a:endParaRPr>
          </a:p>
          <a:p>
            <a:pPr marL="356870" indent="-344805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6870" algn="l"/>
                <a:tab pos="357505" algn="l"/>
              </a:tabLst>
            </a:pPr>
            <a:r>
              <a:rPr sz="2800" spc="-170" dirty="0">
                <a:latin typeface="UKIJ CJK"/>
                <a:cs typeface="UKIJ CJK"/>
              </a:rPr>
              <a:t>S.Transferrin </a:t>
            </a:r>
            <a:r>
              <a:rPr sz="2800" spc="-130" dirty="0">
                <a:latin typeface="UKIJ CJK"/>
                <a:cs typeface="UKIJ CJK"/>
              </a:rPr>
              <a:t>receptors-</a:t>
            </a:r>
            <a:r>
              <a:rPr sz="2800" spc="-105" dirty="0">
                <a:latin typeface="UKIJ CJK"/>
                <a:cs typeface="UKIJ CJK"/>
              </a:rPr>
              <a:t> </a:t>
            </a:r>
            <a:r>
              <a:rPr sz="2800" spc="-145" dirty="0">
                <a:latin typeface="UKIJ CJK"/>
                <a:cs typeface="UKIJ CJK"/>
              </a:rPr>
              <a:t>increased</a:t>
            </a:r>
            <a:endParaRPr sz="2800">
              <a:latin typeface="UKIJ CJK"/>
              <a:cs typeface="UKIJ CJ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277736" y="3062549"/>
            <a:ext cx="3131820" cy="156273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357505" indent="-344805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6870" algn="l"/>
                <a:tab pos="357505" algn="l"/>
              </a:tabLst>
            </a:pPr>
            <a:r>
              <a:rPr sz="2800" spc="-170" dirty="0">
                <a:latin typeface="UKIJ CJK"/>
                <a:cs typeface="UKIJ CJK"/>
              </a:rPr>
              <a:t>Serum</a:t>
            </a:r>
            <a:r>
              <a:rPr sz="2800" spc="-150" dirty="0">
                <a:latin typeface="UKIJ CJK"/>
                <a:cs typeface="UKIJ CJK"/>
              </a:rPr>
              <a:t> </a:t>
            </a:r>
            <a:r>
              <a:rPr sz="2800" spc="-190" dirty="0">
                <a:latin typeface="UKIJ CJK"/>
                <a:cs typeface="UKIJ CJK"/>
              </a:rPr>
              <a:t>Iron</a:t>
            </a:r>
            <a:endParaRPr sz="2800">
              <a:latin typeface="UKIJ CJK"/>
              <a:cs typeface="UKIJ CJK"/>
            </a:endParaRPr>
          </a:p>
          <a:p>
            <a:pPr marL="357505" indent="-344805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356870" algn="l"/>
                <a:tab pos="357505" algn="l"/>
              </a:tabLst>
            </a:pPr>
            <a:r>
              <a:rPr sz="2800" spc="-300" dirty="0">
                <a:latin typeface="UKIJ CJK"/>
                <a:cs typeface="UKIJ CJK"/>
              </a:rPr>
              <a:t>% </a:t>
            </a:r>
            <a:r>
              <a:rPr sz="2800" spc="-130" dirty="0">
                <a:latin typeface="UKIJ CJK"/>
                <a:cs typeface="UKIJ CJK"/>
              </a:rPr>
              <a:t>saturation </a:t>
            </a:r>
            <a:r>
              <a:rPr sz="2800" spc="-145" dirty="0">
                <a:latin typeface="UKIJ CJK"/>
                <a:cs typeface="UKIJ CJK"/>
              </a:rPr>
              <a:t>&lt;</a:t>
            </a:r>
            <a:r>
              <a:rPr sz="2800" spc="-434" dirty="0">
                <a:latin typeface="UKIJ CJK"/>
                <a:cs typeface="UKIJ CJK"/>
              </a:rPr>
              <a:t> </a:t>
            </a:r>
            <a:r>
              <a:rPr sz="2800" spc="-185" dirty="0">
                <a:latin typeface="UKIJ CJK"/>
                <a:cs typeface="UKIJ CJK"/>
              </a:rPr>
              <a:t>16%</a:t>
            </a:r>
            <a:endParaRPr sz="2800">
              <a:latin typeface="UKIJ CJK"/>
              <a:cs typeface="UKIJ CJK"/>
            </a:endParaRPr>
          </a:p>
          <a:p>
            <a:pPr marL="357505" indent="-344805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6870" algn="l"/>
                <a:tab pos="357505" algn="l"/>
              </a:tabLst>
            </a:pPr>
            <a:r>
              <a:rPr sz="2800" spc="-105" dirty="0">
                <a:latin typeface="UKIJ CJK"/>
                <a:cs typeface="UKIJ CJK"/>
              </a:rPr>
              <a:t>S.Ferritin</a:t>
            </a:r>
            <a:r>
              <a:rPr sz="2800" spc="-175" dirty="0">
                <a:latin typeface="UKIJ CJK"/>
                <a:cs typeface="UKIJ CJK"/>
              </a:rPr>
              <a:t> </a:t>
            </a:r>
            <a:r>
              <a:rPr sz="2800" spc="-95" dirty="0">
                <a:latin typeface="UKIJ CJK"/>
                <a:cs typeface="UKIJ CJK"/>
              </a:rPr>
              <a:t>low</a:t>
            </a:r>
            <a:endParaRPr sz="2800">
              <a:latin typeface="UKIJ CJK"/>
              <a:cs typeface="UKIJ CJK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2940050" y="1630426"/>
            <a:ext cx="509905" cy="1003300"/>
            <a:chOff x="2940050" y="1630426"/>
            <a:chExt cx="509905" cy="1003300"/>
          </a:xfrm>
        </p:grpSpPr>
        <p:sp>
          <p:nvSpPr>
            <p:cNvPr id="6" name="object 6"/>
            <p:cNvSpPr/>
            <p:nvPr/>
          </p:nvSpPr>
          <p:spPr>
            <a:xfrm>
              <a:off x="2952750" y="1643126"/>
              <a:ext cx="484505" cy="977900"/>
            </a:xfrm>
            <a:custGeom>
              <a:avLst/>
              <a:gdLst/>
              <a:ahLst/>
              <a:cxnLst/>
              <a:rect l="l" t="t" r="r" b="b"/>
              <a:pathLst>
                <a:path w="484504" h="977900">
                  <a:moveTo>
                    <a:pt x="363092" y="0"/>
                  </a:moveTo>
                  <a:lnTo>
                    <a:pt x="121031" y="0"/>
                  </a:lnTo>
                  <a:lnTo>
                    <a:pt x="121031" y="735711"/>
                  </a:lnTo>
                  <a:lnTo>
                    <a:pt x="0" y="735711"/>
                  </a:lnTo>
                  <a:lnTo>
                    <a:pt x="242062" y="977900"/>
                  </a:lnTo>
                  <a:lnTo>
                    <a:pt x="484250" y="735711"/>
                  </a:lnTo>
                  <a:lnTo>
                    <a:pt x="363092" y="735711"/>
                  </a:lnTo>
                  <a:lnTo>
                    <a:pt x="363092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952750" y="1643126"/>
              <a:ext cx="484505" cy="977900"/>
            </a:xfrm>
            <a:custGeom>
              <a:avLst/>
              <a:gdLst/>
              <a:ahLst/>
              <a:cxnLst/>
              <a:rect l="l" t="t" r="r" b="b"/>
              <a:pathLst>
                <a:path w="484504" h="977900">
                  <a:moveTo>
                    <a:pt x="0" y="735711"/>
                  </a:moveTo>
                  <a:lnTo>
                    <a:pt x="121031" y="735711"/>
                  </a:lnTo>
                  <a:lnTo>
                    <a:pt x="121031" y="0"/>
                  </a:lnTo>
                  <a:lnTo>
                    <a:pt x="363092" y="0"/>
                  </a:lnTo>
                  <a:lnTo>
                    <a:pt x="363092" y="735711"/>
                  </a:lnTo>
                  <a:lnTo>
                    <a:pt x="484250" y="735711"/>
                  </a:lnTo>
                  <a:lnTo>
                    <a:pt x="242062" y="977900"/>
                  </a:lnTo>
                  <a:lnTo>
                    <a:pt x="0" y="735711"/>
                  </a:lnTo>
                  <a:close/>
                </a:path>
              </a:pathLst>
            </a:custGeom>
            <a:ln w="25400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8583676" y="1630426"/>
            <a:ext cx="509905" cy="1003300"/>
            <a:chOff x="8583676" y="1630426"/>
            <a:chExt cx="509905" cy="1003300"/>
          </a:xfrm>
        </p:grpSpPr>
        <p:sp>
          <p:nvSpPr>
            <p:cNvPr id="9" name="object 9"/>
            <p:cNvSpPr/>
            <p:nvPr/>
          </p:nvSpPr>
          <p:spPr>
            <a:xfrm>
              <a:off x="8596376" y="1643126"/>
              <a:ext cx="484505" cy="977900"/>
            </a:xfrm>
            <a:custGeom>
              <a:avLst/>
              <a:gdLst/>
              <a:ahLst/>
              <a:cxnLst/>
              <a:rect l="l" t="t" r="r" b="b"/>
              <a:pathLst>
                <a:path w="484504" h="977900">
                  <a:moveTo>
                    <a:pt x="242062" y="0"/>
                  </a:moveTo>
                  <a:lnTo>
                    <a:pt x="0" y="242062"/>
                  </a:lnTo>
                  <a:lnTo>
                    <a:pt x="121030" y="242062"/>
                  </a:lnTo>
                  <a:lnTo>
                    <a:pt x="121030" y="977900"/>
                  </a:lnTo>
                  <a:lnTo>
                    <a:pt x="363093" y="977900"/>
                  </a:lnTo>
                  <a:lnTo>
                    <a:pt x="363093" y="242062"/>
                  </a:lnTo>
                  <a:lnTo>
                    <a:pt x="484124" y="242062"/>
                  </a:lnTo>
                  <a:lnTo>
                    <a:pt x="242062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8596376" y="1643126"/>
              <a:ext cx="484505" cy="977900"/>
            </a:xfrm>
            <a:custGeom>
              <a:avLst/>
              <a:gdLst/>
              <a:ahLst/>
              <a:cxnLst/>
              <a:rect l="l" t="t" r="r" b="b"/>
              <a:pathLst>
                <a:path w="484504" h="977900">
                  <a:moveTo>
                    <a:pt x="0" y="242062"/>
                  </a:moveTo>
                  <a:lnTo>
                    <a:pt x="242062" y="0"/>
                  </a:lnTo>
                  <a:lnTo>
                    <a:pt x="484124" y="242062"/>
                  </a:lnTo>
                  <a:lnTo>
                    <a:pt x="363093" y="242062"/>
                  </a:lnTo>
                  <a:lnTo>
                    <a:pt x="363093" y="977900"/>
                  </a:lnTo>
                  <a:lnTo>
                    <a:pt x="121030" y="977900"/>
                  </a:lnTo>
                  <a:lnTo>
                    <a:pt x="121030" y="242062"/>
                  </a:lnTo>
                  <a:lnTo>
                    <a:pt x="0" y="242062"/>
                  </a:lnTo>
                  <a:close/>
                </a:path>
              </a:pathLst>
            </a:custGeom>
            <a:ln w="25400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04215" y="929639"/>
            <a:ext cx="1130808" cy="5821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04215" y="2386583"/>
            <a:ext cx="929640" cy="5821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204215" y="3319271"/>
            <a:ext cx="2593975" cy="3173095"/>
            <a:chOff x="204215" y="3319271"/>
            <a:chExt cx="2593975" cy="3173095"/>
          </a:xfrm>
        </p:grpSpPr>
        <p:sp>
          <p:nvSpPr>
            <p:cNvPr id="5" name="object 5"/>
            <p:cNvSpPr/>
            <p:nvPr/>
          </p:nvSpPr>
          <p:spPr>
            <a:xfrm>
              <a:off x="204215" y="3319271"/>
              <a:ext cx="1584960" cy="58216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04215" y="3837431"/>
              <a:ext cx="1621536" cy="582168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04215" y="4355591"/>
              <a:ext cx="1286256" cy="582168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04215" y="4873751"/>
              <a:ext cx="929640" cy="582168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04215" y="5391911"/>
              <a:ext cx="1264920" cy="582168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04215" y="5910071"/>
              <a:ext cx="2593848" cy="582168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188340" y="929639"/>
          <a:ext cx="11693524" cy="59283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6205"/>
                <a:gridCol w="2362200"/>
                <a:gridCol w="2234565"/>
                <a:gridCol w="1809114"/>
                <a:gridCol w="2574290"/>
                <a:gridCol w="2597150"/>
              </a:tblGrid>
              <a:tr h="70484"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456944">
                <a:tc row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857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2192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2800" spc="-75" dirty="0">
                          <a:latin typeface="Arial"/>
                          <a:cs typeface="Arial"/>
                        </a:rPr>
                        <a:t>Test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2555" marR="457834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2800" dirty="0">
                          <a:latin typeface="Arial"/>
                          <a:cs typeface="Arial"/>
                        </a:rPr>
                        <a:t>Iron  </a:t>
                      </a:r>
                      <a:r>
                        <a:rPr sz="2800" spc="-1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28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800" spc="5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280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8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2800" dirty="0">
                          <a:latin typeface="Arial"/>
                          <a:cs typeface="Arial"/>
                        </a:rPr>
                        <a:t>ien</a:t>
                      </a:r>
                      <a:r>
                        <a:rPr sz="28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2800" dirty="0">
                          <a:latin typeface="Arial"/>
                          <a:cs typeface="Arial"/>
                        </a:rPr>
                        <a:t>y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2555" marR="44704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2800" spc="-1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2800" dirty="0">
                          <a:latin typeface="Arial"/>
                          <a:cs typeface="Arial"/>
                        </a:rPr>
                        <a:t>hronic  di</a:t>
                      </a:r>
                      <a:r>
                        <a:rPr sz="28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800" dirty="0">
                          <a:latin typeface="Arial"/>
                          <a:cs typeface="Arial"/>
                        </a:rPr>
                        <a:t>ea</a:t>
                      </a:r>
                      <a:r>
                        <a:rPr sz="28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800" dirty="0">
                          <a:latin typeface="Arial"/>
                          <a:cs typeface="Arial"/>
                        </a:rPr>
                        <a:t>e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2800" dirty="0">
                          <a:latin typeface="Arial"/>
                          <a:cs typeface="Arial"/>
                        </a:rPr>
                        <a:t>Thalassaemia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382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2800" dirty="0">
                          <a:latin typeface="Arial"/>
                          <a:cs typeface="Arial"/>
                        </a:rPr>
                        <a:t>Sideroblastic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3357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2857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2192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800" spc="-10" dirty="0">
                          <a:latin typeface="Arial"/>
                          <a:cs typeface="Arial"/>
                        </a:rPr>
                        <a:t>Hb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55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255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800" dirty="0">
                          <a:latin typeface="Arial"/>
                          <a:cs typeface="Arial"/>
                        </a:rPr>
                        <a:t>Dec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255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800" spc="5" dirty="0">
                          <a:latin typeface="Arial"/>
                          <a:cs typeface="Arial"/>
                        </a:rPr>
                        <a:t>N </a:t>
                      </a:r>
                      <a:r>
                        <a:rPr sz="2800" dirty="0">
                          <a:latin typeface="Arial"/>
                          <a:cs typeface="Arial"/>
                        </a:rPr>
                        <a:t>/</a:t>
                      </a:r>
                      <a:r>
                        <a:rPr sz="28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dirty="0">
                          <a:latin typeface="Arial"/>
                          <a:cs typeface="Arial"/>
                        </a:rPr>
                        <a:t>Dec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800" dirty="0">
                          <a:latin typeface="Arial"/>
                          <a:cs typeface="Arial"/>
                        </a:rPr>
                        <a:t>Dec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1815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2857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2192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800" dirty="0">
                          <a:latin typeface="Arial"/>
                          <a:cs typeface="Arial"/>
                        </a:rPr>
                        <a:t>Ferritin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619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255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800" dirty="0">
                          <a:latin typeface="Arial"/>
                          <a:cs typeface="Arial"/>
                        </a:rPr>
                        <a:t>Dec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255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800" spc="5" dirty="0">
                          <a:latin typeface="Arial"/>
                          <a:cs typeface="Arial"/>
                        </a:rPr>
                        <a:t>N </a:t>
                      </a:r>
                      <a:r>
                        <a:rPr sz="2800" dirty="0">
                          <a:latin typeface="Arial"/>
                          <a:cs typeface="Arial"/>
                        </a:rPr>
                        <a:t>/</a:t>
                      </a:r>
                      <a:r>
                        <a:rPr sz="28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spc="5" dirty="0">
                          <a:latin typeface="Arial"/>
                          <a:cs typeface="Arial"/>
                        </a:rPr>
                        <a:t>Inc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800" spc="5" dirty="0">
                          <a:latin typeface="Arial"/>
                          <a:cs typeface="Arial"/>
                        </a:rPr>
                        <a:t>N </a:t>
                      </a:r>
                      <a:r>
                        <a:rPr sz="2800" dirty="0">
                          <a:latin typeface="Arial"/>
                          <a:cs typeface="Arial"/>
                        </a:rPr>
                        <a:t>/</a:t>
                      </a:r>
                      <a:r>
                        <a:rPr sz="28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spc="5" dirty="0">
                          <a:latin typeface="Arial"/>
                          <a:cs typeface="Arial"/>
                        </a:rPr>
                        <a:t>Inc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382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800" spc="5" dirty="0">
                          <a:latin typeface="Arial"/>
                          <a:cs typeface="Arial"/>
                        </a:rPr>
                        <a:t>N </a:t>
                      </a:r>
                      <a:r>
                        <a:rPr sz="2800" dirty="0">
                          <a:latin typeface="Arial"/>
                          <a:cs typeface="Arial"/>
                        </a:rPr>
                        <a:t>/</a:t>
                      </a:r>
                      <a:r>
                        <a:rPr sz="28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spc="5" dirty="0">
                          <a:latin typeface="Arial"/>
                          <a:cs typeface="Arial"/>
                        </a:rPr>
                        <a:t>Inc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181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2857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2192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800" spc="5" dirty="0">
                          <a:latin typeface="Arial"/>
                          <a:cs typeface="Arial"/>
                        </a:rPr>
                        <a:t>Se</a:t>
                      </a:r>
                      <a:r>
                        <a:rPr sz="28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spc="5" dirty="0">
                          <a:latin typeface="Arial"/>
                          <a:cs typeface="Arial"/>
                        </a:rPr>
                        <a:t>Iron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619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255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800" dirty="0">
                          <a:latin typeface="Arial"/>
                          <a:cs typeface="Arial"/>
                        </a:rPr>
                        <a:t>Dec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255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800" spc="5" dirty="0">
                          <a:latin typeface="Arial"/>
                          <a:cs typeface="Arial"/>
                        </a:rPr>
                        <a:t>N </a:t>
                      </a:r>
                      <a:r>
                        <a:rPr sz="2800" dirty="0">
                          <a:latin typeface="Arial"/>
                          <a:cs typeface="Arial"/>
                        </a:rPr>
                        <a:t>/</a:t>
                      </a:r>
                      <a:r>
                        <a:rPr sz="28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dirty="0">
                          <a:latin typeface="Arial"/>
                          <a:cs typeface="Arial"/>
                        </a:rPr>
                        <a:t>Dec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800" spc="5" dirty="0">
                          <a:latin typeface="Arial"/>
                          <a:cs typeface="Arial"/>
                        </a:rPr>
                        <a:t>N </a:t>
                      </a:r>
                      <a:r>
                        <a:rPr sz="2800" dirty="0">
                          <a:latin typeface="Arial"/>
                          <a:cs typeface="Arial"/>
                        </a:rPr>
                        <a:t>/</a:t>
                      </a:r>
                      <a:r>
                        <a:rPr sz="28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spc="5" dirty="0">
                          <a:latin typeface="Arial"/>
                          <a:cs typeface="Arial"/>
                        </a:rPr>
                        <a:t>Inc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382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800" spc="5" dirty="0">
                          <a:latin typeface="Arial"/>
                          <a:cs typeface="Arial"/>
                        </a:rPr>
                        <a:t>N </a:t>
                      </a:r>
                      <a:r>
                        <a:rPr sz="2800" dirty="0">
                          <a:latin typeface="Arial"/>
                          <a:cs typeface="Arial"/>
                        </a:rPr>
                        <a:t>/</a:t>
                      </a:r>
                      <a:r>
                        <a:rPr sz="28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spc="5" dirty="0">
                          <a:latin typeface="Arial"/>
                          <a:cs typeface="Arial"/>
                        </a:rPr>
                        <a:t>Inc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1815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2857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2192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800" dirty="0">
                          <a:latin typeface="Arial"/>
                          <a:cs typeface="Arial"/>
                        </a:rPr>
                        <a:t>TIBC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619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255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800" spc="5" dirty="0">
                          <a:latin typeface="Arial"/>
                          <a:cs typeface="Arial"/>
                        </a:rPr>
                        <a:t>Inc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255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800" spc="-5" dirty="0">
                          <a:latin typeface="Arial"/>
                          <a:cs typeface="Arial"/>
                        </a:rPr>
                        <a:t>Dec</a:t>
                      </a:r>
                      <a:r>
                        <a:rPr sz="28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dirty="0">
                          <a:latin typeface="Arial"/>
                          <a:cs typeface="Arial"/>
                        </a:rPr>
                        <a:t>slight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800" dirty="0">
                          <a:latin typeface="Arial"/>
                          <a:cs typeface="Arial"/>
                        </a:rPr>
                        <a:t>N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382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800" dirty="0">
                          <a:latin typeface="Arial"/>
                          <a:cs typeface="Arial"/>
                        </a:rPr>
                        <a:t>N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181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2857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2192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800" spc="-5" dirty="0">
                          <a:latin typeface="Arial"/>
                          <a:cs typeface="Arial"/>
                        </a:rPr>
                        <a:t>TS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255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800" spc="-5" dirty="0">
                          <a:latin typeface="Arial"/>
                          <a:cs typeface="Arial"/>
                        </a:rPr>
                        <a:t>Dec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255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800" spc="5" dirty="0">
                          <a:latin typeface="Arial"/>
                          <a:cs typeface="Arial"/>
                        </a:rPr>
                        <a:t>N </a:t>
                      </a:r>
                      <a:r>
                        <a:rPr sz="2800" dirty="0">
                          <a:latin typeface="Arial"/>
                          <a:cs typeface="Arial"/>
                        </a:rPr>
                        <a:t>/</a:t>
                      </a:r>
                      <a:r>
                        <a:rPr sz="28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spc="-5" dirty="0">
                          <a:latin typeface="Arial"/>
                          <a:cs typeface="Arial"/>
                        </a:rPr>
                        <a:t>Dec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800" spc="5" dirty="0">
                          <a:latin typeface="Arial"/>
                          <a:cs typeface="Arial"/>
                        </a:rPr>
                        <a:t>N </a:t>
                      </a:r>
                      <a:r>
                        <a:rPr sz="2800" dirty="0">
                          <a:latin typeface="Arial"/>
                          <a:cs typeface="Arial"/>
                        </a:rPr>
                        <a:t>/</a:t>
                      </a:r>
                      <a:r>
                        <a:rPr sz="28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spc="5" dirty="0">
                          <a:latin typeface="Arial"/>
                          <a:cs typeface="Arial"/>
                        </a:rPr>
                        <a:t>Inc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382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800" spc="5" dirty="0">
                          <a:latin typeface="Arial"/>
                          <a:cs typeface="Arial"/>
                        </a:rPr>
                        <a:t>N </a:t>
                      </a:r>
                      <a:r>
                        <a:rPr sz="2800" dirty="0">
                          <a:latin typeface="Arial"/>
                          <a:cs typeface="Arial"/>
                        </a:rPr>
                        <a:t>/</a:t>
                      </a:r>
                      <a:r>
                        <a:rPr sz="28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spc="5" dirty="0">
                          <a:latin typeface="Arial"/>
                          <a:cs typeface="Arial"/>
                        </a:rPr>
                        <a:t>Inc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1813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2857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2192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800" spc="-10" dirty="0">
                          <a:latin typeface="Arial"/>
                          <a:cs typeface="Arial"/>
                        </a:rPr>
                        <a:t>MCV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255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800" dirty="0">
                          <a:latin typeface="Arial"/>
                          <a:cs typeface="Arial"/>
                        </a:rPr>
                        <a:t>Dec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255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800" spc="5" dirty="0">
                          <a:latin typeface="Arial"/>
                          <a:cs typeface="Arial"/>
                        </a:rPr>
                        <a:t>N </a:t>
                      </a:r>
                      <a:r>
                        <a:rPr sz="2800" dirty="0">
                          <a:latin typeface="Arial"/>
                          <a:cs typeface="Arial"/>
                        </a:rPr>
                        <a:t>/</a:t>
                      </a:r>
                      <a:r>
                        <a:rPr sz="28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dirty="0">
                          <a:latin typeface="Arial"/>
                          <a:cs typeface="Arial"/>
                        </a:rPr>
                        <a:t>Dec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800" dirty="0">
                          <a:latin typeface="Arial"/>
                          <a:cs typeface="Arial"/>
                        </a:rPr>
                        <a:t>Dec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382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800" dirty="0">
                          <a:latin typeface="Arial"/>
                          <a:cs typeface="Arial"/>
                        </a:rPr>
                        <a:t>N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7657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2857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2192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800" dirty="0">
                          <a:latin typeface="Arial"/>
                          <a:cs typeface="Arial"/>
                        </a:rPr>
                        <a:t>Reticulocytes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2255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800" dirty="0">
                          <a:latin typeface="Arial"/>
                          <a:cs typeface="Arial"/>
                        </a:rPr>
                        <a:t>Dec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2255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800" spc="5" dirty="0">
                          <a:latin typeface="Arial"/>
                          <a:cs typeface="Arial"/>
                        </a:rPr>
                        <a:t>N </a:t>
                      </a:r>
                      <a:r>
                        <a:rPr sz="2800" dirty="0">
                          <a:latin typeface="Arial"/>
                          <a:cs typeface="Arial"/>
                        </a:rPr>
                        <a:t>/</a:t>
                      </a:r>
                      <a:r>
                        <a:rPr sz="28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dirty="0">
                          <a:latin typeface="Arial"/>
                          <a:cs typeface="Arial"/>
                        </a:rPr>
                        <a:t>Dec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800" spc="5" dirty="0">
                          <a:latin typeface="Arial"/>
                          <a:cs typeface="Arial"/>
                        </a:rPr>
                        <a:t>Inc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7434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Differential </a:t>
            </a:r>
            <a:r>
              <a:rPr dirty="0"/>
              <a:t>diagnosis of </a:t>
            </a:r>
            <a:r>
              <a:rPr spc="-10" dirty="0"/>
              <a:t>Microcytic Hypochromic</a:t>
            </a:r>
            <a:r>
              <a:rPr spc="60" dirty="0"/>
              <a:t> </a:t>
            </a:r>
            <a:r>
              <a:rPr dirty="0"/>
              <a:t>anemia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04215" y="844296"/>
            <a:ext cx="1130808" cy="5821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204215" y="2612135"/>
            <a:ext cx="3657600" cy="1435735"/>
            <a:chOff x="204215" y="2612135"/>
            <a:chExt cx="3657600" cy="1435735"/>
          </a:xfrm>
        </p:grpSpPr>
        <p:sp>
          <p:nvSpPr>
            <p:cNvPr id="4" name="object 4"/>
            <p:cNvSpPr/>
            <p:nvPr/>
          </p:nvSpPr>
          <p:spPr>
            <a:xfrm>
              <a:off x="204215" y="2612135"/>
              <a:ext cx="929640" cy="58216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04215" y="3038855"/>
              <a:ext cx="2182368" cy="58216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04215" y="3465575"/>
              <a:ext cx="1231392" cy="582168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240280" y="2612135"/>
              <a:ext cx="1621536" cy="582168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/>
          <p:nvPr/>
        </p:nvSpPr>
        <p:spPr>
          <a:xfrm>
            <a:off x="4867655" y="2612135"/>
            <a:ext cx="1621536" cy="58216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9" name="object 9"/>
          <p:cNvGrpSpPr/>
          <p:nvPr/>
        </p:nvGrpSpPr>
        <p:grpSpPr>
          <a:xfrm>
            <a:off x="7150607" y="2612135"/>
            <a:ext cx="3901440" cy="1009015"/>
            <a:chOff x="7150607" y="2612135"/>
            <a:chExt cx="3901440" cy="1009015"/>
          </a:xfrm>
        </p:grpSpPr>
        <p:sp>
          <p:nvSpPr>
            <p:cNvPr id="10" name="object 10"/>
            <p:cNvSpPr/>
            <p:nvPr/>
          </p:nvSpPr>
          <p:spPr>
            <a:xfrm>
              <a:off x="7150607" y="2612135"/>
              <a:ext cx="2392679" cy="582168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150607" y="3038855"/>
              <a:ext cx="1243583" cy="582168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9430511" y="2612135"/>
              <a:ext cx="1621536" cy="582168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3" name="object 13"/>
          <p:cNvGrpSpPr/>
          <p:nvPr/>
        </p:nvGrpSpPr>
        <p:grpSpPr>
          <a:xfrm>
            <a:off x="204215" y="4331208"/>
            <a:ext cx="1329055" cy="1149350"/>
            <a:chOff x="204215" y="4331208"/>
            <a:chExt cx="1329055" cy="1149350"/>
          </a:xfrm>
        </p:grpSpPr>
        <p:sp>
          <p:nvSpPr>
            <p:cNvPr id="14" name="object 14"/>
            <p:cNvSpPr/>
            <p:nvPr/>
          </p:nvSpPr>
          <p:spPr>
            <a:xfrm>
              <a:off x="204215" y="4331208"/>
              <a:ext cx="1328928" cy="582168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04215" y="4898136"/>
              <a:ext cx="1286256" cy="582167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6" name="object 16"/>
          <p:cNvGrpSpPr/>
          <p:nvPr/>
        </p:nvGrpSpPr>
        <p:grpSpPr>
          <a:xfrm>
            <a:off x="2240279" y="4331208"/>
            <a:ext cx="1304925" cy="1149350"/>
            <a:chOff x="2240279" y="4331208"/>
            <a:chExt cx="1304925" cy="1149350"/>
          </a:xfrm>
        </p:grpSpPr>
        <p:sp>
          <p:nvSpPr>
            <p:cNvPr id="17" name="object 17"/>
            <p:cNvSpPr/>
            <p:nvPr/>
          </p:nvSpPr>
          <p:spPr>
            <a:xfrm>
              <a:off x="2240279" y="4331208"/>
              <a:ext cx="1304544" cy="582168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240279" y="4898136"/>
              <a:ext cx="1207008" cy="582167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9" name="object 19"/>
          <p:cNvGrpSpPr/>
          <p:nvPr/>
        </p:nvGrpSpPr>
        <p:grpSpPr>
          <a:xfrm>
            <a:off x="4962144" y="4331208"/>
            <a:ext cx="1560830" cy="1149350"/>
            <a:chOff x="4962144" y="4331208"/>
            <a:chExt cx="1560830" cy="1149350"/>
          </a:xfrm>
        </p:grpSpPr>
        <p:sp>
          <p:nvSpPr>
            <p:cNvPr id="20" name="object 20"/>
            <p:cNvSpPr/>
            <p:nvPr/>
          </p:nvSpPr>
          <p:spPr>
            <a:xfrm>
              <a:off x="4962144" y="4331208"/>
              <a:ext cx="731520" cy="582168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962144" y="4898136"/>
              <a:ext cx="1560576" cy="582167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2" name="object 22"/>
          <p:cNvGrpSpPr/>
          <p:nvPr/>
        </p:nvGrpSpPr>
        <p:grpSpPr>
          <a:xfrm>
            <a:off x="7150607" y="4331208"/>
            <a:ext cx="826135" cy="1149350"/>
            <a:chOff x="7150607" y="4331208"/>
            <a:chExt cx="826135" cy="1149350"/>
          </a:xfrm>
        </p:grpSpPr>
        <p:sp>
          <p:nvSpPr>
            <p:cNvPr id="23" name="object 23"/>
            <p:cNvSpPr/>
            <p:nvPr/>
          </p:nvSpPr>
          <p:spPr>
            <a:xfrm>
              <a:off x="7150607" y="4331208"/>
              <a:ext cx="731520" cy="582168"/>
            </a:xfrm>
            <a:prstGeom prst="rect">
              <a:avLst/>
            </a:prstGeom>
            <a:blipFill>
              <a:blip r:embed="rId1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7245095" y="4898136"/>
              <a:ext cx="731520" cy="582167"/>
            </a:xfrm>
            <a:prstGeom prst="rect">
              <a:avLst/>
            </a:prstGeom>
            <a:blipFill>
              <a:blip r:embed="rId1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5" name="object 25"/>
          <p:cNvGrpSpPr/>
          <p:nvPr/>
        </p:nvGrpSpPr>
        <p:grpSpPr>
          <a:xfrm>
            <a:off x="9430511" y="4331208"/>
            <a:ext cx="1661160" cy="1149350"/>
            <a:chOff x="9430511" y="4331208"/>
            <a:chExt cx="1661160" cy="1149350"/>
          </a:xfrm>
        </p:grpSpPr>
        <p:sp>
          <p:nvSpPr>
            <p:cNvPr id="26" name="object 26"/>
            <p:cNvSpPr/>
            <p:nvPr/>
          </p:nvSpPr>
          <p:spPr>
            <a:xfrm>
              <a:off x="9430511" y="4331208"/>
              <a:ext cx="731520" cy="582168"/>
            </a:xfrm>
            <a:prstGeom prst="rect">
              <a:avLst/>
            </a:prstGeom>
            <a:blipFill>
              <a:blip r:embed="rId1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9430511" y="4898136"/>
              <a:ext cx="1661159" cy="582167"/>
            </a:xfrm>
            <a:prstGeom prst="rect">
              <a:avLst/>
            </a:prstGeom>
            <a:blipFill>
              <a:blip r:embed="rId2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/>
          <p:nvPr/>
        </p:nvSpPr>
        <p:spPr>
          <a:xfrm>
            <a:off x="204215" y="5663184"/>
            <a:ext cx="1167384" cy="582168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240279" y="5663184"/>
            <a:ext cx="1207008" cy="582168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867655" y="5663184"/>
            <a:ext cx="1755648" cy="582168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7245095" y="5663184"/>
            <a:ext cx="1703831" cy="582168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9430511" y="5663184"/>
            <a:ext cx="1207007" cy="582168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33" name="object 33"/>
          <p:cNvGraphicFramePr>
            <a:graphicFrameLocks noGrp="1"/>
          </p:cNvGraphicFramePr>
          <p:nvPr/>
        </p:nvGraphicFramePr>
        <p:xfrm>
          <a:off x="188340" y="844296"/>
          <a:ext cx="11623674" cy="565653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6205"/>
                <a:gridCol w="2036445"/>
                <a:gridCol w="2626360"/>
                <a:gridCol w="2282824"/>
                <a:gridCol w="2280920"/>
                <a:gridCol w="2280920"/>
              </a:tblGrid>
              <a:tr h="70103"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767204"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857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2192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2800" spc="-75" dirty="0">
                          <a:latin typeface="Arial"/>
                          <a:cs typeface="Arial"/>
                        </a:rPr>
                        <a:t>Test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192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2800" spc="5" dirty="0">
                          <a:latin typeface="Arial"/>
                          <a:cs typeface="Arial"/>
                        </a:rPr>
                        <a:t>Iron</a:t>
                      </a:r>
                      <a:r>
                        <a:rPr sz="28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spc="5" dirty="0">
                          <a:latin typeface="Arial"/>
                          <a:cs typeface="Arial"/>
                        </a:rPr>
                        <a:t>Deficiency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3189" marR="92011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2800" spc="-1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2800" dirty="0">
                          <a:latin typeface="Arial"/>
                          <a:cs typeface="Arial"/>
                        </a:rPr>
                        <a:t>hronic  disea</a:t>
                      </a:r>
                      <a:r>
                        <a:rPr sz="2800" spc="1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800" dirty="0">
                          <a:latin typeface="Arial"/>
                          <a:cs typeface="Arial"/>
                        </a:rPr>
                        <a:t>e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3189" marR="12573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2800" spc="-1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800" dirty="0">
                          <a:latin typeface="Arial"/>
                          <a:cs typeface="Arial"/>
                        </a:rPr>
                        <a:t>hala</a:t>
                      </a:r>
                      <a:r>
                        <a:rPr sz="2800" spc="10" dirty="0">
                          <a:latin typeface="Arial"/>
                          <a:cs typeface="Arial"/>
                        </a:rPr>
                        <a:t>ss</a:t>
                      </a:r>
                      <a:r>
                        <a:rPr sz="2800" dirty="0">
                          <a:latin typeface="Arial"/>
                          <a:cs typeface="Arial"/>
                        </a:rPr>
                        <a:t>ae</a:t>
                      </a:r>
                      <a:r>
                        <a:rPr sz="2800" spc="-1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2800" dirty="0">
                          <a:latin typeface="Arial"/>
                          <a:cs typeface="Arial"/>
                        </a:rPr>
                        <a:t>i  </a:t>
                      </a:r>
                      <a:r>
                        <a:rPr sz="2800" spc="5" dirty="0">
                          <a:latin typeface="Arial"/>
                          <a:cs typeface="Arial"/>
                        </a:rPr>
                        <a:t>a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3825" marR="28321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2800" dirty="0">
                          <a:latin typeface="Arial"/>
                          <a:cs typeface="Arial"/>
                        </a:rPr>
                        <a:t>Sider</a:t>
                      </a:r>
                      <a:r>
                        <a:rPr sz="2800" spc="-1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2800" dirty="0">
                          <a:latin typeface="Arial"/>
                          <a:cs typeface="Arial"/>
                        </a:rPr>
                        <a:t>blas</a:t>
                      </a:r>
                      <a:r>
                        <a:rPr sz="2800" spc="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800" dirty="0">
                          <a:latin typeface="Arial"/>
                          <a:cs typeface="Arial"/>
                        </a:rPr>
                        <a:t>i  </a:t>
                      </a:r>
                      <a:r>
                        <a:rPr sz="2800" spc="5" dirty="0">
                          <a:latin typeface="Arial"/>
                          <a:cs typeface="Arial"/>
                        </a:rPr>
                        <a:t>c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1945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2857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21920" marR="19939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800" spc="-10" dirty="0">
                          <a:latin typeface="Arial"/>
                          <a:cs typeface="Arial"/>
                        </a:rPr>
                        <a:t>Hb  </a:t>
                      </a:r>
                      <a:r>
                        <a:rPr sz="2800" dirty="0">
                          <a:latin typeface="Arial"/>
                          <a:cs typeface="Arial"/>
                        </a:rPr>
                        <a:t>Ele</a:t>
                      </a:r>
                      <a:r>
                        <a:rPr sz="2800" spc="1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2800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800" dirty="0">
                          <a:latin typeface="Arial"/>
                          <a:cs typeface="Arial"/>
                        </a:rPr>
                        <a:t>ropho  </a:t>
                      </a:r>
                      <a:r>
                        <a:rPr sz="2800" spc="5" dirty="0">
                          <a:latin typeface="Arial"/>
                          <a:cs typeface="Arial"/>
                        </a:rPr>
                        <a:t>resis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55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192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800" dirty="0">
                          <a:latin typeface="Arial"/>
                          <a:cs typeface="Arial"/>
                        </a:rPr>
                        <a:t>Normal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800" spc="-5" dirty="0">
                          <a:latin typeface="Arial"/>
                          <a:cs typeface="Arial"/>
                        </a:rPr>
                        <a:t>Normal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3189" marR="32766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800" dirty="0">
                          <a:latin typeface="Arial"/>
                          <a:cs typeface="Arial"/>
                        </a:rPr>
                        <a:t>High</a:t>
                      </a:r>
                      <a:r>
                        <a:rPr sz="28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dirty="0">
                          <a:latin typeface="Arial"/>
                          <a:cs typeface="Arial"/>
                        </a:rPr>
                        <a:t>HbA2,  </a:t>
                      </a:r>
                      <a:r>
                        <a:rPr sz="2800" spc="-5" dirty="0">
                          <a:latin typeface="Arial"/>
                          <a:cs typeface="Arial"/>
                        </a:rPr>
                        <a:t>Hb</a:t>
                      </a:r>
                      <a:r>
                        <a:rPr sz="28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spc="5" dirty="0">
                          <a:latin typeface="Arial"/>
                          <a:cs typeface="Arial"/>
                        </a:rPr>
                        <a:t>F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382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800" spc="-5" dirty="0">
                          <a:latin typeface="Arial"/>
                          <a:cs typeface="Arial"/>
                        </a:rPr>
                        <a:t>Normal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67817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2857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2192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800" spc="-10" dirty="0">
                          <a:latin typeface="Arial"/>
                          <a:cs typeface="Arial"/>
                        </a:rPr>
                        <a:t>RDW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192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800" dirty="0">
                          <a:latin typeface="Arial"/>
                          <a:cs typeface="Arial"/>
                        </a:rPr>
                        <a:t>High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717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800" dirty="0">
                          <a:latin typeface="Arial"/>
                          <a:cs typeface="Arial"/>
                        </a:rPr>
                        <a:t>N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800" dirty="0">
                          <a:latin typeface="Arial"/>
                          <a:cs typeface="Arial"/>
                        </a:rPr>
                        <a:t>N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382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800" dirty="0">
                          <a:latin typeface="Arial"/>
                          <a:cs typeface="Arial"/>
                        </a:rPr>
                        <a:t>N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65962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2857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2192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800" dirty="0">
                          <a:latin typeface="Arial"/>
                          <a:cs typeface="Arial"/>
                        </a:rPr>
                        <a:t>STfR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192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800" dirty="0">
                          <a:latin typeface="Arial"/>
                          <a:cs typeface="Arial"/>
                        </a:rPr>
                        <a:t>High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717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800" spc="5" dirty="0">
                          <a:latin typeface="Arial"/>
                          <a:cs typeface="Arial"/>
                        </a:rPr>
                        <a:t>N </a:t>
                      </a:r>
                      <a:r>
                        <a:rPr sz="2800" dirty="0">
                          <a:latin typeface="Arial"/>
                          <a:cs typeface="Arial"/>
                        </a:rPr>
                        <a:t>/</a:t>
                      </a:r>
                      <a:r>
                        <a:rPr sz="28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dirty="0">
                          <a:latin typeface="Arial"/>
                          <a:cs typeface="Arial"/>
                        </a:rPr>
                        <a:t>low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7804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800" dirty="0">
                          <a:latin typeface="Arial"/>
                          <a:cs typeface="Arial"/>
                        </a:rPr>
                        <a:t>N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382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800" spc="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28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dirty="0">
                          <a:latin typeface="Arial"/>
                          <a:cs typeface="Arial"/>
                        </a:rPr>
                        <a:t>/High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660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2857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2192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800" dirty="0">
                          <a:latin typeface="Arial"/>
                          <a:cs typeface="Arial"/>
                        </a:rPr>
                        <a:t>FEP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192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800" dirty="0">
                          <a:latin typeface="Arial"/>
                          <a:cs typeface="Arial"/>
                        </a:rPr>
                        <a:t>High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800" spc="5" dirty="0">
                          <a:latin typeface="Arial"/>
                          <a:cs typeface="Arial"/>
                        </a:rPr>
                        <a:t>N </a:t>
                      </a:r>
                      <a:r>
                        <a:rPr sz="2800" dirty="0">
                          <a:latin typeface="Arial"/>
                          <a:cs typeface="Arial"/>
                        </a:rPr>
                        <a:t>/</a:t>
                      </a:r>
                      <a:r>
                        <a:rPr sz="28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spc="-5" dirty="0">
                          <a:latin typeface="Arial"/>
                          <a:cs typeface="Arial"/>
                        </a:rPr>
                        <a:t>High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7804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800" spc="5" dirty="0">
                          <a:latin typeface="Arial"/>
                          <a:cs typeface="Arial"/>
                        </a:rPr>
                        <a:t>N </a:t>
                      </a:r>
                      <a:r>
                        <a:rPr sz="2800" dirty="0">
                          <a:latin typeface="Arial"/>
                          <a:cs typeface="Arial"/>
                        </a:rPr>
                        <a:t>/</a:t>
                      </a:r>
                      <a:r>
                        <a:rPr sz="28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dirty="0">
                          <a:latin typeface="Arial"/>
                          <a:cs typeface="Arial"/>
                        </a:rPr>
                        <a:t>high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382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800" spc="-5" dirty="0">
                          <a:latin typeface="Arial"/>
                          <a:cs typeface="Arial"/>
                        </a:rPr>
                        <a:t>High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4" name="object 3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7434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Differential </a:t>
            </a:r>
            <a:r>
              <a:rPr dirty="0"/>
              <a:t>diagnosis of </a:t>
            </a:r>
            <a:r>
              <a:rPr spc="-10" dirty="0"/>
              <a:t>Microcytic Hypochromic</a:t>
            </a:r>
            <a:r>
              <a:rPr spc="60" dirty="0"/>
              <a:t> </a:t>
            </a:r>
            <a:r>
              <a:rPr dirty="0"/>
              <a:t>anemia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58748" y="1609725"/>
            <a:ext cx="9244965" cy="275653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0"/>
              </a:spcBef>
            </a:pPr>
            <a:r>
              <a:rPr sz="3200" spc="-135" dirty="0">
                <a:latin typeface="UKIJ CJK"/>
                <a:cs typeface="UKIJ CJK"/>
              </a:rPr>
              <a:t>Mentzer </a:t>
            </a:r>
            <a:r>
              <a:rPr sz="3200" spc="-180" dirty="0">
                <a:latin typeface="UKIJ CJK"/>
                <a:cs typeface="UKIJ CJK"/>
              </a:rPr>
              <a:t>index </a:t>
            </a:r>
            <a:r>
              <a:rPr sz="3200" spc="-145" dirty="0">
                <a:latin typeface="UKIJ CJK"/>
                <a:cs typeface="UKIJ CJK"/>
              </a:rPr>
              <a:t>is </a:t>
            </a:r>
            <a:r>
              <a:rPr sz="3200" spc="-195" dirty="0">
                <a:latin typeface="UKIJ CJK"/>
                <a:cs typeface="UKIJ CJK"/>
              </a:rPr>
              <a:t>an </a:t>
            </a:r>
            <a:r>
              <a:rPr sz="3200" spc="-180" dirty="0">
                <a:latin typeface="UKIJ CJK"/>
                <a:cs typeface="UKIJ CJK"/>
              </a:rPr>
              <a:t>index </a:t>
            </a:r>
            <a:r>
              <a:rPr sz="3200" spc="-190" dirty="0">
                <a:latin typeface="UKIJ CJK"/>
                <a:cs typeface="UKIJ CJK"/>
              </a:rPr>
              <a:t>used </a:t>
            </a:r>
            <a:r>
              <a:rPr sz="3200" spc="-100" dirty="0">
                <a:latin typeface="UKIJ CJK"/>
                <a:cs typeface="UKIJ CJK"/>
              </a:rPr>
              <a:t>to </a:t>
            </a:r>
            <a:r>
              <a:rPr sz="3200" spc="-130" dirty="0">
                <a:latin typeface="UKIJ CJK"/>
                <a:cs typeface="UKIJ CJK"/>
              </a:rPr>
              <a:t>differentiate </a:t>
            </a:r>
            <a:r>
              <a:rPr sz="3200" spc="-220" dirty="0">
                <a:latin typeface="UKIJ CJK"/>
                <a:cs typeface="UKIJ CJK"/>
              </a:rPr>
              <a:t>IDA </a:t>
            </a:r>
            <a:r>
              <a:rPr sz="3200" spc="-200" dirty="0">
                <a:latin typeface="UKIJ CJK"/>
                <a:cs typeface="UKIJ CJK"/>
              </a:rPr>
              <a:t>from  </a:t>
            </a:r>
            <a:r>
              <a:rPr sz="3200" spc="-155" dirty="0">
                <a:latin typeface="UKIJ CJK"/>
                <a:cs typeface="UKIJ CJK"/>
              </a:rPr>
              <a:t>thalessemias.</a:t>
            </a:r>
            <a:endParaRPr sz="3200">
              <a:latin typeface="UKIJ CJK"/>
              <a:cs typeface="UKIJ CJK"/>
            </a:endParaRPr>
          </a:p>
          <a:p>
            <a:pPr marL="12700" marR="4804410">
              <a:lnSpc>
                <a:spcPct val="120100"/>
              </a:lnSpc>
            </a:pPr>
            <a:r>
              <a:rPr sz="3200" spc="-185" dirty="0">
                <a:latin typeface="UKIJ CJK"/>
                <a:cs typeface="UKIJ CJK"/>
              </a:rPr>
              <a:t>Formula </a:t>
            </a:r>
            <a:r>
              <a:rPr sz="3200" spc="-150" dirty="0">
                <a:latin typeface="UKIJ CJK"/>
                <a:cs typeface="UKIJ CJK"/>
              </a:rPr>
              <a:t>is </a:t>
            </a:r>
            <a:r>
              <a:rPr sz="3200" spc="-155" dirty="0">
                <a:latin typeface="UKIJ CJK"/>
                <a:cs typeface="UKIJ CJK"/>
              </a:rPr>
              <a:t>MCV/RBC </a:t>
            </a:r>
            <a:r>
              <a:rPr sz="3200" spc="-165" dirty="0">
                <a:latin typeface="UKIJ CJK"/>
                <a:cs typeface="UKIJ CJK"/>
              </a:rPr>
              <a:t>count  </a:t>
            </a:r>
            <a:r>
              <a:rPr sz="3200" spc="-155" dirty="0">
                <a:latin typeface="UKIJ CJK"/>
                <a:cs typeface="UKIJ CJK"/>
              </a:rPr>
              <a:t>Value </a:t>
            </a:r>
            <a:r>
              <a:rPr sz="3200" spc="-160" dirty="0">
                <a:latin typeface="UKIJ CJK"/>
                <a:cs typeface="UKIJ CJK"/>
              </a:rPr>
              <a:t>for</a:t>
            </a:r>
            <a:r>
              <a:rPr sz="3200" spc="-105" dirty="0">
                <a:latin typeface="UKIJ CJK"/>
                <a:cs typeface="UKIJ CJK"/>
              </a:rPr>
              <a:t> </a:t>
            </a:r>
            <a:r>
              <a:rPr sz="3200" spc="-190" dirty="0">
                <a:latin typeface="UKIJ CJK"/>
                <a:cs typeface="UKIJ CJK"/>
              </a:rPr>
              <a:t>IDA&gt;13</a:t>
            </a:r>
            <a:endParaRPr sz="3200">
              <a:latin typeface="UKIJ CJK"/>
              <a:cs typeface="UKIJ CJK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3200" spc="-155" dirty="0">
                <a:latin typeface="UKIJ CJK"/>
                <a:cs typeface="UKIJ CJK"/>
              </a:rPr>
              <a:t>Value </a:t>
            </a:r>
            <a:r>
              <a:rPr sz="3200" spc="-160" dirty="0">
                <a:latin typeface="UKIJ CJK"/>
                <a:cs typeface="UKIJ CJK"/>
              </a:rPr>
              <a:t>for</a:t>
            </a:r>
            <a:r>
              <a:rPr sz="3200" spc="-100" dirty="0">
                <a:latin typeface="UKIJ CJK"/>
                <a:cs typeface="UKIJ CJK"/>
              </a:rPr>
              <a:t> </a:t>
            </a:r>
            <a:r>
              <a:rPr sz="3200" spc="-160" dirty="0">
                <a:latin typeface="UKIJ CJK"/>
                <a:cs typeface="UKIJ CJK"/>
              </a:rPr>
              <a:t>thalessemia&lt;13</a:t>
            </a:r>
            <a:endParaRPr sz="3200">
              <a:latin typeface="UKIJ CJK"/>
              <a:cs typeface="UKIJ CJK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685800"/>
            <a:ext cx="437901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Preventing Anemia</a:t>
            </a:r>
            <a:endParaRPr lang="en-US" sz="4000" b="1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036674" y="1857346"/>
            <a:ext cx="9631326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To prevent anemia during pregnancy, make sure you get enough iron. Eat well-balanced meals and add more foods that are high in iron to your diet.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Aim for at least three servings a day of iron-rich foods, such as: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lean red meat, poultry, and fish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leafy, dark green vegetables (such as spinach, broccoli, and kale)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iron-enriched cereals and grains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beans, lentils, and tofu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nuts and seeds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eggs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2686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685800"/>
            <a:ext cx="246413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/>
              <a:t>References</a:t>
            </a:r>
            <a:endParaRPr lang="en-US" sz="4000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163556" y="2362200"/>
            <a:ext cx="9631326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800100" lvl="1" indent="-342900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accent1">
                    <a:lumMod val="10000"/>
                  </a:schemeClr>
                </a:solidFill>
              </a:rPr>
              <a:t>Google.com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accent1">
                    <a:lumMod val="10000"/>
                  </a:schemeClr>
                </a:solidFill>
              </a:rPr>
              <a:t>Wikipedia.org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accent1">
                    <a:lumMod val="10000"/>
                  </a:schemeClr>
                </a:solidFill>
              </a:rPr>
              <a:t>Studymafia.org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accent1">
                    <a:lumMod val="10000"/>
                  </a:schemeClr>
                </a:solidFill>
              </a:rPr>
              <a:t>Slidespanda.com</a:t>
            </a:r>
            <a:endParaRPr lang="en-US" sz="3600" dirty="0">
              <a:solidFill>
                <a:schemeClr val="accent1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0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07966" y="350977"/>
            <a:ext cx="4650233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5" dirty="0">
                <a:solidFill>
                  <a:srgbClr val="000000"/>
                </a:solidFill>
                <a:latin typeface="Carlito"/>
                <a:cs typeface="Carlito"/>
              </a:rPr>
              <a:t>EPIDEMIOLOGY</a:t>
            </a:r>
            <a:endParaRPr sz="3600" dirty="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02691" y="1354658"/>
            <a:ext cx="11284509" cy="52952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6870" algn="l"/>
                <a:tab pos="357505" algn="l"/>
              </a:tabLst>
            </a:pPr>
            <a:r>
              <a:rPr sz="2400" spc="-130" dirty="0">
                <a:latin typeface="UKIJ CJK"/>
                <a:cs typeface="UKIJ CJK"/>
              </a:rPr>
              <a:t>WHO </a:t>
            </a:r>
            <a:r>
              <a:rPr sz="2400" spc="-145" dirty="0">
                <a:latin typeface="UKIJ CJK"/>
                <a:cs typeface="UKIJ CJK"/>
              </a:rPr>
              <a:t>has </a:t>
            </a:r>
            <a:r>
              <a:rPr sz="2400" spc="-105" dirty="0">
                <a:latin typeface="UKIJ CJK"/>
                <a:cs typeface="UKIJ CJK"/>
              </a:rPr>
              <a:t>classified </a:t>
            </a:r>
            <a:r>
              <a:rPr sz="2400" spc="-85" dirty="0">
                <a:latin typeface="UKIJ CJK"/>
                <a:cs typeface="UKIJ CJK"/>
              </a:rPr>
              <a:t>the </a:t>
            </a:r>
            <a:r>
              <a:rPr sz="2400" spc="-114" dirty="0">
                <a:latin typeface="UKIJ CJK"/>
                <a:cs typeface="UKIJ CJK"/>
              </a:rPr>
              <a:t>world </a:t>
            </a:r>
            <a:r>
              <a:rPr sz="2400" spc="-100" dirty="0">
                <a:latin typeface="UKIJ CJK"/>
                <a:cs typeface="UKIJ CJK"/>
              </a:rPr>
              <a:t>into different </a:t>
            </a:r>
            <a:r>
              <a:rPr sz="2400" spc="-135" dirty="0">
                <a:latin typeface="UKIJ CJK"/>
                <a:cs typeface="UKIJ CJK"/>
              </a:rPr>
              <a:t>zones </a:t>
            </a:r>
            <a:r>
              <a:rPr sz="2400" spc="-125" dirty="0">
                <a:latin typeface="UKIJ CJK"/>
                <a:cs typeface="UKIJ CJK"/>
              </a:rPr>
              <a:t>according </a:t>
            </a:r>
            <a:r>
              <a:rPr sz="2400" spc="-75" dirty="0">
                <a:latin typeface="UKIJ CJK"/>
                <a:cs typeface="UKIJ CJK"/>
              </a:rPr>
              <a:t>to </a:t>
            </a:r>
            <a:r>
              <a:rPr sz="2400" spc="-110" dirty="0">
                <a:latin typeface="UKIJ CJK"/>
                <a:cs typeface="UKIJ CJK"/>
              </a:rPr>
              <a:t>prevalence </a:t>
            </a:r>
            <a:r>
              <a:rPr sz="2400" spc="-90" dirty="0">
                <a:latin typeface="UKIJ CJK"/>
                <a:cs typeface="UKIJ CJK"/>
              </a:rPr>
              <a:t>of</a:t>
            </a:r>
            <a:r>
              <a:rPr sz="2400" spc="-75" dirty="0">
                <a:latin typeface="UKIJ CJK"/>
                <a:cs typeface="UKIJ CJK"/>
              </a:rPr>
              <a:t> </a:t>
            </a:r>
            <a:r>
              <a:rPr sz="2400" spc="-114" dirty="0">
                <a:latin typeface="UKIJ CJK"/>
                <a:cs typeface="UKIJ CJK"/>
              </a:rPr>
              <a:t>anemia:</a:t>
            </a:r>
            <a:endParaRPr sz="2400" dirty="0">
              <a:latin typeface="UKIJ CJK"/>
              <a:cs typeface="UKIJ CJK"/>
            </a:endParaRPr>
          </a:p>
          <a:p>
            <a:pPr marL="1841500" marR="5845810">
              <a:lnSpc>
                <a:spcPct val="170100"/>
              </a:lnSpc>
              <a:tabLst>
                <a:tab pos="3908425" algn="l"/>
              </a:tabLst>
            </a:pPr>
            <a:r>
              <a:rPr sz="2400" spc="-135" dirty="0">
                <a:latin typeface="UKIJ CJK"/>
                <a:cs typeface="UKIJ CJK"/>
              </a:rPr>
              <a:t>High </a:t>
            </a:r>
            <a:r>
              <a:rPr sz="2400" spc="-110" dirty="0">
                <a:latin typeface="UKIJ CJK"/>
                <a:cs typeface="UKIJ CJK"/>
              </a:rPr>
              <a:t>Prevalence </a:t>
            </a:r>
            <a:r>
              <a:rPr sz="2400" spc="-35" dirty="0">
                <a:latin typeface="UKIJ CJK"/>
                <a:cs typeface="UKIJ CJK"/>
              </a:rPr>
              <a:t>- </a:t>
            </a:r>
            <a:r>
              <a:rPr sz="2400" spc="-150" dirty="0">
                <a:latin typeface="UKIJ CJK"/>
                <a:cs typeface="UKIJ CJK"/>
              </a:rPr>
              <a:t>&gt;40%  </a:t>
            </a:r>
            <a:r>
              <a:rPr sz="2400" spc="-120" dirty="0">
                <a:latin typeface="UKIJ CJK"/>
                <a:cs typeface="UKIJ CJK"/>
              </a:rPr>
              <a:t>Medium	</a:t>
            </a:r>
            <a:r>
              <a:rPr sz="2400" spc="-35" dirty="0">
                <a:latin typeface="UKIJ CJK"/>
                <a:cs typeface="UKIJ CJK"/>
              </a:rPr>
              <a:t>-</a:t>
            </a:r>
            <a:r>
              <a:rPr sz="2400" spc="-175" dirty="0">
                <a:latin typeface="UKIJ CJK"/>
                <a:cs typeface="UKIJ CJK"/>
              </a:rPr>
              <a:t> </a:t>
            </a:r>
            <a:r>
              <a:rPr sz="2400" spc="-114" dirty="0">
                <a:latin typeface="UKIJ CJK"/>
                <a:cs typeface="UKIJ CJK"/>
              </a:rPr>
              <a:t>15-39%</a:t>
            </a:r>
            <a:endParaRPr sz="2400" dirty="0">
              <a:latin typeface="UKIJ CJK"/>
              <a:cs typeface="UKIJ CJK"/>
            </a:endParaRPr>
          </a:p>
          <a:p>
            <a:pPr marL="1841500">
              <a:lnSpc>
                <a:spcPct val="100000"/>
              </a:lnSpc>
              <a:spcBef>
                <a:spcPts val="2020"/>
              </a:spcBef>
              <a:tabLst>
                <a:tab pos="3914775" algn="l"/>
              </a:tabLst>
            </a:pPr>
            <a:r>
              <a:rPr sz="2400" spc="-130" dirty="0">
                <a:latin typeface="UKIJ CJK"/>
                <a:cs typeface="UKIJ CJK"/>
              </a:rPr>
              <a:t>Low	</a:t>
            </a:r>
            <a:r>
              <a:rPr sz="2400" spc="-35" dirty="0">
                <a:latin typeface="UKIJ CJK"/>
                <a:cs typeface="UKIJ CJK"/>
              </a:rPr>
              <a:t>-</a:t>
            </a:r>
            <a:r>
              <a:rPr sz="2400" spc="-95" dirty="0">
                <a:latin typeface="UKIJ CJK"/>
                <a:cs typeface="UKIJ CJK"/>
              </a:rPr>
              <a:t> </a:t>
            </a:r>
            <a:r>
              <a:rPr sz="2400" spc="-110" dirty="0">
                <a:latin typeface="UKIJ CJK"/>
                <a:cs typeface="UKIJ CJK"/>
              </a:rPr>
              <a:t>5-14.9%</a:t>
            </a:r>
            <a:endParaRPr sz="2400" dirty="0">
              <a:latin typeface="UKIJ CJK"/>
              <a:cs typeface="UKIJ CJK"/>
            </a:endParaRPr>
          </a:p>
          <a:p>
            <a:pPr marL="1841500">
              <a:lnSpc>
                <a:spcPct val="100000"/>
              </a:lnSpc>
              <a:spcBef>
                <a:spcPts val="2014"/>
              </a:spcBef>
              <a:tabLst>
                <a:tab pos="3969385" algn="l"/>
              </a:tabLst>
            </a:pPr>
            <a:r>
              <a:rPr sz="2400" spc="-114" dirty="0">
                <a:latin typeface="UKIJ CJK"/>
                <a:cs typeface="UKIJ CJK"/>
              </a:rPr>
              <a:t>Not</a:t>
            </a:r>
            <a:r>
              <a:rPr sz="2400" spc="-135" dirty="0">
                <a:latin typeface="UKIJ CJK"/>
                <a:cs typeface="UKIJ CJK"/>
              </a:rPr>
              <a:t> </a:t>
            </a:r>
            <a:r>
              <a:rPr sz="2400" spc="-130" dirty="0">
                <a:latin typeface="UKIJ CJK"/>
                <a:cs typeface="UKIJ CJK"/>
              </a:rPr>
              <a:t>a</a:t>
            </a:r>
            <a:r>
              <a:rPr sz="2400" spc="-95" dirty="0">
                <a:latin typeface="UKIJ CJK"/>
                <a:cs typeface="UKIJ CJK"/>
              </a:rPr>
              <a:t> </a:t>
            </a:r>
            <a:r>
              <a:rPr sz="2400" spc="-140" dirty="0">
                <a:latin typeface="UKIJ CJK"/>
                <a:cs typeface="UKIJ CJK"/>
              </a:rPr>
              <a:t>problem	</a:t>
            </a:r>
            <a:r>
              <a:rPr sz="2400" spc="-35" dirty="0">
                <a:latin typeface="UKIJ CJK"/>
                <a:cs typeface="UKIJ CJK"/>
              </a:rPr>
              <a:t>-</a:t>
            </a:r>
            <a:r>
              <a:rPr sz="2400" spc="-90" dirty="0">
                <a:latin typeface="UKIJ CJK"/>
                <a:cs typeface="UKIJ CJK"/>
              </a:rPr>
              <a:t> </a:t>
            </a:r>
            <a:r>
              <a:rPr sz="2400" spc="-165" dirty="0">
                <a:latin typeface="UKIJ CJK"/>
                <a:cs typeface="UKIJ CJK"/>
              </a:rPr>
              <a:t>&lt;5%</a:t>
            </a:r>
            <a:endParaRPr sz="2400" dirty="0">
              <a:latin typeface="UKIJ CJK"/>
              <a:cs typeface="UKIJ CJK"/>
            </a:endParaRPr>
          </a:p>
          <a:p>
            <a:pPr marL="356870" indent="-344805">
              <a:lnSpc>
                <a:spcPct val="100000"/>
              </a:lnSpc>
              <a:spcBef>
                <a:spcPts val="2020"/>
              </a:spcBef>
              <a:buFont typeface="Arial"/>
              <a:buChar char="•"/>
              <a:tabLst>
                <a:tab pos="356870" algn="l"/>
                <a:tab pos="357505" algn="l"/>
              </a:tabLst>
            </a:pPr>
            <a:r>
              <a:rPr sz="2400" spc="-150" dirty="0">
                <a:latin typeface="UKIJ CJK"/>
                <a:cs typeface="UKIJ CJK"/>
              </a:rPr>
              <a:t>Sub </a:t>
            </a:r>
            <a:r>
              <a:rPr sz="2400" spc="-145" dirty="0">
                <a:latin typeface="UKIJ CJK"/>
                <a:cs typeface="UKIJ CJK"/>
              </a:rPr>
              <a:t>Saharan </a:t>
            </a:r>
            <a:r>
              <a:rPr sz="2400" spc="-95" dirty="0">
                <a:latin typeface="UKIJ CJK"/>
                <a:cs typeface="UKIJ CJK"/>
              </a:rPr>
              <a:t>Africa </a:t>
            </a:r>
            <a:r>
              <a:rPr sz="2400" spc="-140" dirty="0">
                <a:latin typeface="UKIJ CJK"/>
                <a:cs typeface="UKIJ CJK"/>
              </a:rPr>
              <a:t>and </a:t>
            </a:r>
            <a:r>
              <a:rPr sz="2400" spc="-120" dirty="0">
                <a:latin typeface="UKIJ CJK"/>
                <a:cs typeface="UKIJ CJK"/>
              </a:rPr>
              <a:t>South </a:t>
            </a:r>
            <a:r>
              <a:rPr sz="2400" spc="-114" dirty="0">
                <a:latin typeface="UKIJ CJK"/>
                <a:cs typeface="UKIJ CJK"/>
              </a:rPr>
              <a:t>East </a:t>
            </a:r>
            <a:r>
              <a:rPr sz="2400" spc="-105" dirty="0">
                <a:latin typeface="UKIJ CJK"/>
                <a:cs typeface="UKIJ CJK"/>
              </a:rPr>
              <a:t>Asia </a:t>
            </a:r>
            <a:r>
              <a:rPr sz="2400" spc="-145" dirty="0">
                <a:latin typeface="UKIJ CJK"/>
                <a:cs typeface="UKIJ CJK"/>
              </a:rPr>
              <a:t>come </a:t>
            </a:r>
            <a:r>
              <a:rPr sz="2400" spc="-114" dirty="0">
                <a:latin typeface="UKIJ CJK"/>
                <a:cs typeface="UKIJ CJK"/>
              </a:rPr>
              <a:t>in </a:t>
            </a:r>
            <a:r>
              <a:rPr sz="2400" spc="-125" dirty="0">
                <a:latin typeface="UKIJ CJK"/>
                <a:cs typeface="UKIJ CJK"/>
              </a:rPr>
              <a:t>high </a:t>
            </a:r>
            <a:r>
              <a:rPr sz="2400" spc="-114" dirty="0">
                <a:latin typeface="UKIJ CJK"/>
                <a:cs typeface="UKIJ CJK"/>
              </a:rPr>
              <a:t>prevalence</a:t>
            </a:r>
            <a:r>
              <a:rPr sz="2400" spc="55" dirty="0">
                <a:latin typeface="UKIJ CJK"/>
                <a:cs typeface="UKIJ CJK"/>
              </a:rPr>
              <a:t> </a:t>
            </a:r>
            <a:r>
              <a:rPr sz="2400" spc="-125" dirty="0">
                <a:latin typeface="UKIJ CJK"/>
                <a:cs typeface="UKIJ CJK"/>
              </a:rPr>
              <a:t>area</a:t>
            </a:r>
            <a:endParaRPr sz="2400" dirty="0">
              <a:latin typeface="UKIJ CJK"/>
              <a:cs typeface="UKIJ CJK"/>
            </a:endParaRPr>
          </a:p>
          <a:p>
            <a:pPr marL="356870" indent="-344805">
              <a:lnSpc>
                <a:spcPct val="100000"/>
              </a:lnSpc>
              <a:spcBef>
                <a:spcPts val="2020"/>
              </a:spcBef>
              <a:buFont typeface="Arial"/>
              <a:buChar char="•"/>
              <a:tabLst>
                <a:tab pos="356870" algn="l"/>
                <a:tab pos="357505" algn="l"/>
              </a:tabLst>
            </a:pPr>
            <a:r>
              <a:rPr sz="2400" spc="-114" dirty="0">
                <a:latin typeface="UKIJ CJK"/>
                <a:cs typeface="UKIJ CJK"/>
              </a:rPr>
              <a:t>Globally, </a:t>
            </a:r>
            <a:r>
              <a:rPr sz="2400" spc="-110" dirty="0">
                <a:latin typeface="UKIJ CJK"/>
                <a:cs typeface="UKIJ CJK"/>
              </a:rPr>
              <a:t>incidence is about 30</a:t>
            </a:r>
            <a:r>
              <a:rPr sz="2400" spc="-140" dirty="0">
                <a:latin typeface="UKIJ CJK"/>
                <a:cs typeface="UKIJ CJK"/>
              </a:rPr>
              <a:t> </a:t>
            </a:r>
            <a:r>
              <a:rPr sz="2400" spc="-265" dirty="0">
                <a:latin typeface="UKIJ CJK"/>
                <a:cs typeface="UKIJ CJK"/>
              </a:rPr>
              <a:t>%</a:t>
            </a:r>
            <a:endParaRPr sz="2400" dirty="0">
              <a:latin typeface="UKIJ CJK"/>
              <a:cs typeface="UKIJ CJK"/>
            </a:endParaRPr>
          </a:p>
          <a:p>
            <a:pPr marL="356870" marR="581660" indent="-344805">
              <a:lnSpc>
                <a:spcPct val="150100"/>
              </a:lnSpc>
              <a:spcBef>
                <a:spcPts val="570"/>
              </a:spcBef>
              <a:buFont typeface="Arial"/>
              <a:buChar char="•"/>
              <a:tabLst>
                <a:tab pos="356870" algn="l"/>
                <a:tab pos="357505" algn="l"/>
                <a:tab pos="5865495" algn="l"/>
              </a:tabLst>
            </a:pPr>
            <a:r>
              <a:rPr sz="2400" spc="-185" dirty="0">
                <a:latin typeface="UKIJ CJK"/>
                <a:cs typeface="UKIJ CJK"/>
              </a:rPr>
              <a:t>In </a:t>
            </a:r>
            <a:r>
              <a:rPr sz="2400" spc="-110" dirty="0">
                <a:latin typeface="UKIJ CJK"/>
                <a:cs typeface="UKIJ CJK"/>
              </a:rPr>
              <a:t>developing </a:t>
            </a:r>
            <a:r>
              <a:rPr sz="2400" spc="-114" dirty="0">
                <a:latin typeface="UKIJ CJK"/>
                <a:cs typeface="UKIJ CJK"/>
              </a:rPr>
              <a:t>countries </a:t>
            </a:r>
            <a:r>
              <a:rPr sz="2400" spc="-55" dirty="0">
                <a:latin typeface="UKIJ CJK"/>
                <a:cs typeface="UKIJ CJK"/>
              </a:rPr>
              <a:t>&amp; </a:t>
            </a:r>
            <a:r>
              <a:rPr sz="2400" spc="-120" dirty="0">
                <a:latin typeface="UKIJ CJK"/>
                <a:cs typeface="UKIJ CJK"/>
              </a:rPr>
              <a:t>India, </a:t>
            </a:r>
            <a:r>
              <a:rPr sz="2400" spc="-40" dirty="0">
                <a:latin typeface="UKIJ CJK"/>
                <a:cs typeface="UKIJ CJK"/>
              </a:rPr>
              <a:t>it</a:t>
            </a:r>
            <a:r>
              <a:rPr sz="2400" spc="-15" dirty="0">
                <a:latin typeface="UKIJ CJK"/>
                <a:cs typeface="UKIJ CJK"/>
              </a:rPr>
              <a:t> </a:t>
            </a:r>
            <a:r>
              <a:rPr sz="2400" spc="-110" dirty="0">
                <a:latin typeface="UKIJ CJK"/>
                <a:cs typeface="UKIJ CJK"/>
              </a:rPr>
              <a:t>is</a:t>
            </a:r>
            <a:r>
              <a:rPr sz="2400" spc="-85" dirty="0">
                <a:latin typeface="UKIJ CJK"/>
                <a:cs typeface="UKIJ CJK"/>
              </a:rPr>
              <a:t> </a:t>
            </a:r>
            <a:r>
              <a:rPr sz="2400" spc="-145" dirty="0">
                <a:latin typeface="UKIJ CJK"/>
                <a:cs typeface="UKIJ CJK"/>
              </a:rPr>
              <a:t>around	</a:t>
            </a:r>
            <a:r>
              <a:rPr sz="2400" spc="-110" dirty="0">
                <a:latin typeface="UKIJ CJK"/>
                <a:cs typeface="UKIJ CJK"/>
              </a:rPr>
              <a:t>40 </a:t>
            </a:r>
            <a:r>
              <a:rPr sz="2400" spc="-140" dirty="0">
                <a:latin typeface="Arimo"/>
                <a:cs typeface="Arimo"/>
              </a:rPr>
              <a:t>– </a:t>
            </a:r>
            <a:r>
              <a:rPr sz="2400" spc="-120" dirty="0">
                <a:latin typeface="UKIJ CJK"/>
                <a:cs typeface="UKIJ CJK"/>
              </a:rPr>
              <a:t>90%, </a:t>
            </a:r>
            <a:r>
              <a:rPr sz="2400" spc="-145" dirty="0">
                <a:latin typeface="UKIJ CJK"/>
                <a:cs typeface="UKIJ CJK"/>
              </a:rPr>
              <a:t>compared </a:t>
            </a:r>
            <a:r>
              <a:rPr sz="2400" spc="-75" dirty="0">
                <a:latin typeface="UKIJ CJK"/>
                <a:cs typeface="UKIJ CJK"/>
              </a:rPr>
              <a:t>to </a:t>
            </a:r>
            <a:r>
              <a:rPr sz="2400" spc="-110" dirty="0">
                <a:latin typeface="UKIJ CJK"/>
                <a:cs typeface="UKIJ CJK"/>
              </a:rPr>
              <a:t>10 </a:t>
            </a:r>
            <a:r>
              <a:rPr sz="2400" spc="-140" dirty="0">
                <a:latin typeface="Arimo"/>
                <a:cs typeface="Arimo"/>
              </a:rPr>
              <a:t>– </a:t>
            </a:r>
            <a:r>
              <a:rPr sz="2400" spc="-110" dirty="0">
                <a:latin typeface="UKIJ CJK"/>
                <a:cs typeface="UKIJ CJK"/>
              </a:rPr>
              <a:t>20 </a:t>
            </a:r>
            <a:r>
              <a:rPr sz="2400" spc="-265" dirty="0">
                <a:latin typeface="UKIJ CJK"/>
                <a:cs typeface="UKIJ CJK"/>
              </a:rPr>
              <a:t>% </a:t>
            </a:r>
            <a:r>
              <a:rPr sz="2400" spc="-114" dirty="0">
                <a:latin typeface="UKIJ CJK"/>
                <a:cs typeface="UKIJ CJK"/>
              </a:rPr>
              <a:t>in  </a:t>
            </a:r>
            <a:r>
              <a:rPr sz="2400" spc="-110" dirty="0">
                <a:latin typeface="UKIJ CJK"/>
                <a:cs typeface="UKIJ CJK"/>
              </a:rPr>
              <a:t>developed</a:t>
            </a:r>
            <a:r>
              <a:rPr sz="2400" spc="-140" dirty="0">
                <a:latin typeface="UKIJ CJK"/>
                <a:cs typeface="UKIJ CJK"/>
              </a:rPr>
              <a:t> </a:t>
            </a:r>
            <a:r>
              <a:rPr sz="2400" spc="-105" dirty="0">
                <a:latin typeface="UKIJ CJK"/>
                <a:cs typeface="UKIJ CJK"/>
              </a:rPr>
              <a:t>countries.</a:t>
            </a:r>
            <a:endParaRPr sz="2400" dirty="0">
              <a:latin typeface="UKIJ CJK"/>
              <a:cs typeface="UKIJ CJK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1143000"/>
            <a:ext cx="10871200" cy="3733800"/>
          </a:xfrm>
        </p:spPr>
        <p:txBody>
          <a:bodyPr/>
          <a:lstStyle/>
          <a:p>
            <a:pPr marL="0" indent="0" algn="ctr"/>
            <a:r>
              <a:rPr lang="en-US" sz="5400" b="1" dirty="0">
                <a:solidFill>
                  <a:srgbClr val="FF0000"/>
                </a:solidFill>
              </a:rPr>
              <a:t>Thanks</a:t>
            </a:r>
            <a:br>
              <a:rPr lang="en-US" sz="5400" b="1" dirty="0">
                <a:solidFill>
                  <a:srgbClr val="FF0000"/>
                </a:solidFill>
              </a:rPr>
            </a:br>
            <a:r>
              <a:rPr lang="en-US" sz="5400" b="1" dirty="0">
                <a:solidFill>
                  <a:srgbClr val="FF0000"/>
                </a:solidFill>
              </a:rPr>
              <a:t>To </a:t>
            </a:r>
            <a:r>
              <a:rPr lang="en-US" sz="5400" b="1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sz="5400" b="1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5400" b="1" dirty="0" smtClean="0">
                <a:solidFill>
                  <a:srgbClr val="00B0F0"/>
                </a:solidFill>
              </a:rPr>
              <a:t>StudyMafia.org</a:t>
            </a:r>
            <a:endParaRPr lang="en-US" sz="54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2131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67885" y="350977"/>
            <a:ext cx="413791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000000"/>
                </a:solidFill>
                <a:latin typeface="Carlito"/>
                <a:cs typeface="Carlito"/>
              </a:rPr>
              <a:t>DEFINITI</a:t>
            </a:r>
            <a:r>
              <a:rPr sz="3600" spc="-20" dirty="0">
                <a:solidFill>
                  <a:srgbClr val="000000"/>
                </a:solidFill>
                <a:latin typeface="Carlito"/>
                <a:cs typeface="Carlito"/>
              </a:rPr>
              <a:t>O</a:t>
            </a:r>
            <a:r>
              <a:rPr sz="3600" dirty="0">
                <a:solidFill>
                  <a:srgbClr val="000000"/>
                </a:solidFill>
                <a:latin typeface="Carlito"/>
                <a:cs typeface="Carlito"/>
              </a:rPr>
              <a:t>N</a:t>
            </a:r>
            <a:endParaRPr sz="3600" dirty="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37844" y="949756"/>
            <a:ext cx="10841355" cy="58534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7670" marR="30480" indent="-344805">
              <a:lnSpc>
                <a:spcPct val="150100"/>
              </a:lnSpc>
              <a:spcBef>
                <a:spcPts val="100"/>
              </a:spcBef>
              <a:buFont typeface="Arial"/>
              <a:buChar char="•"/>
              <a:tabLst>
                <a:tab pos="407670" algn="l"/>
                <a:tab pos="408305" algn="l"/>
                <a:tab pos="1272540" algn="l"/>
                <a:tab pos="3462654" algn="l"/>
              </a:tabLst>
            </a:pPr>
            <a:r>
              <a:rPr sz="2600" spc="-145" dirty="0">
                <a:latin typeface="UKIJ CJK"/>
                <a:cs typeface="UKIJ CJK"/>
              </a:rPr>
              <a:t>WHO	</a:t>
            </a:r>
            <a:r>
              <a:rPr sz="2600" spc="-125" dirty="0">
                <a:latin typeface="UKIJ CJK"/>
                <a:cs typeface="UKIJ CJK"/>
              </a:rPr>
              <a:t>defines</a:t>
            </a:r>
            <a:r>
              <a:rPr sz="2600" spc="-120" dirty="0">
                <a:latin typeface="UKIJ CJK"/>
                <a:cs typeface="UKIJ CJK"/>
              </a:rPr>
              <a:t> </a:t>
            </a:r>
            <a:r>
              <a:rPr sz="2600" spc="-150" dirty="0">
                <a:latin typeface="UKIJ CJK"/>
                <a:cs typeface="UKIJ CJK"/>
              </a:rPr>
              <a:t>anemia	</a:t>
            </a:r>
            <a:r>
              <a:rPr sz="2600" spc="-125" dirty="0">
                <a:latin typeface="UKIJ CJK"/>
                <a:cs typeface="UKIJ CJK"/>
              </a:rPr>
              <a:t>in </a:t>
            </a:r>
            <a:r>
              <a:rPr sz="2600" spc="-135" dirty="0">
                <a:latin typeface="UKIJ CJK"/>
                <a:cs typeface="UKIJ CJK"/>
              </a:rPr>
              <a:t>pregnant </a:t>
            </a:r>
            <a:r>
              <a:rPr sz="2600" spc="-160" dirty="0">
                <a:latin typeface="UKIJ CJK"/>
                <a:cs typeface="UKIJ CJK"/>
              </a:rPr>
              <a:t>women </a:t>
            </a:r>
            <a:r>
              <a:rPr sz="2600" spc="-155" dirty="0">
                <a:latin typeface="UKIJ CJK"/>
                <a:cs typeface="UKIJ CJK"/>
              </a:rPr>
              <a:t>as </a:t>
            </a:r>
            <a:r>
              <a:rPr sz="2600" spc="-145" dirty="0">
                <a:latin typeface="UKIJ CJK"/>
                <a:cs typeface="UKIJ CJK"/>
              </a:rPr>
              <a:t>hemoglobin </a:t>
            </a:r>
            <a:r>
              <a:rPr sz="2600" spc="-114" dirty="0">
                <a:latin typeface="UKIJ CJK"/>
                <a:cs typeface="UKIJ CJK"/>
              </a:rPr>
              <a:t>below </a:t>
            </a:r>
            <a:r>
              <a:rPr sz="2600" spc="-120" dirty="0">
                <a:latin typeface="UKIJ CJK"/>
                <a:cs typeface="UKIJ CJK"/>
              </a:rPr>
              <a:t>11gm/dl </a:t>
            </a:r>
            <a:r>
              <a:rPr sz="2600" spc="-160" dirty="0">
                <a:latin typeface="UKIJ CJK"/>
                <a:cs typeface="UKIJ CJK"/>
              </a:rPr>
              <a:t>and  </a:t>
            </a:r>
            <a:r>
              <a:rPr sz="2600" spc="-140" dirty="0">
                <a:latin typeface="UKIJ CJK"/>
                <a:cs typeface="UKIJ CJK"/>
              </a:rPr>
              <a:t>a </a:t>
            </a:r>
            <a:r>
              <a:rPr sz="2600" spc="-125" dirty="0">
                <a:latin typeface="UKIJ CJK"/>
                <a:cs typeface="UKIJ CJK"/>
              </a:rPr>
              <a:t>hematocrit </a:t>
            </a:r>
            <a:r>
              <a:rPr sz="2600" spc="-105" dirty="0">
                <a:latin typeface="UKIJ CJK"/>
                <a:cs typeface="UKIJ CJK"/>
              </a:rPr>
              <a:t>of </a:t>
            </a:r>
            <a:r>
              <a:rPr sz="2600" spc="-130" dirty="0">
                <a:latin typeface="UKIJ CJK"/>
                <a:cs typeface="UKIJ CJK"/>
              </a:rPr>
              <a:t>less </a:t>
            </a:r>
            <a:r>
              <a:rPr sz="2600" spc="-125" dirty="0">
                <a:latin typeface="UKIJ CJK"/>
                <a:cs typeface="UKIJ CJK"/>
              </a:rPr>
              <a:t>than</a:t>
            </a:r>
            <a:r>
              <a:rPr sz="2600" spc="25" dirty="0">
                <a:latin typeface="UKIJ CJK"/>
                <a:cs typeface="UKIJ CJK"/>
              </a:rPr>
              <a:t> </a:t>
            </a:r>
            <a:r>
              <a:rPr sz="2600" spc="-145" dirty="0">
                <a:latin typeface="UKIJ CJK"/>
                <a:cs typeface="UKIJ CJK"/>
              </a:rPr>
              <a:t>33%.</a:t>
            </a:r>
            <a:endParaRPr sz="2600" dirty="0">
              <a:latin typeface="UKIJ CJK"/>
              <a:cs typeface="UKIJ CJK"/>
            </a:endParaRPr>
          </a:p>
          <a:p>
            <a:pPr marL="407670" marR="69215" indent="-344805">
              <a:lnSpc>
                <a:spcPct val="150100"/>
              </a:lnSpc>
              <a:spcBef>
                <a:spcPts val="625"/>
              </a:spcBef>
              <a:buFont typeface="Arial"/>
              <a:buChar char="•"/>
              <a:tabLst>
                <a:tab pos="407670" algn="l"/>
                <a:tab pos="408305" algn="l"/>
              </a:tabLst>
            </a:pPr>
            <a:r>
              <a:rPr sz="2600" spc="-125" dirty="0">
                <a:latin typeface="UKIJ CJK"/>
                <a:cs typeface="UKIJ CJK"/>
              </a:rPr>
              <a:t>Centre </a:t>
            </a:r>
            <a:r>
              <a:rPr sz="2600" spc="-130" dirty="0">
                <a:latin typeface="UKIJ CJK"/>
                <a:cs typeface="UKIJ CJK"/>
              </a:rPr>
              <a:t>for </a:t>
            </a:r>
            <a:r>
              <a:rPr sz="2600" spc="-135" dirty="0">
                <a:latin typeface="UKIJ CJK"/>
                <a:cs typeface="UKIJ CJK"/>
              </a:rPr>
              <a:t>Disease Control </a:t>
            </a:r>
            <a:r>
              <a:rPr sz="2600" spc="-110" dirty="0">
                <a:latin typeface="UKIJ CJK"/>
                <a:cs typeface="UKIJ CJK"/>
              </a:rPr>
              <a:t>(CDC) </a:t>
            </a:r>
            <a:r>
              <a:rPr sz="2600" spc="-125" dirty="0">
                <a:latin typeface="UKIJ CJK"/>
                <a:cs typeface="UKIJ CJK"/>
              </a:rPr>
              <a:t>defines </a:t>
            </a:r>
            <a:r>
              <a:rPr sz="2600" spc="-10" dirty="0">
                <a:latin typeface="UKIJ CJK"/>
                <a:cs typeface="UKIJ CJK"/>
              </a:rPr>
              <a:t>: </a:t>
            </a:r>
            <a:r>
              <a:rPr sz="2600" spc="-145" dirty="0">
                <a:latin typeface="UKIJ CJK"/>
                <a:cs typeface="UKIJ CJK"/>
              </a:rPr>
              <a:t>Anemia </a:t>
            </a:r>
            <a:r>
              <a:rPr sz="2600" spc="-155" dirty="0">
                <a:latin typeface="UKIJ CJK"/>
                <a:cs typeface="UKIJ CJK"/>
              </a:rPr>
              <a:t>as </a:t>
            </a:r>
            <a:r>
              <a:rPr sz="2600" spc="-195" dirty="0">
                <a:latin typeface="UKIJ CJK"/>
                <a:cs typeface="UKIJ CJK"/>
              </a:rPr>
              <a:t>Hb </a:t>
            </a:r>
            <a:r>
              <a:rPr sz="2600" spc="-120" dirty="0">
                <a:latin typeface="UKIJ CJK"/>
                <a:cs typeface="UKIJ CJK"/>
              </a:rPr>
              <a:t>conc. </a:t>
            </a:r>
            <a:r>
              <a:rPr sz="2600" spc="-145" dirty="0">
                <a:latin typeface="UKIJ CJK"/>
                <a:cs typeface="UKIJ CJK"/>
              </a:rPr>
              <a:t>&lt; </a:t>
            </a:r>
            <a:r>
              <a:rPr sz="2600" spc="-155" dirty="0">
                <a:latin typeface="UKIJ CJK"/>
                <a:cs typeface="UKIJ CJK"/>
              </a:rPr>
              <a:t>11gm </a:t>
            </a:r>
            <a:r>
              <a:rPr sz="2600" spc="-295" dirty="0">
                <a:latin typeface="UKIJ CJK"/>
                <a:cs typeface="UKIJ CJK"/>
              </a:rPr>
              <a:t>% </a:t>
            </a:r>
            <a:r>
              <a:rPr sz="2600" spc="-125" dirty="0">
                <a:latin typeface="UKIJ CJK"/>
                <a:cs typeface="UKIJ CJK"/>
              </a:rPr>
              <a:t>in </a:t>
            </a:r>
            <a:r>
              <a:rPr sz="2600" spc="-90" dirty="0">
                <a:latin typeface="UKIJ CJK"/>
                <a:cs typeface="UKIJ CJK"/>
              </a:rPr>
              <a:t>1</a:t>
            </a:r>
            <a:r>
              <a:rPr sz="2550" spc="-135" baseline="26143" dirty="0">
                <a:latin typeface="UKIJ CJK"/>
                <a:cs typeface="UKIJ CJK"/>
              </a:rPr>
              <a:t>st </a:t>
            </a:r>
            <a:r>
              <a:rPr sz="1700" spc="-90" dirty="0">
                <a:latin typeface="UKIJ CJK"/>
                <a:cs typeface="UKIJ CJK"/>
              </a:rPr>
              <a:t> </a:t>
            </a:r>
            <a:r>
              <a:rPr sz="2600" spc="-155" dirty="0">
                <a:latin typeface="UKIJ CJK"/>
                <a:cs typeface="UKIJ CJK"/>
              </a:rPr>
              <a:t>and </a:t>
            </a:r>
            <a:r>
              <a:rPr sz="2600" spc="-105" dirty="0">
                <a:latin typeface="UKIJ CJK"/>
                <a:cs typeface="UKIJ CJK"/>
              </a:rPr>
              <a:t>3</a:t>
            </a:r>
            <a:r>
              <a:rPr sz="2550" spc="-157" baseline="26143" dirty="0">
                <a:latin typeface="UKIJ CJK"/>
                <a:cs typeface="UKIJ CJK"/>
              </a:rPr>
              <a:t>rd </a:t>
            </a:r>
            <a:r>
              <a:rPr sz="2600" spc="-130" dirty="0">
                <a:latin typeface="UKIJ CJK"/>
                <a:cs typeface="UKIJ CJK"/>
              </a:rPr>
              <a:t>trimesters </a:t>
            </a:r>
            <a:r>
              <a:rPr sz="2600" spc="-155" dirty="0">
                <a:latin typeface="UKIJ CJK"/>
                <a:cs typeface="UKIJ CJK"/>
              </a:rPr>
              <a:t>and </a:t>
            </a:r>
            <a:r>
              <a:rPr sz="2600" spc="-145" dirty="0">
                <a:latin typeface="UKIJ CJK"/>
                <a:cs typeface="UKIJ CJK"/>
              </a:rPr>
              <a:t>&lt; </a:t>
            </a:r>
            <a:r>
              <a:rPr sz="2600" spc="-105" dirty="0">
                <a:latin typeface="UKIJ CJK"/>
                <a:cs typeface="UKIJ CJK"/>
              </a:rPr>
              <a:t>10.5 </a:t>
            </a:r>
            <a:r>
              <a:rPr sz="2600" spc="-229" dirty="0">
                <a:latin typeface="UKIJ CJK"/>
                <a:cs typeface="UKIJ CJK"/>
              </a:rPr>
              <a:t>gm% </a:t>
            </a:r>
            <a:r>
              <a:rPr sz="2600" spc="-125" dirty="0">
                <a:latin typeface="UKIJ CJK"/>
                <a:cs typeface="UKIJ CJK"/>
              </a:rPr>
              <a:t>in </a:t>
            </a:r>
            <a:r>
              <a:rPr sz="2600" spc="-95" dirty="0">
                <a:latin typeface="UKIJ CJK"/>
                <a:cs typeface="UKIJ CJK"/>
              </a:rPr>
              <a:t>2</a:t>
            </a:r>
            <a:r>
              <a:rPr sz="2550" spc="-142" baseline="26143" dirty="0">
                <a:latin typeface="UKIJ CJK"/>
                <a:cs typeface="UKIJ CJK"/>
              </a:rPr>
              <a:t>nd</a:t>
            </a:r>
            <a:r>
              <a:rPr sz="2550" spc="135" baseline="26143" dirty="0">
                <a:latin typeface="UKIJ CJK"/>
                <a:cs typeface="UKIJ CJK"/>
              </a:rPr>
              <a:t> </a:t>
            </a:r>
            <a:r>
              <a:rPr sz="2600" spc="-135" dirty="0">
                <a:latin typeface="UKIJ CJK"/>
                <a:cs typeface="UKIJ CJK"/>
              </a:rPr>
              <a:t>trimester.</a:t>
            </a:r>
            <a:endParaRPr sz="2600" dirty="0">
              <a:latin typeface="UKIJ CJK"/>
              <a:cs typeface="UKIJ CJK"/>
            </a:endParaRPr>
          </a:p>
          <a:p>
            <a:pPr marL="407670" indent="-344805">
              <a:lnSpc>
                <a:spcPct val="100000"/>
              </a:lnSpc>
              <a:spcBef>
                <a:spcPts val="2185"/>
              </a:spcBef>
              <a:buFont typeface="Arial"/>
              <a:buChar char="•"/>
              <a:tabLst>
                <a:tab pos="407670" algn="l"/>
                <a:tab pos="408305" algn="l"/>
              </a:tabLst>
            </a:pPr>
            <a:r>
              <a:rPr sz="2600" spc="-130" dirty="0">
                <a:latin typeface="UKIJ CJK"/>
                <a:cs typeface="UKIJ CJK"/>
              </a:rPr>
              <a:t>Degree </a:t>
            </a:r>
            <a:r>
              <a:rPr sz="2600" spc="-105" dirty="0">
                <a:latin typeface="UKIJ CJK"/>
                <a:cs typeface="UKIJ CJK"/>
              </a:rPr>
              <a:t>of </a:t>
            </a:r>
            <a:r>
              <a:rPr sz="2600" spc="-150" dirty="0">
                <a:latin typeface="UKIJ CJK"/>
                <a:cs typeface="UKIJ CJK"/>
              </a:rPr>
              <a:t>anemia </a:t>
            </a:r>
            <a:r>
              <a:rPr sz="2600" spc="-120" dirty="0">
                <a:latin typeface="UKIJ CJK"/>
                <a:cs typeface="UKIJ CJK"/>
              </a:rPr>
              <a:t>is </a:t>
            </a:r>
            <a:r>
              <a:rPr sz="2600" spc="-145" dirty="0">
                <a:latin typeface="UKIJ CJK"/>
                <a:cs typeface="UKIJ CJK"/>
              </a:rPr>
              <a:t>graded </a:t>
            </a:r>
            <a:r>
              <a:rPr sz="2600" spc="-105" dirty="0">
                <a:latin typeface="UKIJ CJK"/>
                <a:cs typeface="UKIJ CJK"/>
              </a:rPr>
              <a:t>acc. </a:t>
            </a:r>
            <a:r>
              <a:rPr sz="2600" spc="-95" dirty="0">
                <a:latin typeface="UKIJ CJK"/>
                <a:cs typeface="UKIJ CJK"/>
              </a:rPr>
              <a:t>to </a:t>
            </a:r>
            <a:r>
              <a:rPr sz="2600" spc="-150" dirty="0">
                <a:latin typeface="UKIJ CJK"/>
                <a:cs typeface="UKIJ CJK"/>
              </a:rPr>
              <a:t>ICMR</a:t>
            </a:r>
            <a:r>
              <a:rPr sz="2600" spc="95" dirty="0">
                <a:latin typeface="UKIJ CJK"/>
                <a:cs typeface="UKIJ CJK"/>
              </a:rPr>
              <a:t> </a:t>
            </a:r>
            <a:r>
              <a:rPr sz="2600" spc="-10" dirty="0">
                <a:latin typeface="UKIJ CJK"/>
                <a:cs typeface="UKIJ CJK"/>
              </a:rPr>
              <a:t>:</a:t>
            </a:r>
            <a:endParaRPr sz="2600" dirty="0">
              <a:latin typeface="UKIJ CJK"/>
              <a:cs typeface="UKIJ CJK"/>
            </a:endParaRPr>
          </a:p>
          <a:p>
            <a:pPr marL="1892300">
              <a:lnSpc>
                <a:spcPct val="100000"/>
              </a:lnSpc>
              <a:spcBef>
                <a:spcPts val="2185"/>
              </a:spcBef>
              <a:tabLst>
                <a:tab pos="4503420" algn="l"/>
              </a:tabLst>
            </a:pPr>
            <a:r>
              <a:rPr sz="2600" spc="-95" dirty="0">
                <a:latin typeface="UKIJ CJK"/>
                <a:cs typeface="UKIJ CJK"/>
              </a:rPr>
              <a:t>Mild	</a:t>
            </a:r>
            <a:r>
              <a:rPr sz="2600" spc="-90" dirty="0">
                <a:latin typeface="UKIJ CJK"/>
                <a:cs typeface="UKIJ CJK"/>
              </a:rPr>
              <a:t>10-10.9</a:t>
            </a:r>
            <a:endParaRPr sz="2600" dirty="0">
              <a:latin typeface="UKIJ CJK"/>
              <a:cs typeface="UKIJ CJK"/>
            </a:endParaRPr>
          </a:p>
          <a:p>
            <a:pPr marL="1892300">
              <a:lnSpc>
                <a:spcPct val="100000"/>
              </a:lnSpc>
              <a:spcBef>
                <a:spcPts val="2190"/>
              </a:spcBef>
              <a:tabLst>
                <a:tab pos="4481830" algn="l"/>
              </a:tabLst>
            </a:pPr>
            <a:r>
              <a:rPr sz="2600" spc="-120" dirty="0">
                <a:latin typeface="UKIJ CJK"/>
                <a:cs typeface="UKIJ CJK"/>
              </a:rPr>
              <a:t>Moderate	</a:t>
            </a:r>
            <a:r>
              <a:rPr sz="2600" spc="-100" dirty="0">
                <a:latin typeface="UKIJ CJK"/>
                <a:cs typeface="UKIJ CJK"/>
              </a:rPr>
              <a:t>7.0-9.9gm/dl</a:t>
            </a:r>
            <a:endParaRPr sz="2600" dirty="0">
              <a:latin typeface="UKIJ CJK"/>
              <a:cs typeface="UKIJ CJK"/>
            </a:endParaRPr>
          </a:p>
          <a:p>
            <a:pPr marL="1892300">
              <a:lnSpc>
                <a:spcPct val="100000"/>
              </a:lnSpc>
              <a:spcBef>
                <a:spcPts val="2185"/>
              </a:spcBef>
              <a:tabLst>
                <a:tab pos="4498340" algn="l"/>
              </a:tabLst>
            </a:pPr>
            <a:r>
              <a:rPr sz="2600" spc="-125" dirty="0">
                <a:latin typeface="UKIJ CJK"/>
                <a:cs typeface="UKIJ CJK"/>
              </a:rPr>
              <a:t>Severe	</a:t>
            </a:r>
            <a:r>
              <a:rPr sz="2600" spc="-55" dirty="0">
                <a:latin typeface="UKIJ CJK"/>
                <a:cs typeface="UKIJ CJK"/>
              </a:rPr>
              <a:t>4- </a:t>
            </a:r>
            <a:r>
              <a:rPr sz="2600" spc="-95" dirty="0">
                <a:latin typeface="UKIJ CJK"/>
                <a:cs typeface="UKIJ CJK"/>
              </a:rPr>
              <a:t>6.9</a:t>
            </a:r>
            <a:r>
              <a:rPr sz="2600" spc="-140" dirty="0">
                <a:latin typeface="UKIJ CJK"/>
                <a:cs typeface="UKIJ CJK"/>
              </a:rPr>
              <a:t> </a:t>
            </a:r>
            <a:r>
              <a:rPr sz="2600" spc="-120" dirty="0">
                <a:latin typeface="UKIJ CJK"/>
                <a:cs typeface="UKIJ CJK"/>
              </a:rPr>
              <a:t>gm/dl</a:t>
            </a:r>
            <a:endParaRPr sz="2600" dirty="0">
              <a:latin typeface="UKIJ CJK"/>
              <a:cs typeface="UKIJ CJK"/>
            </a:endParaRPr>
          </a:p>
          <a:p>
            <a:pPr marL="1892300">
              <a:lnSpc>
                <a:spcPct val="100000"/>
              </a:lnSpc>
              <a:spcBef>
                <a:spcPts val="2185"/>
              </a:spcBef>
              <a:tabLst>
                <a:tab pos="4555490" algn="l"/>
              </a:tabLst>
            </a:pPr>
            <a:r>
              <a:rPr sz="2600" spc="-110" dirty="0">
                <a:latin typeface="UKIJ CJK"/>
                <a:cs typeface="UKIJ CJK"/>
              </a:rPr>
              <a:t>Very</a:t>
            </a:r>
            <a:r>
              <a:rPr sz="2600" spc="-125" dirty="0">
                <a:latin typeface="UKIJ CJK"/>
                <a:cs typeface="UKIJ CJK"/>
              </a:rPr>
              <a:t> severe	&lt;4gm/dl</a:t>
            </a:r>
            <a:endParaRPr sz="2600" dirty="0">
              <a:latin typeface="UKIJ CJK"/>
              <a:cs typeface="UKIJ CJK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86632" y="464896"/>
            <a:ext cx="5890768" cy="6953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b="0" spc="-250" dirty="0">
                <a:solidFill>
                  <a:srgbClr val="000000"/>
                </a:solidFill>
                <a:latin typeface="UKIJ CJK"/>
                <a:cs typeface="UKIJ CJK"/>
              </a:rPr>
              <a:t>CAUSE </a:t>
            </a:r>
            <a:r>
              <a:rPr sz="4400" b="0" spc="-254" dirty="0">
                <a:solidFill>
                  <a:srgbClr val="000000"/>
                </a:solidFill>
                <a:latin typeface="UKIJ CJK"/>
                <a:cs typeface="UKIJ CJK"/>
              </a:rPr>
              <a:t>OF</a:t>
            </a:r>
            <a:r>
              <a:rPr sz="4400" b="0" spc="-114" dirty="0">
                <a:solidFill>
                  <a:srgbClr val="000000"/>
                </a:solidFill>
                <a:latin typeface="UKIJ CJK"/>
                <a:cs typeface="UKIJ CJK"/>
              </a:rPr>
              <a:t> </a:t>
            </a:r>
            <a:r>
              <a:rPr sz="4400" b="0" spc="-210" dirty="0">
                <a:solidFill>
                  <a:srgbClr val="000000"/>
                </a:solidFill>
                <a:latin typeface="UKIJ CJK"/>
                <a:cs typeface="UKIJ CJK"/>
              </a:rPr>
              <a:t>ANAEMIA</a:t>
            </a:r>
            <a:endParaRPr sz="4400" dirty="0">
              <a:latin typeface="UKIJ CJK"/>
              <a:cs typeface="UKIJ CJ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8644" y="1510968"/>
            <a:ext cx="6334760" cy="4709160"/>
          </a:xfrm>
          <a:prstGeom prst="rect">
            <a:avLst/>
          </a:prstGeom>
        </p:spPr>
        <p:txBody>
          <a:bodyPr vert="horz" wrap="square" lIns="0" tIns="110490" rIns="0" bIns="0" rtlCol="0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870"/>
              </a:spcBef>
              <a:buFont typeface="Arial"/>
              <a:buChar char="•"/>
              <a:tabLst>
                <a:tab pos="356870" algn="l"/>
                <a:tab pos="357505" algn="l"/>
              </a:tabLst>
            </a:pPr>
            <a:r>
              <a:rPr sz="3200" spc="-180" dirty="0">
                <a:latin typeface="UKIJ CJK"/>
                <a:cs typeface="UKIJ CJK"/>
              </a:rPr>
              <a:t>Low </a:t>
            </a:r>
            <a:r>
              <a:rPr sz="3200" spc="-125" dirty="0">
                <a:latin typeface="UKIJ CJK"/>
                <a:cs typeface="UKIJ CJK"/>
              </a:rPr>
              <a:t>bio-availability of </a:t>
            </a:r>
            <a:r>
              <a:rPr sz="3200" spc="-175" dirty="0">
                <a:latin typeface="UKIJ CJK"/>
                <a:cs typeface="UKIJ CJK"/>
              </a:rPr>
              <a:t>iron </a:t>
            </a:r>
            <a:r>
              <a:rPr sz="3200" spc="-150" dirty="0">
                <a:latin typeface="UKIJ CJK"/>
                <a:cs typeface="UKIJ CJK"/>
              </a:rPr>
              <a:t>in</a:t>
            </a:r>
            <a:r>
              <a:rPr sz="3200" spc="30" dirty="0">
                <a:latin typeface="UKIJ CJK"/>
                <a:cs typeface="UKIJ CJK"/>
              </a:rPr>
              <a:t> </a:t>
            </a:r>
            <a:r>
              <a:rPr sz="3200" spc="-175" dirty="0">
                <a:latin typeface="UKIJ CJK"/>
                <a:cs typeface="UKIJ CJK"/>
              </a:rPr>
              <a:t>food</a:t>
            </a:r>
            <a:endParaRPr sz="3200">
              <a:latin typeface="UKIJ CJK"/>
              <a:cs typeface="UKIJ CJK"/>
            </a:endParaRPr>
          </a:p>
          <a:p>
            <a:pPr marL="445134" indent="-43307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445134" algn="l"/>
                <a:tab pos="445770" algn="l"/>
              </a:tabLst>
            </a:pPr>
            <a:r>
              <a:rPr sz="3200" spc="-175" dirty="0">
                <a:latin typeface="UKIJ CJK"/>
                <a:cs typeface="UKIJ CJK"/>
              </a:rPr>
              <a:t>Inadequate </a:t>
            </a:r>
            <a:r>
              <a:rPr sz="3200" spc="-155" dirty="0">
                <a:latin typeface="UKIJ CJK"/>
                <a:cs typeface="UKIJ CJK"/>
              </a:rPr>
              <a:t>intake </a:t>
            </a:r>
            <a:r>
              <a:rPr sz="3200" spc="-125" dirty="0">
                <a:latin typeface="UKIJ CJK"/>
                <a:cs typeface="UKIJ CJK"/>
              </a:rPr>
              <a:t>of </a:t>
            </a:r>
            <a:r>
              <a:rPr sz="3200" spc="-175" dirty="0">
                <a:latin typeface="UKIJ CJK"/>
                <a:cs typeface="UKIJ CJK"/>
              </a:rPr>
              <a:t>iron </a:t>
            </a:r>
            <a:r>
              <a:rPr sz="3200" spc="-155" dirty="0">
                <a:latin typeface="UKIJ CJK"/>
                <a:cs typeface="UKIJ CJK"/>
              </a:rPr>
              <a:t>rich</a:t>
            </a:r>
            <a:r>
              <a:rPr sz="3200" spc="75" dirty="0">
                <a:latin typeface="UKIJ CJK"/>
                <a:cs typeface="UKIJ CJK"/>
              </a:rPr>
              <a:t> </a:t>
            </a:r>
            <a:r>
              <a:rPr sz="3200" spc="-180" dirty="0">
                <a:latin typeface="UKIJ CJK"/>
                <a:cs typeface="UKIJ CJK"/>
              </a:rPr>
              <a:t>foods</a:t>
            </a:r>
            <a:endParaRPr sz="3200">
              <a:latin typeface="UKIJ CJK"/>
              <a:cs typeface="UKIJ CJK"/>
            </a:endParaRPr>
          </a:p>
          <a:p>
            <a:pPr marL="356870" indent="-344805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6870" algn="l"/>
                <a:tab pos="357505" algn="l"/>
              </a:tabLst>
            </a:pPr>
            <a:r>
              <a:rPr sz="3200" spc="-175" dirty="0">
                <a:latin typeface="UKIJ CJK"/>
                <a:cs typeface="UKIJ CJK"/>
              </a:rPr>
              <a:t>Inadequate </a:t>
            </a:r>
            <a:r>
              <a:rPr sz="3200" spc="-155" dirty="0">
                <a:latin typeface="UKIJ CJK"/>
                <a:cs typeface="UKIJ CJK"/>
              </a:rPr>
              <a:t>intake </a:t>
            </a:r>
            <a:r>
              <a:rPr sz="3200" spc="-130" dirty="0">
                <a:latin typeface="UKIJ CJK"/>
                <a:cs typeface="UKIJ CJK"/>
              </a:rPr>
              <a:t>of</a:t>
            </a:r>
            <a:r>
              <a:rPr sz="3200" spc="-5" dirty="0">
                <a:latin typeface="UKIJ CJK"/>
                <a:cs typeface="UKIJ CJK"/>
              </a:rPr>
              <a:t> </a:t>
            </a:r>
            <a:r>
              <a:rPr sz="3200" spc="-114" dirty="0">
                <a:latin typeface="UKIJ CJK"/>
                <a:cs typeface="UKIJ CJK"/>
              </a:rPr>
              <a:t>folate.</a:t>
            </a:r>
            <a:endParaRPr sz="3200">
              <a:latin typeface="UKIJ CJK"/>
              <a:cs typeface="UKIJ CJK"/>
            </a:endParaRPr>
          </a:p>
          <a:p>
            <a:pPr marL="356870" indent="-344805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6870" algn="l"/>
                <a:tab pos="357505" algn="l"/>
              </a:tabLst>
            </a:pPr>
            <a:r>
              <a:rPr sz="3200" spc="-175" dirty="0">
                <a:latin typeface="UKIJ CJK"/>
                <a:cs typeface="UKIJ CJK"/>
              </a:rPr>
              <a:t>Inadequate </a:t>
            </a:r>
            <a:r>
              <a:rPr sz="3200" spc="-155" dirty="0">
                <a:latin typeface="UKIJ CJK"/>
                <a:cs typeface="UKIJ CJK"/>
              </a:rPr>
              <a:t>intake </a:t>
            </a:r>
            <a:r>
              <a:rPr sz="3200" spc="-130" dirty="0">
                <a:latin typeface="UKIJ CJK"/>
                <a:cs typeface="UKIJ CJK"/>
              </a:rPr>
              <a:t>of </a:t>
            </a:r>
            <a:r>
              <a:rPr sz="3200" spc="-135" dirty="0">
                <a:latin typeface="UKIJ CJK"/>
                <a:cs typeface="UKIJ CJK"/>
              </a:rPr>
              <a:t>Vitamin</a:t>
            </a:r>
            <a:r>
              <a:rPr sz="3200" spc="20" dirty="0">
                <a:latin typeface="UKIJ CJK"/>
                <a:cs typeface="UKIJ CJK"/>
              </a:rPr>
              <a:t> </a:t>
            </a:r>
            <a:r>
              <a:rPr sz="3200" spc="-160" dirty="0">
                <a:latin typeface="UKIJ CJK"/>
                <a:cs typeface="UKIJ CJK"/>
              </a:rPr>
              <a:t>B12.</a:t>
            </a:r>
            <a:endParaRPr sz="3200">
              <a:latin typeface="UKIJ CJK"/>
              <a:cs typeface="UKIJ CJK"/>
            </a:endParaRPr>
          </a:p>
          <a:p>
            <a:pPr marL="445134" indent="-43307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445134" algn="l"/>
                <a:tab pos="445770" algn="l"/>
              </a:tabLst>
            </a:pPr>
            <a:r>
              <a:rPr sz="3200" spc="-185" dirty="0">
                <a:latin typeface="UKIJ CJK"/>
                <a:cs typeface="UKIJ CJK"/>
              </a:rPr>
              <a:t>Excess consumption </a:t>
            </a:r>
            <a:r>
              <a:rPr sz="3200" spc="-125" dirty="0">
                <a:latin typeface="UKIJ CJK"/>
                <a:cs typeface="UKIJ CJK"/>
              </a:rPr>
              <a:t>of</a:t>
            </a:r>
            <a:r>
              <a:rPr sz="3200" spc="75" dirty="0">
                <a:latin typeface="UKIJ CJK"/>
                <a:cs typeface="UKIJ CJK"/>
              </a:rPr>
              <a:t> </a:t>
            </a:r>
            <a:r>
              <a:rPr sz="3200" spc="-114" dirty="0">
                <a:latin typeface="UKIJ CJK"/>
                <a:cs typeface="UKIJ CJK"/>
              </a:rPr>
              <a:t>coffee/tea</a:t>
            </a:r>
            <a:endParaRPr sz="3200">
              <a:latin typeface="UKIJ CJK"/>
              <a:cs typeface="UKIJ CJK"/>
            </a:endParaRPr>
          </a:p>
          <a:p>
            <a:pPr marL="445134" indent="-43307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445134" algn="l"/>
                <a:tab pos="445770" algn="l"/>
              </a:tabLst>
            </a:pPr>
            <a:r>
              <a:rPr sz="3200" spc="-185" dirty="0">
                <a:latin typeface="UKIJ CJK"/>
                <a:cs typeface="UKIJ CJK"/>
              </a:rPr>
              <a:t>Chronic </a:t>
            </a:r>
            <a:r>
              <a:rPr sz="3200" spc="-145" dirty="0">
                <a:latin typeface="UKIJ CJK"/>
                <a:cs typeface="UKIJ CJK"/>
              </a:rPr>
              <a:t>infections </a:t>
            </a:r>
            <a:r>
              <a:rPr sz="3200" spc="-140" dirty="0">
                <a:latin typeface="UKIJ CJK"/>
                <a:cs typeface="UKIJ CJK"/>
              </a:rPr>
              <a:t>like </a:t>
            </a:r>
            <a:r>
              <a:rPr sz="3200" spc="-150" dirty="0">
                <a:latin typeface="UKIJ CJK"/>
                <a:cs typeface="UKIJ CJK"/>
              </a:rPr>
              <a:t>malaria,</a:t>
            </a:r>
            <a:r>
              <a:rPr sz="3200" spc="70" dirty="0">
                <a:latin typeface="UKIJ CJK"/>
                <a:cs typeface="UKIJ CJK"/>
              </a:rPr>
              <a:t> </a:t>
            </a:r>
            <a:r>
              <a:rPr sz="3200" spc="-185" dirty="0">
                <a:latin typeface="UKIJ CJK"/>
                <a:cs typeface="UKIJ CJK"/>
              </a:rPr>
              <a:t>TB</a:t>
            </a:r>
            <a:endParaRPr sz="3200">
              <a:latin typeface="UKIJ CJK"/>
              <a:cs typeface="UKIJ CJK"/>
            </a:endParaRPr>
          </a:p>
          <a:p>
            <a:pPr marL="356870" indent="-344805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6870" algn="l"/>
                <a:tab pos="357505" algn="l"/>
              </a:tabLst>
            </a:pPr>
            <a:r>
              <a:rPr sz="3200" spc="-204" dirty="0">
                <a:latin typeface="UKIJ CJK"/>
                <a:cs typeface="UKIJ CJK"/>
              </a:rPr>
              <a:t>Worm</a:t>
            </a:r>
            <a:r>
              <a:rPr sz="3200" spc="-85" dirty="0">
                <a:latin typeface="UKIJ CJK"/>
                <a:cs typeface="UKIJ CJK"/>
              </a:rPr>
              <a:t> </a:t>
            </a:r>
            <a:r>
              <a:rPr sz="3200" spc="-145" dirty="0">
                <a:latin typeface="UKIJ CJK"/>
                <a:cs typeface="UKIJ CJK"/>
              </a:rPr>
              <a:t>infestation</a:t>
            </a:r>
            <a:endParaRPr sz="3200">
              <a:latin typeface="UKIJ CJK"/>
              <a:cs typeface="UKIJ CJK"/>
            </a:endParaRPr>
          </a:p>
          <a:p>
            <a:pPr marL="445134" indent="-43307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445134" algn="l"/>
                <a:tab pos="445770" algn="l"/>
              </a:tabLst>
            </a:pPr>
            <a:r>
              <a:rPr sz="3200" spc="-145" dirty="0">
                <a:latin typeface="UKIJ CJK"/>
                <a:cs typeface="UKIJ CJK"/>
              </a:rPr>
              <a:t>Menstrual </a:t>
            </a:r>
            <a:r>
              <a:rPr sz="3200" spc="-170" dirty="0">
                <a:latin typeface="UKIJ CJK"/>
                <a:cs typeface="UKIJ CJK"/>
              </a:rPr>
              <a:t>loss </a:t>
            </a:r>
            <a:r>
              <a:rPr sz="3200" spc="-125" dirty="0">
                <a:latin typeface="UKIJ CJK"/>
                <a:cs typeface="UKIJ CJK"/>
              </a:rPr>
              <a:t>of</a:t>
            </a:r>
            <a:r>
              <a:rPr sz="3200" dirty="0">
                <a:latin typeface="UKIJ CJK"/>
                <a:cs typeface="UKIJ CJK"/>
              </a:rPr>
              <a:t> </a:t>
            </a:r>
            <a:r>
              <a:rPr sz="3200" spc="-170" dirty="0">
                <a:latin typeface="UKIJ CJK"/>
                <a:cs typeface="UKIJ CJK"/>
              </a:rPr>
              <a:t>blood</a:t>
            </a:r>
            <a:endParaRPr sz="3200">
              <a:latin typeface="UKIJ CJK"/>
              <a:cs typeface="UKIJ CJK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20870" y="286969"/>
            <a:ext cx="5799329" cy="6953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spc="-30" dirty="0">
                <a:solidFill>
                  <a:srgbClr val="000000"/>
                </a:solidFill>
                <a:latin typeface="Carlito"/>
                <a:cs typeface="Carlito"/>
              </a:rPr>
              <a:t>CLASSIFICATION</a:t>
            </a:r>
            <a:endParaRPr sz="4400" dirty="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8644" y="1566748"/>
            <a:ext cx="4220845" cy="150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7505" algn="l"/>
              </a:tabLst>
            </a:pPr>
            <a:r>
              <a:rPr sz="3600" spc="-180" dirty="0">
                <a:latin typeface="UKIJ CJK"/>
                <a:cs typeface="UKIJ CJK"/>
              </a:rPr>
              <a:t>Physiological</a:t>
            </a:r>
            <a:r>
              <a:rPr sz="3600" spc="-165" dirty="0">
                <a:latin typeface="UKIJ CJK"/>
                <a:cs typeface="UKIJ CJK"/>
              </a:rPr>
              <a:t> </a:t>
            </a:r>
            <a:r>
              <a:rPr sz="3600" spc="-200" dirty="0">
                <a:latin typeface="UKIJ CJK"/>
                <a:cs typeface="UKIJ CJK"/>
              </a:rPr>
              <a:t>anemia</a:t>
            </a:r>
            <a:endParaRPr sz="3600">
              <a:latin typeface="UKIJ CJK"/>
              <a:cs typeface="UKIJ CJK"/>
            </a:endParaRPr>
          </a:p>
          <a:p>
            <a:pPr marL="356870" indent="-344805">
              <a:lnSpc>
                <a:spcPct val="100000"/>
              </a:lnSpc>
              <a:spcBef>
                <a:spcPts val="3030"/>
              </a:spcBef>
              <a:buFont typeface="Arial"/>
              <a:buChar char="•"/>
              <a:tabLst>
                <a:tab pos="357505" algn="l"/>
              </a:tabLst>
            </a:pPr>
            <a:r>
              <a:rPr sz="3600" spc="-170" dirty="0">
                <a:latin typeface="UKIJ CJK"/>
                <a:cs typeface="UKIJ CJK"/>
              </a:rPr>
              <a:t>Pathological</a:t>
            </a:r>
            <a:r>
              <a:rPr sz="3600" spc="-200" dirty="0">
                <a:latin typeface="UKIJ CJK"/>
                <a:cs typeface="UKIJ CJK"/>
              </a:rPr>
              <a:t> anemia</a:t>
            </a:r>
            <a:endParaRPr sz="3600">
              <a:latin typeface="UKIJ CJK"/>
              <a:cs typeface="UKIJ CJK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8644" y="330444"/>
            <a:ext cx="10803890" cy="5557520"/>
          </a:xfrm>
          <a:prstGeom prst="rect">
            <a:avLst/>
          </a:prstGeom>
        </p:spPr>
        <p:txBody>
          <a:bodyPr vert="horz" wrap="square" lIns="0" tIns="118745" rIns="0" bIns="0" rtlCol="0">
            <a:spAutoFit/>
          </a:bodyPr>
          <a:lstStyle/>
          <a:p>
            <a:pPr marL="445134" indent="-433070">
              <a:lnSpc>
                <a:spcPct val="100000"/>
              </a:lnSpc>
              <a:spcBef>
                <a:spcPts val="935"/>
              </a:spcBef>
              <a:buFont typeface="Wingdings"/>
              <a:buChar char=""/>
              <a:tabLst>
                <a:tab pos="445770" algn="l"/>
              </a:tabLst>
            </a:pPr>
            <a:r>
              <a:rPr sz="3200" spc="-190" dirty="0">
                <a:latin typeface="UKIJ CJK"/>
                <a:cs typeface="UKIJ CJK"/>
              </a:rPr>
              <a:t>Compulsory </a:t>
            </a:r>
            <a:r>
              <a:rPr sz="3200" spc="-235" dirty="0">
                <a:latin typeface="UKIJ CJK"/>
                <a:cs typeface="UKIJ CJK"/>
              </a:rPr>
              <a:t>Hb </a:t>
            </a:r>
            <a:r>
              <a:rPr sz="3200" spc="-150" dirty="0">
                <a:latin typeface="UKIJ CJK"/>
                <a:cs typeface="UKIJ CJK"/>
              </a:rPr>
              <a:t>estimation</a:t>
            </a:r>
            <a:r>
              <a:rPr sz="3200" spc="190" dirty="0">
                <a:latin typeface="UKIJ CJK"/>
                <a:cs typeface="UKIJ CJK"/>
              </a:rPr>
              <a:t> </a:t>
            </a:r>
            <a:r>
              <a:rPr sz="3200" spc="-10" dirty="0">
                <a:latin typeface="UKIJ CJK"/>
                <a:cs typeface="UKIJ CJK"/>
              </a:rPr>
              <a:t>:</a:t>
            </a:r>
            <a:endParaRPr sz="3200">
              <a:latin typeface="UKIJ CJK"/>
              <a:cs typeface="UKIJ CJK"/>
            </a:endParaRPr>
          </a:p>
          <a:p>
            <a:pPr marL="1612900" marR="113664" lvl="1" indent="-228600">
              <a:lnSpc>
                <a:spcPct val="100000"/>
              </a:lnSpc>
              <a:spcBef>
                <a:spcPts val="635"/>
              </a:spcBef>
              <a:buFont typeface="Wingdings"/>
              <a:buChar char=""/>
              <a:tabLst>
                <a:tab pos="1692910" algn="l"/>
              </a:tabLst>
            </a:pPr>
            <a:r>
              <a:rPr sz="2400" spc="-114" dirty="0">
                <a:latin typeface="UKIJ CJK"/>
                <a:cs typeface="UKIJ CJK"/>
              </a:rPr>
              <a:t>by </a:t>
            </a:r>
            <a:r>
              <a:rPr sz="2400" spc="-125" dirty="0">
                <a:latin typeface="UKIJ CJK"/>
                <a:cs typeface="UKIJ CJK"/>
              </a:rPr>
              <a:t>Cyanmeth-haemoglobin </a:t>
            </a:r>
            <a:r>
              <a:rPr sz="2400" spc="-130" dirty="0">
                <a:latin typeface="UKIJ CJK"/>
                <a:cs typeface="UKIJ CJK"/>
              </a:rPr>
              <a:t>method </a:t>
            </a:r>
            <a:r>
              <a:rPr sz="2400" spc="-114" dirty="0">
                <a:latin typeface="UKIJ CJK"/>
                <a:cs typeface="UKIJ CJK"/>
              </a:rPr>
              <a:t>by </a:t>
            </a:r>
            <a:r>
              <a:rPr sz="2400" spc="-130" dirty="0">
                <a:latin typeface="UKIJ CJK"/>
                <a:cs typeface="UKIJ CJK"/>
              </a:rPr>
              <a:t>using </a:t>
            </a:r>
            <a:r>
              <a:rPr sz="2400" spc="-114" dirty="0">
                <a:latin typeface="UKIJ CJK"/>
                <a:cs typeface="UKIJ CJK"/>
              </a:rPr>
              <a:t>Semi-autoanalyser </a:t>
            </a:r>
            <a:r>
              <a:rPr sz="2400" spc="-125" dirty="0">
                <a:latin typeface="UKIJ CJK"/>
                <a:cs typeface="UKIJ CJK"/>
              </a:rPr>
              <a:t>or </a:t>
            </a:r>
            <a:r>
              <a:rPr sz="2400" spc="-114" dirty="0">
                <a:latin typeface="UKIJ CJK"/>
                <a:cs typeface="UKIJ CJK"/>
              </a:rPr>
              <a:t>photo  </a:t>
            </a:r>
            <a:r>
              <a:rPr sz="2400" spc="-125" dirty="0">
                <a:latin typeface="UKIJ CJK"/>
                <a:cs typeface="UKIJ CJK"/>
              </a:rPr>
              <a:t>calorimeter.</a:t>
            </a:r>
            <a:endParaRPr sz="2400">
              <a:latin typeface="UKIJ CJK"/>
              <a:cs typeface="UKIJ CJK"/>
            </a:endParaRPr>
          </a:p>
          <a:p>
            <a:pPr marL="1612900" marR="5080" lvl="1" indent="-228600">
              <a:lnSpc>
                <a:spcPct val="100000"/>
              </a:lnSpc>
              <a:spcBef>
                <a:spcPts val="575"/>
              </a:spcBef>
              <a:buFont typeface="Wingdings"/>
              <a:buChar char=""/>
              <a:tabLst>
                <a:tab pos="1692910" algn="l"/>
              </a:tabLst>
            </a:pPr>
            <a:r>
              <a:rPr sz="2400" spc="-85" dirty="0">
                <a:latin typeface="UKIJ CJK"/>
                <a:cs typeface="UKIJ CJK"/>
              </a:rPr>
              <a:t>at </a:t>
            </a:r>
            <a:r>
              <a:rPr sz="2400" spc="-90" dirty="0">
                <a:latin typeface="UKIJ CJK"/>
                <a:cs typeface="UKIJ CJK"/>
              </a:rPr>
              <a:t>14-16 </a:t>
            </a:r>
            <a:r>
              <a:rPr sz="2400" spc="-100" dirty="0">
                <a:latin typeface="UKIJ CJK"/>
                <a:cs typeface="UKIJ CJK"/>
              </a:rPr>
              <a:t>weeks, </a:t>
            </a:r>
            <a:r>
              <a:rPr sz="2400" spc="-90" dirty="0">
                <a:latin typeface="UKIJ CJK"/>
                <a:cs typeface="UKIJ CJK"/>
              </a:rPr>
              <a:t>20-24 </a:t>
            </a:r>
            <a:r>
              <a:rPr sz="2400" spc="-100" dirty="0">
                <a:latin typeface="UKIJ CJK"/>
                <a:cs typeface="UKIJ CJK"/>
              </a:rPr>
              <a:t>weeks, </a:t>
            </a:r>
            <a:r>
              <a:rPr sz="2400" spc="-90" dirty="0">
                <a:latin typeface="UKIJ CJK"/>
                <a:cs typeface="UKIJ CJK"/>
              </a:rPr>
              <a:t>26-30 </a:t>
            </a:r>
            <a:r>
              <a:rPr sz="2400" spc="-114" dirty="0">
                <a:latin typeface="UKIJ CJK"/>
                <a:cs typeface="UKIJ CJK"/>
              </a:rPr>
              <a:t>weeks </a:t>
            </a:r>
            <a:r>
              <a:rPr sz="2400" spc="-140" dirty="0">
                <a:latin typeface="UKIJ CJK"/>
                <a:cs typeface="UKIJ CJK"/>
              </a:rPr>
              <a:t>and </a:t>
            </a:r>
            <a:r>
              <a:rPr sz="2400" spc="-85" dirty="0">
                <a:latin typeface="UKIJ CJK"/>
                <a:cs typeface="UKIJ CJK"/>
              </a:rPr>
              <a:t>30-34 </a:t>
            </a:r>
            <a:r>
              <a:rPr sz="2400" spc="-114" dirty="0">
                <a:latin typeface="UKIJ CJK"/>
                <a:cs typeface="UKIJ CJK"/>
              </a:rPr>
              <a:t>weeks </a:t>
            </a:r>
            <a:r>
              <a:rPr sz="2400" spc="-90" dirty="0">
                <a:latin typeface="UKIJ CJK"/>
                <a:cs typeface="UKIJ CJK"/>
              </a:rPr>
              <a:t>of </a:t>
            </a:r>
            <a:r>
              <a:rPr sz="2400" spc="-125" dirty="0">
                <a:latin typeface="UKIJ CJK"/>
                <a:cs typeface="UKIJ CJK"/>
              </a:rPr>
              <a:t>pregnancy  </a:t>
            </a:r>
            <a:r>
              <a:rPr sz="2400" spc="-114" dirty="0">
                <a:latin typeface="UKIJ CJK"/>
                <a:cs typeface="UKIJ CJK"/>
              </a:rPr>
              <a:t>in </a:t>
            </a:r>
            <a:r>
              <a:rPr sz="2400" spc="-90" dirty="0">
                <a:latin typeface="UKIJ CJK"/>
                <a:cs typeface="UKIJ CJK"/>
              </a:rPr>
              <a:t>all </a:t>
            </a:r>
            <a:r>
              <a:rPr sz="2400" spc="-120" dirty="0">
                <a:latin typeface="UKIJ CJK"/>
                <a:cs typeface="UKIJ CJK"/>
              </a:rPr>
              <a:t>pregnant</a:t>
            </a:r>
            <a:r>
              <a:rPr sz="2400" spc="-155" dirty="0">
                <a:latin typeface="UKIJ CJK"/>
                <a:cs typeface="UKIJ CJK"/>
              </a:rPr>
              <a:t> </a:t>
            </a:r>
            <a:r>
              <a:rPr sz="2400" spc="-125" dirty="0">
                <a:latin typeface="UKIJ CJK"/>
                <a:cs typeface="UKIJ CJK"/>
              </a:rPr>
              <a:t>women.</a:t>
            </a:r>
            <a:endParaRPr sz="2400">
              <a:latin typeface="UKIJ CJK"/>
              <a:cs typeface="UKIJ CJK"/>
            </a:endParaRPr>
          </a:p>
          <a:p>
            <a:pPr marL="1692275" lvl="1" indent="-308610">
              <a:lnSpc>
                <a:spcPct val="100000"/>
              </a:lnSpc>
              <a:spcBef>
                <a:spcPts val="580"/>
              </a:spcBef>
              <a:buFont typeface="Wingdings"/>
              <a:buChar char=""/>
              <a:tabLst>
                <a:tab pos="1692910" algn="l"/>
              </a:tabLst>
            </a:pPr>
            <a:r>
              <a:rPr sz="2400" spc="-160" dirty="0">
                <a:latin typeface="UKIJ CJK"/>
                <a:cs typeface="UKIJ CJK"/>
              </a:rPr>
              <a:t>minimum </a:t>
            </a:r>
            <a:r>
              <a:rPr sz="2400" spc="-90" dirty="0">
                <a:latin typeface="UKIJ CJK"/>
                <a:cs typeface="UKIJ CJK"/>
              </a:rPr>
              <a:t>of </a:t>
            </a:r>
            <a:r>
              <a:rPr sz="2400" spc="-105" dirty="0">
                <a:latin typeface="UKIJ CJK"/>
                <a:cs typeface="UKIJ CJK"/>
              </a:rPr>
              <a:t>4 </a:t>
            </a:r>
            <a:r>
              <a:rPr sz="2400" spc="-175" dirty="0">
                <a:latin typeface="UKIJ CJK"/>
                <a:cs typeface="UKIJ CJK"/>
              </a:rPr>
              <a:t>Hb </a:t>
            </a:r>
            <a:r>
              <a:rPr sz="2400" spc="-110" dirty="0">
                <a:latin typeface="UKIJ CJK"/>
                <a:cs typeface="UKIJ CJK"/>
              </a:rPr>
              <a:t>estimation </a:t>
            </a:r>
            <a:r>
              <a:rPr sz="2400" spc="-5" dirty="0">
                <a:latin typeface="UKIJ CJK"/>
                <a:cs typeface="UKIJ CJK"/>
              </a:rPr>
              <a:t>; </a:t>
            </a:r>
            <a:r>
              <a:rPr sz="2400" spc="-160" dirty="0">
                <a:latin typeface="UKIJ CJK"/>
                <a:cs typeface="UKIJ CJK"/>
              </a:rPr>
              <a:t>minimum </a:t>
            </a:r>
            <a:r>
              <a:rPr sz="2400" spc="-105" dirty="0">
                <a:latin typeface="UKIJ CJK"/>
                <a:cs typeface="UKIJ CJK"/>
              </a:rPr>
              <a:t>4 </a:t>
            </a:r>
            <a:r>
              <a:rPr sz="2400" spc="-114" dirty="0">
                <a:latin typeface="UKIJ CJK"/>
                <a:cs typeface="UKIJ CJK"/>
              </a:rPr>
              <a:t>weeks</a:t>
            </a:r>
            <a:r>
              <a:rPr sz="2400" spc="-65" dirty="0">
                <a:latin typeface="UKIJ CJK"/>
                <a:cs typeface="UKIJ CJK"/>
              </a:rPr>
              <a:t> </a:t>
            </a:r>
            <a:r>
              <a:rPr sz="2400" spc="-95" dirty="0">
                <a:latin typeface="UKIJ CJK"/>
                <a:cs typeface="UKIJ CJK"/>
              </a:rPr>
              <a:t>apart.</a:t>
            </a:r>
            <a:endParaRPr sz="2400">
              <a:latin typeface="UKIJ CJK"/>
              <a:cs typeface="UKIJ CJK"/>
            </a:endParaRPr>
          </a:p>
          <a:p>
            <a:pPr marL="509270" marR="739775" indent="-344805">
              <a:lnSpc>
                <a:spcPct val="102899"/>
              </a:lnSpc>
              <a:spcBef>
                <a:spcPts val="1655"/>
              </a:spcBef>
              <a:buSzPct val="114285"/>
              <a:buFont typeface="Wingdings"/>
              <a:buChar char=""/>
              <a:tabLst>
                <a:tab pos="598170" algn="l"/>
              </a:tabLst>
            </a:pPr>
            <a:r>
              <a:rPr sz="2800" spc="-155" dirty="0">
                <a:latin typeface="UKIJ CJK"/>
                <a:cs typeface="UKIJ CJK"/>
              </a:rPr>
              <a:t>Deworming </a:t>
            </a:r>
            <a:r>
              <a:rPr sz="2800" spc="-95" dirty="0">
                <a:latin typeface="UKIJ CJK"/>
                <a:cs typeface="UKIJ CJK"/>
              </a:rPr>
              <a:t>at </a:t>
            </a:r>
            <a:r>
              <a:rPr sz="2800" spc="-105" dirty="0">
                <a:latin typeface="UKIJ CJK"/>
                <a:cs typeface="UKIJ CJK"/>
              </a:rPr>
              <a:t>14-16th </a:t>
            </a:r>
            <a:r>
              <a:rPr sz="2800" spc="-110" dirty="0">
                <a:latin typeface="UKIJ CJK"/>
                <a:cs typeface="UKIJ CJK"/>
              </a:rPr>
              <a:t>week </a:t>
            </a:r>
            <a:r>
              <a:rPr sz="2800" spc="-105" dirty="0">
                <a:latin typeface="UKIJ CJK"/>
                <a:cs typeface="UKIJ CJK"/>
              </a:rPr>
              <a:t>of </a:t>
            </a:r>
            <a:r>
              <a:rPr sz="2800" spc="-120" dirty="0">
                <a:latin typeface="UKIJ CJK"/>
                <a:cs typeface="UKIJ CJK"/>
              </a:rPr>
              <a:t>gestation </a:t>
            </a:r>
            <a:r>
              <a:rPr sz="2800" spc="-135" dirty="0">
                <a:latin typeface="UKIJ CJK"/>
                <a:cs typeface="UKIJ CJK"/>
              </a:rPr>
              <a:t>(Second </a:t>
            </a:r>
            <a:r>
              <a:rPr sz="2800" spc="-130" dirty="0">
                <a:latin typeface="UKIJ CJK"/>
                <a:cs typeface="UKIJ CJK"/>
              </a:rPr>
              <a:t>Trimester) in </a:t>
            </a:r>
            <a:r>
              <a:rPr sz="2800" spc="-100" dirty="0">
                <a:latin typeface="UKIJ CJK"/>
                <a:cs typeface="UKIJ CJK"/>
              </a:rPr>
              <a:t>all  </a:t>
            </a:r>
            <a:r>
              <a:rPr sz="2800" spc="-145" dirty="0">
                <a:latin typeface="UKIJ CJK"/>
                <a:cs typeface="UKIJ CJK"/>
              </a:rPr>
              <a:t>pregnant </a:t>
            </a:r>
            <a:r>
              <a:rPr sz="2800" spc="-160" dirty="0">
                <a:latin typeface="UKIJ CJK"/>
                <a:cs typeface="UKIJ CJK"/>
              </a:rPr>
              <a:t>women </a:t>
            </a:r>
            <a:r>
              <a:rPr sz="2800" spc="-160" dirty="0">
                <a:latin typeface="Arimo"/>
                <a:cs typeface="Arimo"/>
              </a:rPr>
              <a:t>– </a:t>
            </a:r>
            <a:r>
              <a:rPr sz="2800" spc="-130" dirty="0">
                <a:latin typeface="UKIJ CJK"/>
                <a:cs typeface="UKIJ CJK"/>
              </a:rPr>
              <a:t>single </a:t>
            </a:r>
            <a:r>
              <a:rPr sz="2800" spc="-150" dirty="0">
                <a:latin typeface="UKIJ CJK"/>
                <a:cs typeface="UKIJ CJK"/>
              </a:rPr>
              <a:t>dose </a:t>
            </a:r>
            <a:r>
              <a:rPr sz="2800" spc="-125" dirty="0">
                <a:latin typeface="UKIJ CJK"/>
                <a:cs typeface="UKIJ CJK"/>
              </a:rPr>
              <a:t>400 </a:t>
            </a:r>
            <a:r>
              <a:rPr sz="2800" spc="-204" dirty="0">
                <a:latin typeface="UKIJ CJK"/>
                <a:cs typeface="UKIJ CJK"/>
              </a:rPr>
              <a:t>mg </a:t>
            </a:r>
            <a:r>
              <a:rPr sz="2800" spc="-105" dirty="0">
                <a:latin typeface="UKIJ CJK"/>
                <a:cs typeface="UKIJ CJK"/>
              </a:rPr>
              <a:t>of tab.</a:t>
            </a:r>
            <a:r>
              <a:rPr sz="2800" spc="165" dirty="0">
                <a:latin typeface="UKIJ CJK"/>
                <a:cs typeface="UKIJ CJK"/>
              </a:rPr>
              <a:t> </a:t>
            </a:r>
            <a:r>
              <a:rPr sz="2800" spc="-130" dirty="0">
                <a:latin typeface="UKIJ CJK"/>
                <a:cs typeface="UKIJ CJK"/>
              </a:rPr>
              <a:t>Albendazole.</a:t>
            </a:r>
            <a:endParaRPr sz="2800">
              <a:latin typeface="UKIJ CJK"/>
              <a:cs typeface="UKIJ CJK"/>
            </a:endParaRPr>
          </a:p>
          <a:p>
            <a:pPr marL="509270" marR="88900" indent="-344805">
              <a:lnSpc>
                <a:spcPct val="100000"/>
              </a:lnSpc>
              <a:spcBef>
                <a:spcPts val="675"/>
              </a:spcBef>
              <a:tabLst>
                <a:tab pos="2563495" algn="l"/>
              </a:tabLst>
            </a:pPr>
            <a:r>
              <a:rPr sz="2800" spc="-105" dirty="0">
                <a:latin typeface="UKIJ CJK"/>
                <a:cs typeface="UKIJ CJK"/>
              </a:rPr>
              <a:t>(WHO </a:t>
            </a:r>
            <a:r>
              <a:rPr sz="2800" spc="-180" dirty="0">
                <a:latin typeface="UKIJ CJK"/>
                <a:cs typeface="UKIJ CJK"/>
              </a:rPr>
              <a:t>recommends </a:t>
            </a:r>
            <a:r>
              <a:rPr sz="2800" spc="-155" dirty="0">
                <a:latin typeface="UKIJ CJK"/>
                <a:cs typeface="UKIJ CJK"/>
              </a:rPr>
              <a:t>deworming </a:t>
            </a:r>
            <a:r>
              <a:rPr sz="2800" spc="-90" dirty="0">
                <a:latin typeface="UKIJ CJK"/>
                <a:cs typeface="UKIJ CJK"/>
              </a:rPr>
              <a:t>with </a:t>
            </a:r>
            <a:r>
              <a:rPr sz="2800" spc="-150" dirty="0">
                <a:latin typeface="UKIJ CJK"/>
                <a:cs typeface="UKIJ CJK"/>
              </a:rPr>
              <a:t>mebendazole(100mg </a:t>
            </a:r>
            <a:r>
              <a:rPr sz="2800" spc="-80" dirty="0">
                <a:latin typeface="UKIJ CJK"/>
                <a:cs typeface="UKIJ CJK"/>
              </a:rPr>
              <a:t>twice </a:t>
            </a:r>
            <a:r>
              <a:rPr sz="2800" spc="-114" dirty="0">
                <a:latin typeface="UKIJ CJK"/>
                <a:cs typeface="UKIJ CJK"/>
              </a:rPr>
              <a:t>daily </a:t>
            </a:r>
            <a:r>
              <a:rPr sz="2800" spc="-130" dirty="0">
                <a:latin typeface="UKIJ CJK"/>
                <a:cs typeface="UKIJ CJK"/>
              </a:rPr>
              <a:t>for  </a:t>
            </a:r>
            <a:r>
              <a:rPr sz="2800" spc="-120" dirty="0">
                <a:latin typeface="UKIJ CJK"/>
                <a:cs typeface="UKIJ CJK"/>
              </a:rPr>
              <a:t>three </a:t>
            </a:r>
            <a:r>
              <a:rPr sz="2800" spc="-135" dirty="0">
                <a:latin typeface="UKIJ CJK"/>
                <a:cs typeface="UKIJ CJK"/>
              </a:rPr>
              <a:t>days)or </a:t>
            </a:r>
            <a:r>
              <a:rPr sz="2800" spc="-130" dirty="0">
                <a:latin typeface="UKIJ CJK"/>
                <a:cs typeface="UKIJ CJK"/>
              </a:rPr>
              <a:t>albendazole(400 </a:t>
            </a:r>
            <a:r>
              <a:rPr sz="2800" spc="-204" dirty="0">
                <a:latin typeface="UKIJ CJK"/>
                <a:cs typeface="UKIJ CJK"/>
              </a:rPr>
              <a:t>mg </a:t>
            </a:r>
            <a:r>
              <a:rPr sz="2800" spc="-85" dirty="0">
                <a:latin typeface="UKIJ CJK"/>
                <a:cs typeface="UKIJ CJK"/>
              </a:rPr>
              <a:t>stat) </a:t>
            </a:r>
            <a:r>
              <a:rPr sz="2800" spc="-130" dirty="0">
                <a:latin typeface="UKIJ CJK"/>
                <a:cs typeface="UKIJ CJK"/>
              </a:rPr>
              <a:t>in </a:t>
            </a:r>
            <a:r>
              <a:rPr sz="2800" spc="-165" dirty="0">
                <a:latin typeface="UKIJ CJK"/>
                <a:cs typeface="UKIJ CJK"/>
              </a:rPr>
              <a:t>2nd </a:t>
            </a:r>
            <a:r>
              <a:rPr sz="2800" spc="-140" dirty="0">
                <a:latin typeface="UKIJ CJK"/>
                <a:cs typeface="UKIJ CJK"/>
              </a:rPr>
              <a:t>or </a:t>
            </a:r>
            <a:r>
              <a:rPr sz="2800" spc="-160" dirty="0">
                <a:latin typeface="UKIJ CJK"/>
                <a:cs typeface="UKIJ CJK"/>
              </a:rPr>
              <a:t>3rd </a:t>
            </a:r>
            <a:r>
              <a:rPr sz="2800" spc="-120" dirty="0">
                <a:latin typeface="UKIJ CJK"/>
                <a:cs typeface="UKIJ CJK"/>
              </a:rPr>
              <a:t>trimester </a:t>
            </a:r>
            <a:r>
              <a:rPr sz="2800" spc="-105" dirty="0">
                <a:latin typeface="UKIJ CJK"/>
                <a:cs typeface="UKIJ CJK"/>
              </a:rPr>
              <a:t>of  </a:t>
            </a:r>
            <a:r>
              <a:rPr sz="2800" spc="-150" dirty="0">
                <a:latin typeface="UKIJ CJK"/>
                <a:cs typeface="UKIJ CJK"/>
              </a:rPr>
              <a:t>pregnancy</a:t>
            </a:r>
            <a:r>
              <a:rPr sz="2800" spc="-110" dirty="0">
                <a:latin typeface="UKIJ CJK"/>
                <a:cs typeface="UKIJ CJK"/>
              </a:rPr>
              <a:t> </a:t>
            </a:r>
            <a:r>
              <a:rPr sz="2800" spc="-160" dirty="0">
                <a:latin typeface="UKIJ CJK"/>
                <a:cs typeface="UKIJ CJK"/>
              </a:rPr>
              <a:t>as	</a:t>
            </a:r>
            <a:r>
              <a:rPr sz="2800" spc="-105" dirty="0">
                <a:latin typeface="UKIJ CJK"/>
                <a:cs typeface="UKIJ CJK"/>
              </a:rPr>
              <a:t>the </a:t>
            </a:r>
            <a:r>
              <a:rPr sz="2800" spc="-135" dirty="0">
                <a:latin typeface="UKIJ CJK"/>
                <a:cs typeface="UKIJ CJK"/>
              </a:rPr>
              <a:t>prevelance </a:t>
            </a:r>
            <a:r>
              <a:rPr sz="2800" spc="-105" dirty="0">
                <a:latin typeface="UKIJ CJK"/>
                <a:cs typeface="UKIJ CJK"/>
              </a:rPr>
              <a:t>of </a:t>
            </a:r>
            <a:r>
              <a:rPr sz="2800" spc="-145" dirty="0">
                <a:latin typeface="UKIJ CJK"/>
                <a:cs typeface="UKIJ CJK"/>
              </a:rPr>
              <a:t>iron </a:t>
            </a:r>
            <a:r>
              <a:rPr sz="2800" spc="-120" dirty="0">
                <a:latin typeface="UKIJ CJK"/>
                <a:cs typeface="UKIJ CJK"/>
              </a:rPr>
              <a:t>deficiency </a:t>
            </a:r>
            <a:r>
              <a:rPr sz="2800" spc="-160" dirty="0">
                <a:latin typeface="UKIJ CJK"/>
                <a:cs typeface="UKIJ CJK"/>
              </a:rPr>
              <a:t>anemia due </a:t>
            </a:r>
            <a:r>
              <a:rPr sz="2800" spc="-90" dirty="0">
                <a:latin typeface="UKIJ CJK"/>
                <a:cs typeface="UKIJ CJK"/>
              </a:rPr>
              <a:t>to  </a:t>
            </a:r>
            <a:r>
              <a:rPr sz="2800" spc="-155" dirty="0">
                <a:latin typeface="UKIJ CJK"/>
                <a:cs typeface="UKIJ CJK"/>
              </a:rPr>
              <a:t>hookworm </a:t>
            </a:r>
            <a:r>
              <a:rPr sz="2800" spc="-125" dirty="0">
                <a:latin typeface="UKIJ CJK"/>
                <a:cs typeface="UKIJ CJK"/>
              </a:rPr>
              <a:t>infestation is </a:t>
            </a:r>
            <a:r>
              <a:rPr sz="2800" spc="-145" dirty="0">
                <a:latin typeface="UKIJ CJK"/>
                <a:cs typeface="UKIJ CJK"/>
              </a:rPr>
              <a:t>high </a:t>
            </a:r>
            <a:r>
              <a:rPr sz="2800" spc="-130" dirty="0">
                <a:latin typeface="UKIJ CJK"/>
                <a:cs typeface="UKIJ CJK"/>
              </a:rPr>
              <a:t>in </a:t>
            </a:r>
            <a:r>
              <a:rPr sz="2800" spc="-145" dirty="0">
                <a:latin typeface="UKIJ CJK"/>
                <a:cs typeface="UKIJ CJK"/>
              </a:rPr>
              <a:t>high </a:t>
            </a:r>
            <a:r>
              <a:rPr sz="2800" spc="-125" dirty="0">
                <a:latin typeface="UKIJ CJK"/>
                <a:cs typeface="UKIJ CJK"/>
              </a:rPr>
              <a:t>prevelent countries.</a:t>
            </a:r>
            <a:r>
              <a:rPr sz="2800" spc="25" dirty="0">
                <a:latin typeface="UKIJ CJK"/>
                <a:cs typeface="UKIJ CJK"/>
              </a:rPr>
              <a:t> </a:t>
            </a:r>
            <a:r>
              <a:rPr sz="2800" spc="5" dirty="0">
                <a:latin typeface="UKIJ CJK"/>
                <a:cs typeface="UKIJ CJK"/>
              </a:rPr>
              <a:t>)</a:t>
            </a:r>
            <a:endParaRPr sz="2800">
              <a:latin typeface="UKIJ CJK"/>
              <a:cs typeface="UKIJ CJK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14650" y="350977"/>
            <a:ext cx="615315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5" dirty="0">
                <a:solidFill>
                  <a:srgbClr val="000000"/>
                </a:solidFill>
                <a:latin typeface="Carlito"/>
                <a:cs typeface="Carlito"/>
              </a:rPr>
              <a:t>PHYSIOLOGICAL</a:t>
            </a:r>
            <a:r>
              <a:rPr sz="3600" spc="-55" dirty="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sz="3600" dirty="0">
                <a:solidFill>
                  <a:srgbClr val="000000"/>
                </a:solidFill>
                <a:latin typeface="Carlito"/>
                <a:cs typeface="Carlito"/>
              </a:rPr>
              <a:t>ANEMIA</a:t>
            </a:r>
            <a:endParaRPr sz="3600" dirty="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8644" y="1321183"/>
            <a:ext cx="10749915" cy="50209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6870" marR="162560" indent="-344805">
              <a:lnSpc>
                <a:spcPct val="150100"/>
              </a:lnSpc>
              <a:spcBef>
                <a:spcPts val="105"/>
              </a:spcBef>
              <a:buFont typeface="Arial"/>
              <a:buChar char="•"/>
              <a:tabLst>
                <a:tab pos="356870" algn="l"/>
                <a:tab pos="357505" algn="l"/>
              </a:tabLst>
            </a:pPr>
            <a:r>
              <a:rPr sz="2600" spc="-135" dirty="0">
                <a:latin typeface="UKIJ CJK"/>
                <a:cs typeface="UKIJ CJK"/>
              </a:rPr>
              <a:t>Pregnancy </a:t>
            </a:r>
            <a:r>
              <a:rPr sz="2600" spc="-150" dirty="0">
                <a:latin typeface="UKIJ CJK"/>
                <a:cs typeface="UKIJ CJK"/>
              </a:rPr>
              <a:t>causes </a:t>
            </a:r>
            <a:r>
              <a:rPr sz="2600" spc="-140" dirty="0">
                <a:latin typeface="UKIJ CJK"/>
                <a:cs typeface="UKIJ CJK"/>
              </a:rPr>
              <a:t>a </a:t>
            </a:r>
            <a:r>
              <a:rPr sz="2600" spc="-110" dirty="0">
                <a:latin typeface="UKIJ CJK"/>
                <a:cs typeface="UKIJ CJK"/>
              </a:rPr>
              <a:t>state </a:t>
            </a:r>
            <a:r>
              <a:rPr sz="2600" spc="-105" dirty="0">
                <a:latin typeface="UKIJ CJK"/>
                <a:cs typeface="UKIJ CJK"/>
              </a:rPr>
              <a:t>of </a:t>
            </a:r>
            <a:r>
              <a:rPr sz="2600" spc="-125" dirty="0">
                <a:latin typeface="UKIJ CJK"/>
                <a:cs typeface="UKIJ CJK"/>
              </a:rPr>
              <a:t>plethora </a:t>
            </a:r>
            <a:r>
              <a:rPr sz="2600" spc="-50" dirty="0">
                <a:latin typeface="UKIJ CJK"/>
                <a:cs typeface="UKIJ CJK"/>
              </a:rPr>
              <a:t>. </a:t>
            </a:r>
            <a:r>
              <a:rPr sz="2600" spc="-125" dirty="0">
                <a:latin typeface="UKIJ CJK"/>
                <a:cs typeface="UKIJ CJK"/>
              </a:rPr>
              <a:t>The </a:t>
            </a:r>
            <a:r>
              <a:rPr sz="2600" spc="-170" dirty="0">
                <a:latin typeface="UKIJ CJK"/>
                <a:cs typeface="UKIJ CJK"/>
              </a:rPr>
              <a:t>RBC </a:t>
            </a:r>
            <a:r>
              <a:rPr sz="2600" spc="-185" dirty="0">
                <a:latin typeface="UKIJ CJK"/>
                <a:cs typeface="UKIJ CJK"/>
              </a:rPr>
              <a:t>mass </a:t>
            </a:r>
            <a:r>
              <a:rPr sz="2600" spc="-130" dirty="0">
                <a:latin typeface="UKIJ CJK"/>
                <a:cs typeface="UKIJ CJK"/>
              </a:rPr>
              <a:t>increases </a:t>
            </a:r>
            <a:r>
              <a:rPr sz="2600" spc="-140" dirty="0">
                <a:latin typeface="UKIJ CJK"/>
                <a:cs typeface="UKIJ CJK"/>
              </a:rPr>
              <a:t>by  </a:t>
            </a:r>
            <a:r>
              <a:rPr sz="2600" spc="-135" dirty="0">
                <a:latin typeface="UKIJ CJK"/>
                <a:cs typeface="UKIJ CJK"/>
              </a:rPr>
              <a:t>30%,whereas </a:t>
            </a:r>
            <a:r>
              <a:rPr sz="2600" spc="-160" dirty="0">
                <a:latin typeface="UKIJ CJK"/>
                <a:cs typeface="UKIJ CJK"/>
              </a:rPr>
              <a:t>plasma </a:t>
            </a:r>
            <a:r>
              <a:rPr sz="2600" spc="-145" dirty="0">
                <a:latin typeface="UKIJ CJK"/>
                <a:cs typeface="UKIJ CJK"/>
              </a:rPr>
              <a:t>volume </a:t>
            </a:r>
            <a:r>
              <a:rPr sz="2600" spc="-135" dirty="0">
                <a:latin typeface="UKIJ CJK"/>
                <a:cs typeface="UKIJ CJK"/>
              </a:rPr>
              <a:t>increases </a:t>
            </a:r>
            <a:r>
              <a:rPr sz="2600" spc="-140" dirty="0">
                <a:latin typeface="UKIJ CJK"/>
                <a:cs typeface="UKIJ CJK"/>
              </a:rPr>
              <a:t>by </a:t>
            </a:r>
            <a:r>
              <a:rPr sz="2600" spc="-120" dirty="0">
                <a:latin typeface="UKIJ CJK"/>
                <a:cs typeface="UKIJ CJK"/>
              </a:rPr>
              <a:t>40 to50%, resulting </a:t>
            </a:r>
            <a:r>
              <a:rPr sz="2600" spc="-125" dirty="0">
                <a:latin typeface="UKIJ CJK"/>
                <a:cs typeface="UKIJ CJK"/>
              </a:rPr>
              <a:t>in </a:t>
            </a:r>
            <a:r>
              <a:rPr sz="2600" spc="-105" dirty="0">
                <a:latin typeface="UKIJ CJK"/>
                <a:cs typeface="UKIJ CJK"/>
              </a:rPr>
              <a:t>erythrocyte  </a:t>
            </a:r>
            <a:r>
              <a:rPr sz="2600" spc="-110" dirty="0">
                <a:latin typeface="UKIJ CJK"/>
                <a:cs typeface="UKIJ CJK"/>
              </a:rPr>
              <a:t>dilution </a:t>
            </a:r>
            <a:r>
              <a:rPr sz="2600" spc="-140" dirty="0">
                <a:latin typeface="UKIJ CJK"/>
                <a:cs typeface="UKIJ CJK"/>
              </a:rPr>
              <a:t>by </a:t>
            </a:r>
            <a:r>
              <a:rPr sz="2600" spc="-120" dirty="0">
                <a:latin typeface="UKIJ CJK"/>
                <a:cs typeface="UKIJ CJK"/>
              </a:rPr>
              <a:t>5 </a:t>
            </a:r>
            <a:r>
              <a:rPr sz="2600" spc="-95" dirty="0">
                <a:latin typeface="UKIJ CJK"/>
                <a:cs typeface="UKIJ CJK"/>
              </a:rPr>
              <a:t>to </a:t>
            </a:r>
            <a:r>
              <a:rPr sz="2600" spc="-175" dirty="0">
                <a:latin typeface="UKIJ CJK"/>
                <a:cs typeface="UKIJ CJK"/>
              </a:rPr>
              <a:t>15% </a:t>
            </a:r>
            <a:r>
              <a:rPr sz="2600" spc="-155" dirty="0">
                <a:latin typeface="UKIJ CJK"/>
                <a:cs typeface="UKIJ CJK"/>
              </a:rPr>
              <a:t>and </a:t>
            </a:r>
            <a:r>
              <a:rPr sz="2600" spc="-130" dirty="0">
                <a:latin typeface="UKIJ CJK"/>
                <a:cs typeface="UKIJ CJK"/>
              </a:rPr>
              <a:t>decrease </a:t>
            </a:r>
            <a:r>
              <a:rPr sz="2600" spc="-125" dirty="0">
                <a:latin typeface="UKIJ CJK"/>
                <a:cs typeface="UKIJ CJK"/>
              </a:rPr>
              <a:t>in </a:t>
            </a:r>
            <a:r>
              <a:rPr sz="2600" spc="-145" dirty="0">
                <a:latin typeface="UKIJ CJK"/>
                <a:cs typeface="UKIJ CJK"/>
              </a:rPr>
              <a:t>hemoglobin </a:t>
            </a:r>
            <a:r>
              <a:rPr sz="2600" spc="-125" dirty="0">
                <a:latin typeface="UKIJ CJK"/>
                <a:cs typeface="UKIJ CJK"/>
              </a:rPr>
              <a:t>concentration </a:t>
            </a:r>
            <a:r>
              <a:rPr sz="2600" spc="-140" dirty="0">
                <a:latin typeface="UKIJ CJK"/>
                <a:cs typeface="UKIJ CJK"/>
              </a:rPr>
              <a:t>by  approximately</a:t>
            </a:r>
            <a:r>
              <a:rPr sz="2600" spc="-110" dirty="0">
                <a:latin typeface="UKIJ CJK"/>
                <a:cs typeface="UKIJ CJK"/>
              </a:rPr>
              <a:t> </a:t>
            </a:r>
            <a:r>
              <a:rPr sz="2600" spc="-70" dirty="0">
                <a:latin typeface="UKIJ CJK"/>
                <a:cs typeface="UKIJ CJK"/>
              </a:rPr>
              <a:t>2g/dl.</a:t>
            </a:r>
            <a:endParaRPr sz="2600">
              <a:latin typeface="UKIJ CJK"/>
              <a:cs typeface="UKIJ CJK"/>
            </a:endParaRPr>
          </a:p>
          <a:p>
            <a:pPr marL="356870" indent="-344805">
              <a:lnSpc>
                <a:spcPct val="100000"/>
              </a:lnSpc>
              <a:spcBef>
                <a:spcPts val="2185"/>
              </a:spcBef>
              <a:buFont typeface="Arial"/>
              <a:buChar char="•"/>
              <a:tabLst>
                <a:tab pos="356870" algn="l"/>
                <a:tab pos="357505" algn="l"/>
              </a:tabLst>
            </a:pPr>
            <a:r>
              <a:rPr sz="2600" spc="-125" dirty="0">
                <a:latin typeface="UKIJ CJK"/>
                <a:cs typeface="UKIJ CJK"/>
              </a:rPr>
              <a:t>The </a:t>
            </a:r>
            <a:r>
              <a:rPr sz="2600" spc="-114" dirty="0">
                <a:latin typeface="UKIJ CJK"/>
                <a:cs typeface="UKIJ CJK"/>
              </a:rPr>
              <a:t>picture </a:t>
            </a:r>
            <a:r>
              <a:rPr sz="2600" spc="-160" dirty="0">
                <a:latin typeface="UKIJ CJK"/>
                <a:cs typeface="UKIJ CJK"/>
              </a:rPr>
              <a:t>on </a:t>
            </a:r>
            <a:r>
              <a:rPr sz="2600" spc="-130" dirty="0">
                <a:latin typeface="UKIJ CJK"/>
                <a:cs typeface="UKIJ CJK"/>
              </a:rPr>
              <a:t>peripheral </a:t>
            </a:r>
            <a:r>
              <a:rPr sz="2600" spc="-165" dirty="0">
                <a:latin typeface="UKIJ CJK"/>
                <a:cs typeface="UKIJ CJK"/>
              </a:rPr>
              <a:t>smear </a:t>
            </a:r>
            <a:r>
              <a:rPr sz="2600" spc="-150" dirty="0">
                <a:latin typeface="UKIJ CJK"/>
                <a:cs typeface="UKIJ CJK"/>
              </a:rPr>
              <a:t>remain </a:t>
            </a:r>
            <a:r>
              <a:rPr sz="2600" spc="-125" dirty="0">
                <a:latin typeface="UKIJ CJK"/>
                <a:cs typeface="UKIJ CJK"/>
              </a:rPr>
              <a:t>normocytic </a:t>
            </a:r>
            <a:r>
              <a:rPr sz="2600" spc="-155" dirty="0">
                <a:latin typeface="UKIJ CJK"/>
                <a:cs typeface="UKIJ CJK"/>
              </a:rPr>
              <a:t>and</a:t>
            </a:r>
            <a:r>
              <a:rPr sz="2600" spc="150" dirty="0">
                <a:latin typeface="UKIJ CJK"/>
                <a:cs typeface="UKIJ CJK"/>
              </a:rPr>
              <a:t> </a:t>
            </a:r>
            <a:r>
              <a:rPr sz="2600" spc="-150" dirty="0">
                <a:latin typeface="UKIJ CJK"/>
                <a:cs typeface="UKIJ CJK"/>
              </a:rPr>
              <a:t>normochromic.</a:t>
            </a:r>
            <a:endParaRPr sz="2600">
              <a:latin typeface="UKIJ CJK"/>
              <a:cs typeface="UKIJ CJK"/>
            </a:endParaRPr>
          </a:p>
          <a:p>
            <a:pPr marL="356870" indent="-344805">
              <a:lnSpc>
                <a:spcPct val="100000"/>
              </a:lnSpc>
              <a:spcBef>
                <a:spcPts val="2190"/>
              </a:spcBef>
              <a:buFont typeface="Arial"/>
              <a:buChar char="•"/>
              <a:tabLst>
                <a:tab pos="356870" algn="l"/>
                <a:tab pos="357505" algn="l"/>
              </a:tabLst>
            </a:pPr>
            <a:r>
              <a:rPr sz="2600" spc="-125" dirty="0">
                <a:latin typeface="UKIJ CJK"/>
                <a:cs typeface="UKIJ CJK"/>
              </a:rPr>
              <a:t>The </a:t>
            </a:r>
            <a:r>
              <a:rPr sz="2600" spc="-130" dirty="0">
                <a:latin typeface="UKIJ CJK"/>
                <a:cs typeface="UKIJ CJK"/>
              </a:rPr>
              <a:t>decrease </a:t>
            </a:r>
            <a:r>
              <a:rPr sz="2600" spc="-125" dirty="0">
                <a:latin typeface="UKIJ CJK"/>
                <a:cs typeface="UKIJ CJK"/>
              </a:rPr>
              <a:t>in </a:t>
            </a:r>
            <a:r>
              <a:rPr sz="2600" spc="-140" dirty="0">
                <a:latin typeface="UKIJ CJK"/>
                <a:cs typeface="UKIJ CJK"/>
              </a:rPr>
              <a:t>blood </a:t>
            </a:r>
            <a:r>
              <a:rPr sz="2600" spc="-110" dirty="0">
                <a:latin typeface="UKIJ CJK"/>
                <a:cs typeface="UKIJ CJK"/>
              </a:rPr>
              <a:t>viscosity </a:t>
            </a:r>
            <a:r>
              <a:rPr sz="2600" spc="-95" dirty="0">
                <a:latin typeface="UKIJ CJK"/>
                <a:cs typeface="UKIJ CJK"/>
              </a:rPr>
              <a:t>facilitate </a:t>
            </a:r>
            <a:r>
              <a:rPr sz="2600" spc="-110" dirty="0">
                <a:latin typeface="UKIJ CJK"/>
                <a:cs typeface="UKIJ CJK"/>
              </a:rPr>
              <a:t>better </a:t>
            </a:r>
            <a:r>
              <a:rPr sz="2600" spc="-140" dirty="0">
                <a:latin typeface="UKIJ CJK"/>
                <a:cs typeface="UKIJ CJK"/>
              </a:rPr>
              <a:t>blood </a:t>
            </a:r>
            <a:r>
              <a:rPr sz="2600" spc="-95" dirty="0">
                <a:latin typeface="UKIJ CJK"/>
                <a:cs typeface="UKIJ CJK"/>
              </a:rPr>
              <a:t>flow </a:t>
            </a:r>
            <a:r>
              <a:rPr sz="2600" spc="-140" dirty="0">
                <a:latin typeface="UKIJ CJK"/>
                <a:cs typeface="UKIJ CJK"/>
              </a:rPr>
              <a:t>through </a:t>
            </a:r>
            <a:r>
              <a:rPr sz="2600" spc="-120" dirty="0">
                <a:latin typeface="UKIJ CJK"/>
                <a:cs typeface="UKIJ CJK"/>
              </a:rPr>
              <a:t>placenta</a:t>
            </a:r>
            <a:r>
              <a:rPr sz="2600" spc="220" dirty="0">
                <a:latin typeface="UKIJ CJK"/>
                <a:cs typeface="UKIJ CJK"/>
              </a:rPr>
              <a:t> </a:t>
            </a:r>
            <a:r>
              <a:rPr sz="2600" spc="-50" dirty="0">
                <a:latin typeface="UKIJ CJK"/>
                <a:cs typeface="UKIJ CJK"/>
              </a:rPr>
              <a:t>.</a:t>
            </a:r>
            <a:endParaRPr sz="2600">
              <a:latin typeface="UKIJ CJK"/>
              <a:cs typeface="UKIJ CJK"/>
            </a:endParaRPr>
          </a:p>
          <a:p>
            <a:pPr marL="356870" marR="5080" indent="-344805">
              <a:lnSpc>
                <a:spcPct val="150000"/>
              </a:lnSpc>
              <a:spcBef>
                <a:spcPts val="625"/>
              </a:spcBef>
              <a:buFont typeface="Arial"/>
              <a:buChar char="•"/>
              <a:tabLst>
                <a:tab pos="356870" algn="l"/>
                <a:tab pos="357505" algn="l"/>
              </a:tabLst>
            </a:pPr>
            <a:r>
              <a:rPr sz="2600" spc="-125" dirty="0">
                <a:latin typeface="UKIJ CJK"/>
                <a:cs typeface="UKIJ CJK"/>
              </a:rPr>
              <a:t>The </a:t>
            </a:r>
            <a:r>
              <a:rPr sz="2600" spc="-135" dirty="0">
                <a:latin typeface="UKIJ CJK"/>
                <a:cs typeface="UKIJ CJK"/>
              </a:rPr>
              <a:t>increased </a:t>
            </a:r>
            <a:r>
              <a:rPr sz="2600" spc="-140" dirty="0">
                <a:latin typeface="UKIJ CJK"/>
                <a:cs typeface="UKIJ CJK"/>
              </a:rPr>
              <a:t>blood </a:t>
            </a:r>
            <a:r>
              <a:rPr sz="2600" spc="-145" dirty="0">
                <a:latin typeface="UKIJ CJK"/>
                <a:cs typeface="UKIJ CJK"/>
              </a:rPr>
              <a:t>volume </a:t>
            </a:r>
            <a:r>
              <a:rPr sz="2600" spc="-130" dirty="0">
                <a:latin typeface="UKIJ CJK"/>
                <a:cs typeface="UKIJ CJK"/>
              </a:rPr>
              <a:t>also </a:t>
            </a:r>
            <a:r>
              <a:rPr sz="2600" spc="-135" dirty="0">
                <a:latin typeface="UKIJ CJK"/>
                <a:cs typeface="UKIJ CJK"/>
              </a:rPr>
              <a:t>offers </a:t>
            </a:r>
            <a:r>
              <a:rPr sz="2600" spc="-140" dirty="0">
                <a:latin typeface="UKIJ CJK"/>
                <a:cs typeface="UKIJ CJK"/>
              </a:rPr>
              <a:t>a </a:t>
            </a:r>
            <a:r>
              <a:rPr sz="2600" spc="-105" dirty="0">
                <a:latin typeface="UKIJ CJK"/>
                <a:cs typeface="UKIJ CJK"/>
              </a:rPr>
              <a:t>protective benefit </a:t>
            </a:r>
            <a:r>
              <a:rPr sz="2600" spc="-130" dirty="0">
                <a:latin typeface="UKIJ CJK"/>
                <a:cs typeface="UKIJ CJK"/>
              </a:rPr>
              <a:t>against </a:t>
            </a:r>
            <a:r>
              <a:rPr sz="2600" spc="-140" dirty="0">
                <a:latin typeface="UKIJ CJK"/>
                <a:cs typeface="UKIJ CJK"/>
              </a:rPr>
              <a:t>blood loss  </a:t>
            </a:r>
            <a:r>
              <a:rPr sz="2600" spc="-125" dirty="0">
                <a:latin typeface="UKIJ CJK"/>
                <a:cs typeface="UKIJ CJK"/>
              </a:rPr>
              <a:t>in </a:t>
            </a:r>
            <a:r>
              <a:rPr sz="2600" spc="-100" dirty="0">
                <a:latin typeface="UKIJ CJK"/>
                <a:cs typeface="UKIJ CJK"/>
              </a:rPr>
              <a:t>the </a:t>
            </a:r>
            <a:r>
              <a:rPr sz="2600" spc="-114" dirty="0">
                <a:latin typeface="UKIJ CJK"/>
                <a:cs typeface="UKIJ CJK"/>
              </a:rPr>
              <a:t>third </a:t>
            </a:r>
            <a:r>
              <a:rPr sz="2600" spc="-130" dirty="0">
                <a:latin typeface="UKIJ CJK"/>
                <a:cs typeface="UKIJ CJK"/>
              </a:rPr>
              <a:t>stage </a:t>
            </a:r>
            <a:r>
              <a:rPr sz="2600" spc="-105" dirty="0">
                <a:latin typeface="UKIJ CJK"/>
                <a:cs typeface="UKIJ CJK"/>
              </a:rPr>
              <a:t>of</a:t>
            </a:r>
            <a:r>
              <a:rPr sz="2600" spc="-20" dirty="0">
                <a:latin typeface="UKIJ CJK"/>
                <a:cs typeface="UKIJ CJK"/>
              </a:rPr>
              <a:t> </a:t>
            </a:r>
            <a:r>
              <a:rPr sz="2600" spc="-160" dirty="0">
                <a:latin typeface="UKIJ CJK"/>
                <a:cs typeface="UKIJ CJK"/>
              </a:rPr>
              <a:t>labor.</a:t>
            </a:r>
            <a:endParaRPr sz="2600">
              <a:latin typeface="UKIJ CJK"/>
              <a:cs typeface="UKIJ CJK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30600" y="495376"/>
            <a:ext cx="6146800" cy="6369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4000" spc="-55" dirty="0">
                <a:solidFill>
                  <a:srgbClr val="000000"/>
                </a:solidFill>
                <a:latin typeface="Carlito"/>
                <a:cs typeface="Carlito"/>
              </a:rPr>
              <a:t>PATHOLOGICAL</a:t>
            </a:r>
            <a:r>
              <a:rPr sz="4000" spc="-160" dirty="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sz="4000" spc="-5" dirty="0">
                <a:solidFill>
                  <a:srgbClr val="000000"/>
                </a:solidFill>
                <a:latin typeface="Carlito"/>
                <a:cs typeface="Carlito"/>
              </a:rPr>
              <a:t>ANEMIA</a:t>
            </a:r>
            <a:endParaRPr sz="4000" dirty="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8416" y="1426209"/>
            <a:ext cx="4954905" cy="3977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100"/>
              </a:spcBef>
              <a:buFont typeface="Wingdings"/>
              <a:buChar char=""/>
              <a:tabLst>
                <a:tab pos="357505" algn="l"/>
              </a:tabLst>
            </a:pPr>
            <a:r>
              <a:rPr sz="2400" spc="-100" dirty="0">
                <a:latin typeface="UKIJ CJK"/>
                <a:cs typeface="UKIJ CJK"/>
              </a:rPr>
              <a:t>Deficiency </a:t>
            </a:r>
            <a:r>
              <a:rPr sz="2400" spc="-130" dirty="0">
                <a:latin typeface="UKIJ CJK"/>
                <a:cs typeface="UKIJ CJK"/>
              </a:rPr>
              <a:t>anemia</a:t>
            </a:r>
            <a:r>
              <a:rPr sz="2400" spc="-155" dirty="0">
                <a:latin typeface="UKIJ CJK"/>
                <a:cs typeface="UKIJ CJK"/>
              </a:rPr>
              <a:t> </a:t>
            </a:r>
            <a:r>
              <a:rPr sz="2400" spc="-5" dirty="0">
                <a:latin typeface="UKIJ CJK"/>
                <a:cs typeface="UKIJ CJK"/>
              </a:rPr>
              <a:t>:</a:t>
            </a:r>
            <a:endParaRPr sz="2400">
              <a:latin typeface="UKIJ CJK"/>
              <a:cs typeface="UKIJ CJK"/>
            </a:endParaRPr>
          </a:p>
          <a:p>
            <a:pPr marL="756285" lvl="1" indent="-287020">
              <a:lnSpc>
                <a:spcPct val="100000"/>
              </a:lnSpc>
              <a:spcBef>
                <a:spcPts val="2020"/>
              </a:spcBef>
              <a:buFont typeface="Wingdings"/>
              <a:buChar char=""/>
              <a:tabLst>
                <a:tab pos="756920" algn="l"/>
              </a:tabLst>
            </a:pPr>
            <a:r>
              <a:rPr sz="2400" spc="-170" dirty="0">
                <a:latin typeface="UKIJ CJK"/>
                <a:cs typeface="UKIJ CJK"/>
              </a:rPr>
              <a:t>Iron </a:t>
            </a:r>
            <a:r>
              <a:rPr sz="2400" spc="-100" dirty="0">
                <a:latin typeface="UKIJ CJK"/>
                <a:cs typeface="UKIJ CJK"/>
              </a:rPr>
              <a:t>deficiency</a:t>
            </a:r>
            <a:r>
              <a:rPr sz="2400" spc="-65" dirty="0">
                <a:latin typeface="UKIJ CJK"/>
                <a:cs typeface="UKIJ CJK"/>
              </a:rPr>
              <a:t> </a:t>
            </a:r>
            <a:r>
              <a:rPr sz="2400" spc="-100" dirty="0">
                <a:latin typeface="UKIJ CJK"/>
                <a:cs typeface="UKIJ CJK"/>
              </a:rPr>
              <a:t>(60%)</a:t>
            </a:r>
            <a:endParaRPr sz="2400">
              <a:latin typeface="UKIJ CJK"/>
              <a:cs typeface="UKIJ CJK"/>
            </a:endParaRPr>
          </a:p>
          <a:p>
            <a:pPr marL="756285" marR="5080" lvl="1" indent="-287020">
              <a:lnSpc>
                <a:spcPct val="150100"/>
              </a:lnSpc>
              <a:spcBef>
                <a:spcPts val="575"/>
              </a:spcBef>
              <a:buFont typeface="Wingdings"/>
              <a:buChar char=""/>
              <a:tabLst>
                <a:tab pos="756920" algn="l"/>
              </a:tabLst>
            </a:pPr>
            <a:r>
              <a:rPr sz="2400" spc="-95" dirty="0">
                <a:latin typeface="UKIJ CJK"/>
                <a:cs typeface="UKIJ CJK"/>
              </a:rPr>
              <a:t>Macrocytic </a:t>
            </a:r>
            <a:r>
              <a:rPr sz="2400" spc="-110" dirty="0">
                <a:latin typeface="UKIJ CJK"/>
                <a:cs typeface="UKIJ CJK"/>
              </a:rPr>
              <a:t>anemia(10%)- </a:t>
            </a:r>
            <a:r>
              <a:rPr sz="2400" spc="-95" dirty="0">
                <a:latin typeface="UKIJ CJK"/>
                <a:cs typeface="UKIJ CJK"/>
              </a:rPr>
              <a:t>Folic</a:t>
            </a:r>
            <a:r>
              <a:rPr sz="2400" spc="-165" dirty="0">
                <a:latin typeface="UKIJ CJK"/>
                <a:cs typeface="UKIJ CJK"/>
              </a:rPr>
              <a:t> </a:t>
            </a:r>
            <a:r>
              <a:rPr sz="2400" spc="-40" dirty="0">
                <a:latin typeface="UKIJ CJK"/>
                <a:cs typeface="UKIJ CJK"/>
              </a:rPr>
              <a:t>A.,  </a:t>
            </a:r>
            <a:r>
              <a:rPr sz="2400" spc="-100" dirty="0">
                <a:latin typeface="UKIJ CJK"/>
                <a:cs typeface="UKIJ CJK"/>
              </a:rPr>
              <a:t>Vitamin </a:t>
            </a:r>
            <a:r>
              <a:rPr sz="2400" spc="-140" dirty="0">
                <a:latin typeface="UKIJ CJK"/>
                <a:cs typeface="UKIJ CJK"/>
              </a:rPr>
              <a:t>B12</a:t>
            </a:r>
            <a:r>
              <a:rPr sz="2400" spc="-160" dirty="0">
                <a:latin typeface="UKIJ CJK"/>
                <a:cs typeface="UKIJ CJK"/>
              </a:rPr>
              <a:t> </a:t>
            </a:r>
            <a:r>
              <a:rPr sz="2400" spc="-100" dirty="0">
                <a:latin typeface="UKIJ CJK"/>
                <a:cs typeface="UKIJ CJK"/>
              </a:rPr>
              <a:t>deficiency</a:t>
            </a:r>
            <a:endParaRPr sz="2400">
              <a:latin typeface="UKIJ CJK"/>
              <a:cs typeface="UKIJ CJK"/>
            </a:endParaRPr>
          </a:p>
          <a:p>
            <a:pPr marL="756285" lvl="1" indent="-287020">
              <a:lnSpc>
                <a:spcPct val="100000"/>
              </a:lnSpc>
              <a:spcBef>
                <a:spcPts val="2014"/>
              </a:spcBef>
              <a:buFont typeface="Wingdings"/>
              <a:buChar char=""/>
              <a:tabLst>
                <a:tab pos="756920" algn="l"/>
              </a:tabLst>
            </a:pPr>
            <a:r>
              <a:rPr sz="2400" spc="-130" dirty="0">
                <a:latin typeface="UKIJ CJK"/>
                <a:cs typeface="UKIJ CJK"/>
              </a:rPr>
              <a:t>Dimorphic </a:t>
            </a:r>
            <a:r>
              <a:rPr sz="2400" spc="-135" dirty="0">
                <a:latin typeface="UKIJ CJK"/>
                <a:cs typeface="UKIJ CJK"/>
              </a:rPr>
              <a:t>anemia </a:t>
            </a:r>
            <a:r>
              <a:rPr sz="2400" spc="-95" dirty="0">
                <a:latin typeface="UKIJ CJK"/>
                <a:cs typeface="UKIJ CJK"/>
              </a:rPr>
              <a:t>(30%) </a:t>
            </a:r>
            <a:r>
              <a:rPr sz="2400" spc="-140" dirty="0">
                <a:latin typeface="Arimo"/>
                <a:cs typeface="Arimo"/>
              </a:rPr>
              <a:t>–</a:t>
            </a:r>
            <a:r>
              <a:rPr sz="2400" spc="-180" dirty="0">
                <a:latin typeface="Arimo"/>
                <a:cs typeface="Arimo"/>
              </a:rPr>
              <a:t> </a:t>
            </a:r>
            <a:r>
              <a:rPr sz="2400" spc="-105" dirty="0">
                <a:latin typeface="UKIJ CJK"/>
                <a:cs typeface="UKIJ CJK"/>
              </a:rPr>
              <a:t>both</a:t>
            </a:r>
            <a:endParaRPr sz="2400">
              <a:latin typeface="UKIJ CJK"/>
              <a:cs typeface="UKIJ CJK"/>
            </a:endParaRPr>
          </a:p>
          <a:p>
            <a:pPr marL="756285" marR="352425" lvl="1" indent="-287020">
              <a:lnSpc>
                <a:spcPct val="150100"/>
              </a:lnSpc>
              <a:spcBef>
                <a:spcPts val="575"/>
              </a:spcBef>
              <a:buFont typeface="Wingdings"/>
              <a:buChar char=""/>
              <a:tabLst>
                <a:tab pos="756920" algn="l"/>
              </a:tabLst>
            </a:pPr>
            <a:r>
              <a:rPr sz="2400" spc="-110" dirty="0">
                <a:latin typeface="UKIJ CJK"/>
                <a:cs typeface="UKIJ CJK"/>
              </a:rPr>
              <a:t>Protein </a:t>
            </a:r>
            <a:r>
              <a:rPr sz="2400" spc="-100" dirty="0">
                <a:latin typeface="UKIJ CJK"/>
                <a:cs typeface="UKIJ CJK"/>
              </a:rPr>
              <a:t>deficiency </a:t>
            </a:r>
            <a:r>
              <a:rPr sz="2400" spc="-140" dirty="0">
                <a:latin typeface="Arimo"/>
                <a:cs typeface="Arimo"/>
              </a:rPr>
              <a:t>– </a:t>
            </a:r>
            <a:r>
              <a:rPr sz="2400" spc="-114" dirty="0">
                <a:latin typeface="UKIJ CJK"/>
                <a:cs typeface="UKIJ CJK"/>
              </a:rPr>
              <a:t>in </a:t>
            </a:r>
            <a:r>
              <a:rPr sz="2400" spc="-125" dirty="0">
                <a:latin typeface="UKIJ CJK"/>
                <a:cs typeface="UKIJ CJK"/>
              </a:rPr>
              <a:t>extreme  </a:t>
            </a:r>
            <a:r>
              <a:rPr sz="2400" spc="-105" dirty="0">
                <a:latin typeface="UKIJ CJK"/>
                <a:cs typeface="UKIJ CJK"/>
              </a:rPr>
              <a:t>malnutrition</a:t>
            </a:r>
            <a:endParaRPr sz="2400">
              <a:latin typeface="UKIJ CJK"/>
              <a:cs typeface="UKIJ CJ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819013" y="1426209"/>
            <a:ext cx="6014720" cy="5222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100"/>
              </a:spcBef>
              <a:buFont typeface="Wingdings"/>
              <a:buChar char=""/>
              <a:tabLst>
                <a:tab pos="357505" algn="l"/>
                <a:tab pos="2242185" algn="l"/>
              </a:tabLst>
            </a:pPr>
            <a:r>
              <a:rPr sz="2400" spc="-130" dirty="0">
                <a:latin typeface="UKIJ CJK"/>
                <a:cs typeface="UKIJ CJK"/>
              </a:rPr>
              <a:t>Haemorrhagic	anemia</a:t>
            </a:r>
            <a:r>
              <a:rPr sz="2400" spc="-125" dirty="0">
                <a:latin typeface="UKIJ CJK"/>
                <a:cs typeface="UKIJ CJK"/>
              </a:rPr>
              <a:t> </a:t>
            </a:r>
            <a:r>
              <a:rPr sz="2400" spc="-5" dirty="0">
                <a:latin typeface="UKIJ CJK"/>
                <a:cs typeface="UKIJ CJK"/>
              </a:rPr>
              <a:t>:</a:t>
            </a:r>
            <a:endParaRPr sz="2400">
              <a:latin typeface="UKIJ CJK"/>
              <a:cs typeface="UKIJ CJK"/>
            </a:endParaRPr>
          </a:p>
          <a:p>
            <a:pPr marL="756285" lvl="1" indent="-287020">
              <a:lnSpc>
                <a:spcPct val="100000"/>
              </a:lnSpc>
              <a:spcBef>
                <a:spcPts val="2020"/>
              </a:spcBef>
              <a:buFont typeface="Wingdings"/>
              <a:buChar char=""/>
              <a:tabLst>
                <a:tab pos="756920" algn="l"/>
              </a:tabLst>
            </a:pPr>
            <a:r>
              <a:rPr sz="2400" spc="-90" dirty="0">
                <a:latin typeface="UKIJ CJK"/>
                <a:cs typeface="UKIJ CJK"/>
              </a:rPr>
              <a:t>Acute </a:t>
            </a:r>
            <a:r>
              <a:rPr sz="2400" spc="-140" dirty="0">
                <a:latin typeface="Arimo"/>
                <a:cs typeface="Arimo"/>
              </a:rPr>
              <a:t>– </a:t>
            </a:r>
            <a:r>
              <a:rPr sz="2400" spc="-120" dirty="0">
                <a:latin typeface="UKIJ CJK"/>
                <a:cs typeface="UKIJ CJK"/>
              </a:rPr>
              <a:t>blood</a:t>
            </a:r>
            <a:r>
              <a:rPr sz="2400" spc="-170" dirty="0">
                <a:latin typeface="UKIJ CJK"/>
                <a:cs typeface="UKIJ CJK"/>
              </a:rPr>
              <a:t> </a:t>
            </a:r>
            <a:r>
              <a:rPr sz="2400" spc="-125" dirty="0">
                <a:latin typeface="UKIJ CJK"/>
                <a:cs typeface="UKIJ CJK"/>
              </a:rPr>
              <a:t>loss</a:t>
            </a:r>
            <a:endParaRPr sz="2400">
              <a:latin typeface="UKIJ CJK"/>
              <a:cs typeface="UKIJ CJK"/>
            </a:endParaRPr>
          </a:p>
          <a:p>
            <a:pPr marL="756285" lvl="1" indent="-287020">
              <a:lnSpc>
                <a:spcPct val="100000"/>
              </a:lnSpc>
              <a:spcBef>
                <a:spcPts val="2014"/>
              </a:spcBef>
              <a:buFont typeface="Wingdings"/>
              <a:buChar char=""/>
              <a:tabLst>
                <a:tab pos="756920" algn="l"/>
                <a:tab pos="1997075" algn="l"/>
              </a:tabLst>
            </a:pPr>
            <a:r>
              <a:rPr sz="2400" spc="-135" dirty="0">
                <a:latin typeface="UKIJ CJK"/>
                <a:cs typeface="UKIJ CJK"/>
              </a:rPr>
              <a:t>Chronic</a:t>
            </a:r>
            <a:r>
              <a:rPr sz="2400" spc="-125" dirty="0">
                <a:latin typeface="UKIJ CJK"/>
                <a:cs typeface="UKIJ CJK"/>
              </a:rPr>
              <a:t> </a:t>
            </a:r>
            <a:r>
              <a:rPr sz="2400" spc="-35" dirty="0">
                <a:latin typeface="UKIJ CJK"/>
                <a:cs typeface="UKIJ CJK"/>
              </a:rPr>
              <a:t>-	</a:t>
            </a:r>
            <a:r>
              <a:rPr sz="2400" spc="-140" dirty="0">
                <a:latin typeface="UKIJ CJK"/>
                <a:cs typeface="UKIJ CJK"/>
              </a:rPr>
              <a:t>hookworms </a:t>
            </a:r>
            <a:r>
              <a:rPr sz="2400" spc="-95" dirty="0">
                <a:latin typeface="UKIJ CJK"/>
                <a:cs typeface="UKIJ CJK"/>
              </a:rPr>
              <a:t>,bleeding</a:t>
            </a:r>
            <a:r>
              <a:rPr sz="2400" spc="-145" dirty="0">
                <a:latin typeface="UKIJ CJK"/>
                <a:cs typeface="UKIJ CJK"/>
              </a:rPr>
              <a:t> </a:t>
            </a:r>
            <a:r>
              <a:rPr sz="2400" spc="-105" dirty="0">
                <a:latin typeface="UKIJ CJK"/>
                <a:cs typeface="UKIJ CJK"/>
              </a:rPr>
              <a:t>piles</a:t>
            </a:r>
            <a:endParaRPr sz="2400">
              <a:latin typeface="UKIJ CJK"/>
              <a:cs typeface="UKIJ CJK"/>
            </a:endParaRPr>
          </a:p>
          <a:p>
            <a:pPr marL="356870" marR="5080" indent="-344805">
              <a:lnSpc>
                <a:spcPct val="150100"/>
              </a:lnSpc>
              <a:spcBef>
                <a:spcPts val="575"/>
              </a:spcBef>
              <a:buFont typeface="Wingdings"/>
              <a:buChar char=""/>
              <a:tabLst>
                <a:tab pos="357505" algn="l"/>
              </a:tabLst>
            </a:pPr>
            <a:r>
              <a:rPr sz="2400" spc="-125" dirty="0">
                <a:latin typeface="UKIJ CJK"/>
                <a:cs typeface="UKIJ CJK"/>
              </a:rPr>
              <a:t>Hemoglobinopathies </a:t>
            </a:r>
            <a:r>
              <a:rPr sz="2400" spc="-5" dirty="0">
                <a:latin typeface="UKIJ CJK"/>
                <a:cs typeface="UKIJ CJK"/>
              </a:rPr>
              <a:t>: </a:t>
            </a:r>
            <a:r>
              <a:rPr sz="2400" spc="-114" dirty="0">
                <a:latin typeface="UKIJ CJK"/>
                <a:cs typeface="UKIJ CJK"/>
              </a:rPr>
              <a:t>Thalassemia, </a:t>
            </a:r>
            <a:r>
              <a:rPr sz="2400" spc="-100" dirty="0">
                <a:latin typeface="UKIJ CJK"/>
                <a:cs typeface="UKIJ CJK"/>
              </a:rPr>
              <a:t>Sickle</a:t>
            </a:r>
            <a:r>
              <a:rPr sz="2400" spc="-210" dirty="0">
                <a:latin typeface="UKIJ CJK"/>
                <a:cs typeface="UKIJ CJK"/>
              </a:rPr>
              <a:t> </a:t>
            </a:r>
            <a:r>
              <a:rPr sz="2400" spc="-85" dirty="0">
                <a:latin typeface="UKIJ CJK"/>
                <a:cs typeface="UKIJ CJK"/>
              </a:rPr>
              <a:t>cell  </a:t>
            </a:r>
            <a:r>
              <a:rPr sz="2400" spc="-135" dirty="0">
                <a:latin typeface="UKIJ CJK"/>
                <a:cs typeface="UKIJ CJK"/>
              </a:rPr>
              <a:t>anemia</a:t>
            </a:r>
            <a:endParaRPr sz="2400">
              <a:latin typeface="UKIJ CJK"/>
              <a:cs typeface="UKIJ CJK"/>
            </a:endParaRPr>
          </a:p>
          <a:p>
            <a:pPr marL="421005" indent="-408940">
              <a:lnSpc>
                <a:spcPct val="100000"/>
              </a:lnSpc>
              <a:spcBef>
                <a:spcPts val="2020"/>
              </a:spcBef>
              <a:buFont typeface="Wingdings"/>
              <a:buChar char=""/>
              <a:tabLst>
                <a:tab pos="421005" algn="l"/>
                <a:tab pos="421640" algn="l"/>
              </a:tabLst>
            </a:pPr>
            <a:r>
              <a:rPr sz="2400" spc="-95" dirty="0">
                <a:latin typeface="UKIJ CJK"/>
                <a:cs typeface="UKIJ CJK"/>
              </a:rPr>
              <a:t>Aplastic</a:t>
            </a:r>
            <a:r>
              <a:rPr sz="2400" spc="-140" dirty="0">
                <a:latin typeface="UKIJ CJK"/>
                <a:cs typeface="UKIJ CJK"/>
              </a:rPr>
              <a:t> </a:t>
            </a:r>
            <a:r>
              <a:rPr sz="2400" spc="-135" dirty="0">
                <a:latin typeface="UKIJ CJK"/>
                <a:cs typeface="UKIJ CJK"/>
              </a:rPr>
              <a:t>anemia</a:t>
            </a:r>
            <a:endParaRPr sz="2400">
              <a:latin typeface="UKIJ CJK"/>
              <a:cs typeface="UKIJ CJK"/>
            </a:endParaRPr>
          </a:p>
          <a:p>
            <a:pPr marL="356870" indent="-344805">
              <a:lnSpc>
                <a:spcPct val="100000"/>
              </a:lnSpc>
              <a:spcBef>
                <a:spcPts val="2020"/>
              </a:spcBef>
              <a:buFont typeface="Wingdings"/>
              <a:buChar char=""/>
              <a:tabLst>
                <a:tab pos="357505" algn="l"/>
              </a:tabLst>
            </a:pPr>
            <a:r>
              <a:rPr sz="2400" spc="-125" dirty="0">
                <a:latin typeface="UKIJ CJK"/>
                <a:cs typeface="UKIJ CJK"/>
              </a:rPr>
              <a:t>Anemia </a:t>
            </a:r>
            <a:r>
              <a:rPr sz="2400" spc="-90" dirty="0">
                <a:latin typeface="UKIJ CJK"/>
                <a:cs typeface="UKIJ CJK"/>
              </a:rPr>
              <a:t>of</a:t>
            </a:r>
            <a:r>
              <a:rPr sz="2400" spc="-114" dirty="0">
                <a:latin typeface="UKIJ CJK"/>
                <a:cs typeface="UKIJ CJK"/>
              </a:rPr>
              <a:t> </a:t>
            </a:r>
            <a:r>
              <a:rPr sz="2400" spc="-100" dirty="0">
                <a:latin typeface="UKIJ CJK"/>
                <a:cs typeface="UKIJ CJK"/>
              </a:rPr>
              <a:t>infection</a:t>
            </a:r>
            <a:endParaRPr sz="2400">
              <a:latin typeface="UKIJ CJK"/>
              <a:cs typeface="UKIJ CJK"/>
            </a:endParaRPr>
          </a:p>
          <a:p>
            <a:pPr marL="356870" indent="-344805">
              <a:lnSpc>
                <a:spcPct val="100000"/>
              </a:lnSpc>
              <a:spcBef>
                <a:spcPts val="2014"/>
              </a:spcBef>
              <a:buFont typeface="Wingdings"/>
              <a:buChar char=""/>
              <a:tabLst>
                <a:tab pos="357505" algn="l"/>
              </a:tabLst>
            </a:pPr>
            <a:r>
              <a:rPr sz="2400" spc="-135" dirty="0">
                <a:latin typeface="UKIJ CJK"/>
                <a:cs typeface="UKIJ CJK"/>
              </a:rPr>
              <a:t>Chronic</a:t>
            </a:r>
            <a:r>
              <a:rPr sz="2400" spc="-140" dirty="0">
                <a:latin typeface="UKIJ CJK"/>
                <a:cs typeface="UKIJ CJK"/>
              </a:rPr>
              <a:t> </a:t>
            </a:r>
            <a:r>
              <a:rPr sz="2400" spc="-120" dirty="0">
                <a:latin typeface="UKIJ CJK"/>
                <a:cs typeface="UKIJ CJK"/>
              </a:rPr>
              <a:t>diseases</a:t>
            </a:r>
            <a:endParaRPr sz="2400">
              <a:latin typeface="UKIJ CJK"/>
              <a:cs typeface="UKIJ CJK"/>
            </a:endParaRPr>
          </a:p>
          <a:p>
            <a:pPr marL="356870">
              <a:lnSpc>
                <a:spcPct val="100000"/>
              </a:lnSpc>
              <a:spcBef>
                <a:spcPts val="1445"/>
              </a:spcBef>
            </a:pPr>
            <a:r>
              <a:rPr sz="2400" spc="-95" dirty="0">
                <a:latin typeface="UKIJ CJK"/>
                <a:cs typeface="UKIJ CJK"/>
              </a:rPr>
              <a:t>(renal,hepatic,diabetes,thyroid) </a:t>
            </a:r>
            <a:r>
              <a:rPr sz="2400" spc="-125" dirty="0">
                <a:latin typeface="UKIJ CJK"/>
                <a:cs typeface="UKIJ CJK"/>
              </a:rPr>
              <a:t>or</a:t>
            </a:r>
            <a:r>
              <a:rPr sz="2400" spc="-200" dirty="0">
                <a:latin typeface="UKIJ CJK"/>
                <a:cs typeface="UKIJ CJK"/>
              </a:rPr>
              <a:t> </a:t>
            </a:r>
            <a:r>
              <a:rPr sz="2400" spc="-135" dirty="0">
                <a:latin typeface="UKIJ CJK"/>
                <a:cs typeface="UKIJ CJK"/>
              </a:rPr>
              <a:t>neoplasm</a:t>
            </a:r>
            <a:endParaRPr sz="2400">
              <a:latin typeface="UKIJ CJK"/>
              <a:cs typeface="UKIJ CJK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1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Ricepaper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Ricepaper 1">
        <a:dk1>
          <a:srgbClr val="9D9475"/>
        </a:dk1>
        <a:lt1>
          <a:srgbClr val="333333"/>
        </a:lt1>
        <a:dk2>
          <a:srgbClr val="333300"/>
        </a:dk2>
        <a:lt2>
          <a:srgbClr val="333333"/>
        </a:lt2>
        <a:accent1>
          <a:srgbClr val="B3C39F"/>
        </a:accent1>
        <a:accent2>
          <a:srgbClr val="DCD9CE"/>
        </a:accent2>
        <a:accent3>
          <a:srgbClr val="ADADAA"/>
        </a:accent3>
        <a:accent4>
          <a:srgbClr val="2A2A2A"/>
        </a:accent4>
        <a:accent5>
          <a:srgbClr val="D6DECD"/>
        </a:accent5>
        <a:accent6>
          <a:srgbClr val="C7C4BA"/>
        </a:accent6>
        <a:hlink>
          <a:srgbClr val="CC9900"/>
        </a:hlink>
        <a:folHlink>
          <a:srgbClr val="ADA68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cepaper 2">
        <a:dk1>
          <a:srgbClr val="00264C"/>
        </a:dk1>
        <a:lt1>
          <a:srgbClr val="FFFFE9"/>
        </a:lt1>
        <a:dk2>
          <a:srgbClr val="333333"/>
        </a:dk2>
        <a:lt2>
          <a:srgbClr val="333333"/>
        </a:lt2>
        <a:accent1>
          <a:srgbClr val="78C0B2"/>
        </a:accent1>
        <a:accent2>
          <a:srgbClr val="262D4C"/>
        </a:accent2>
        <a:accent3>
          <a:srgbClr val="FFFFF2"/>
        </a:accent3>
        <a:accent4>
          <a:srgbClr val="001F40"/>
        </a:accent4>
        <a:accent5>
          <a:srgbClr val="BEDCD5"/>
        </a:accent5>
        <a:accent6>
          <a:srgbClr val="212844"/>
        </a:accent6>
        <a:hlink>
          <a:srgbClr val="598BBD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cepaper 3">
        <a:dk1>
          <a:srgbClr val="000000"/>
        </a:dk1>
        <a:lt1>
          <a:srgbClr val="F8F8F8"/>
        </a:lt1>
        <a:dk2>
          <a:srgbClr val="333333"/>
        </a:dk2>
        <a:lt2>
          <a:srgbClr val="5F5F5F"/>
        </a:lt2>
        <a:accent1>
          <a:srgbClr val="DDDDDD"/>
        </a:accent1>
        <a:accent2>
          <a:srgbClr val="808080"/>
        </a:accent2>
        <a:accent3>
          <a:srgbClr val="FBFBFB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cepaper 4">
        <a:dk1>
          <a:srgbClr val="00264C"/>
        </a:dk1>
        <a:lt1>
          <a:srgbClr val="FFFFFF"/>
        </a:lt1>
        <a:dk2>
          <a:srgbClr val="333333"/>
        </a:dk2>
        <a:lt2>
          <a:srgbClr val="2E697E"/>
        </a:lt2>
        <a:accent1>
          <a:srgbClr val="BAC8AA"/>
        </a:accent1>
        <a:accent2>
          <a:srgbClr val="6E9883"/>
        </a:accent2>
        <a:accent3>
          <a:srgbClr val="FFFFFF"/>
        </a:accent3>
        <a:accent4>
          <a:srgbClr val="001F40"/>
        </a:accent4>
        <a:accent5>
          <a:srgbClr val="D9E0D2"/>
        </a:accent5>
        <a:accent6>
          <a:srgbClr val="638976"/>
        </a:accent6>
        <a:hlink>
          <a:srgbClr val="CC9900"/>
        </a:hlink>
        <a:folHlink>
          <a:srgbClr val="7DAEC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cepaper 5">
        <a:dk1>
          <a:srgbClr val="20374E"/>
        </a:dk1>
        <a:lt1>
          <a:srgbClr val="DCE4D2"/>
        </a:lt1>
        <a:dk2>
          <a:srgbClr val="333333"/>
        </a:dk2>
        <a:lt2>
          <a:srgbClr val="524C46"/>
        </a:lt2>
        <a:accent1>
          <a:srgbClr val="C9C491"/>
        </a:accent1>
        <a:accent2>
          <a:srgbClr val="8A776A"/>
        </a:accent2>
        <a:accent3>
          <a:srgbClr val="EBEFE5"/>
        </a:accent3>
        <a:accent4>
          <a:srgbClr val="1A2D41"/>
        </a:accent4>
        <a:accent5>
          <a:srgbClr val="E1DEC7"/>
        </a:accent5>
        <a:accent6>
          <a:srgbClr val="7D6B5F"/>
        </a:accent6>
        <a:hlink>
          <a:srgbClr val="67895F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Theme11</Template>
  <TotalTime>38</TotalTime>
  <Words>1138</Words>
  <Application>Microsoft Office PowerPoint</Application>
  <PresentationFormat>Custom</PresentationFormat>
  <Paragraphs>284</Paragraphs>
  <Slides>30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Theme11</vt:lpstr>
      <vt:lpstr>PowerPoint Presentation</vt:lpstr>
      <vt:lpstr>Table of Content</vt:lpstr>
      <vt:lpstr>EPIDEMIOLOGY</vt:lpstr>
      <vt:lpstr>DEFINITION</vt:lpstr>
      <vt:lpstr>CAUSE OF ANAEMIA</vt:lpstr>
      <vt:lpstr>CLASSIFICATION</vt:lpstr>
      <vt:lpstr>PowerPoint Presentation</vt:lpstr>
      <vt:lpstr>PHYSIOLOGICAL ANEMIA</vt:lpstr>
      <vt:lpstr>PATHOLOGICAL ANEMIA</vt:lpstr>
      <vt:lpstr>LEVEL OF HAEMOPOIESIS AT WHICH VARIOUS  DIETARY FACTORS OPERATE</vt:lpstr>
      <vt:lpstr>EFFECT OF ANEMIA ON THE MOTHER</vt:lpstr>
      <vt:lpstr>EFFECTS ON FETUS</vt:lpstr>
      <vt:lpstr>SYMPTOMS OF ANEMIA</vt:lpstr>
      <vt:lpstr>SIGNS</vt:lpstr>
      <vt:lpstr>WORK UP OF PREGNANCY WITH ANEMIA</vt:lpstr>
      <vt:lpstr>APPROACH TO A CASE OF ANEMIA</vt:lpstr>
      <vt:lpstr>INVESTIGATIONS</vt:lpstr>
      <vt:lpstr>RED CELL INDICES</vt:lpstr>
      <vt:lpstr>IRON DEFICIENCY ANEMIA</vt:lpstr>
      <vt:lpstr>IRON REQUIREMENT IN PREGNANCY</vt:lpstr>
      <vt:lpstr>PHYSIOLOGY OF IRON ABSORPTION</vt:lpstr>
      <vt:lpstr>Stages of Iron Deficiency</vt:lpstr>
      <vt:lpstr>Causes of iron def. anemia in pregnancy</vt:lpstr>
      <vt:lpstr>Diagnosis</vt:lpstr>
      <vt:lpstr>Differential diagnosis of Microcytic Hypochromic anemia</vt:lpstr>
      <vt:lpstr>Differential diagnosis of Microcytic Hypochromic anemia</vt:lpstr>
      <vt:lpstr>PowerPoint Presentation</vt:lpstr>
      <vt:lpstr>PowerPoint Presentation</vt:lpstr>
      <vt:lpstr>PowerPoint Presentation</vt:lpstr>
      <vt:lpstr>Thanks To  StudyMafia.org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ANEMIA IN PREGNANCY</dc:title>
  <dc:creator>Ankur's</dc:creator>
  <cp:lastModifiedBy>CRP</cp:lastModifiedBy>
  <cp:revision>4</cp:revision>
  <dcterms:created xsi:type="dcterms:W3CDTF">2022-05-09T04:35:19Z</dcterms:created>
  <dcterms:modified xsi:type="dcterms:W3CDTF">2022-10-14T05:28:17Z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2020-03-23T00:00:00Z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2022-05-09T00:00:00Z</vt:filetime>
  </property>
</Properties>
</file>