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11" r:id="rId2"/>
  </p:sldMasterIdLst>
  <p:notesMasterIdLst>
    <p:notesMasterId r:id="rId20"/>
  </p:notesMasterIdLst>
  <p:handoutMasterIdLst>
    <p:handoutMasterId r:id="rId21"/>
  </p:handoutMasterIdLst>
  <p:sldIdLst>
    <p:sldId id="372" r:id="rId3"/>
    <p:sldId id="322" r:id="rId4"/>
    <p:sldId id="362" r:id="rId5"/>
    <p:sldId id="367" r:id="rId6"/>
    <p:sldId id="361" r:id="rId7"/>
    <p:sldId id="346" r:id="rId8"/>
    <p:sldId id="325" r:id="rId9"/>
    <p:sldId id="368" r:id="rId10"/>
    <p:sldId id="347" r:id="rId11"/>
    <p:sldId id="356" r:id="rId12"/>
    <p:sldId id="348" r:id="rId13"/>
    <p:sldId id="357" r:id="rId14"/>
    <p:sldId id="341" r:id="rId15"/>
    <p:sldId id="359" r:id="rId16"/>
    <p:sldId id="351" r:id="rId17"/>
    <p:sldId id="370" r:id="rId18"/>
    <p:sldId id="373"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60" d="100"/>
          <a:sy n="60" d="100"/>
        </p:scale>
        <p:origin x="-1392" y="-2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8.xml"/><Relationship Id="rId1" Type="http://schemas.openxmlformats.org/officeDocument/2006/relationships/slide" Target="slides/slide7.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10/16/2022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10/16/2022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10/16/2022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7B44253-CC8C-405B-B173-37089594C512}" type="datetimeFigureOut">
              <a:rPr lang="en-US" smtClean="0"/>
              <a:pPr/>
              <a:t>10/16/2022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63B4164-3AD1-4303-8927-DA91AA9BC4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pPr>
                <a:defRPr/>
              </a:pPr>
              <a:t>‹#›</a:t>
            </a:fld>
            <a:endParaRPr lang="en-US"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B44253-CC8C-405B-B173-37089594C512}" type="datetimeFigureOut">
              <a:rPr lang="en-US" smtClean="0"/>
              <a:pPr/>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B44253-CC8C-405B-B173-37089594C512}" type="datetimeFigureOut">
              <a:rPr lang="en-US" smtClean="0"/>
              <a:pPr/>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pPr>
                <a:defRPr/>
              </a:pPr>
              <a:t>‹#›</a:t>
            </a:fld>
            <a:endParaRPr lang="en-US" alt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B44253-CC8C-405B-B173-37089594C512}" type="datetimeFigureOut">
              <a:rPr lang="en-US" smtClean="0"/>
              <a:pPr/>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B44253-CC8C-405B-B173-37089594C512}" type="datetimeFigureOut">
              <a:rPr lang="en-US" smtClean="0"/>
              <a:pPr/>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63B4164-3AD1-4303-8927-DA91AA9BC4F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pPr/>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pPr/>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theme" Target="../theme/theme2.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10/16/2022</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6012" r:id="rId1"/>
    <p:sldLayoutId id="2147486013" r:id="rId2"/>
    <p:sldLayoutId id="2147486014" r:id="rId3"/>
    <p:sldLayoutId id="2147486015" r:id="rId4"/>
    <p:sldLayoutId id="2147486016" r:id="rId5"/>
    <p:sldLayoutId id="2147486017" r:id="rId6"/>
    <p:sldLayoutId id="2147486018" r:id="rId7"/>
    <p:sldLayoutId id="2147486019" r:id="rId8"/>
    <p:sldLayoutId id="2147486020" r:id="rId9"/>
    <p:sldLayoutId id="2147486021" r:id="rId10"/>
    <p:sldLayoutId id="2147486022" r:id="rId11"/>
    <p:sldLayoutId id="2147486023" r:id="rId12"/>
    <p:sldLayoutId id="2147486025" r:id="rId13"/>
    <p:sldLayoutId id="2147486026" r:id="rId14"/>
    <p:sldLayoutId id="2147486027" r:id="rId15"/>
    <p:sldLayoutId id="2147486028" r:id="rId16"/>
    <p:sldLayoutId id="2147486029" r:id="rId17"/>
    <p:sldLayoutId id="2147486030" r:id="rId18"/>
    <p:sldLayoutId id="2147486031" r:id="rId19"/>
    <p:sldLayoutId id="2147486032" r:id="rId20"/>
    <p:sldLayoutId id="2147486033" r:id="rId21"/>
    <p:sldLayoutId id="2147486034" r:id="rId22"/>
    <p:sldLayoutId id="2147486036" r:id="rId2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80964"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2">
                    <a:lumMod val="75000"/>
                  </a:schemeClr>
                </a:solidFill>
                <a:latin typeface="Verdana" pitchFamily="34" charset="0"/>
                <a:cs typeface="+mn-cs"/>
              </a:rPr>
              <a:t>.Org</a:t>
            </a:r>
            <a:endParaRPr lang="en-US" sz="2800" b="1" dirty="0">
              <a:solidFill>
                <a:schemeClr val="tx2">
                  <a:lumMod val="75000"/>
                </a:schemeClr>
              </a:solidFill>
              <a:latin typeface="Tahoma" pitchFamily="34" charset="0"/>
              <a:cs typeface="+mn-cs"/>
            </a:endParaRPr>
          </a:p>
        </p:txBody>
      </p:sp>
      <p:sp>
        <p:nvSpPr>
          <p:cNvPr id="16389" name="Text Box 9"/>
          <p:cNvSpPr txBox="1">
            <a:spLocks noChangeArrowheads="1"/>
          </p:cNvSpPr>
          <p:nvPr/>
        </p:nvSpPr>
        <p:spPr bwMode="auto">
          <a:xfrm>
            <a:off x="1371600" y="4992469"/>
            <a:ext cx="7151712" cy="646331"/>
          </a:xfrm>
          <a:prstGeom prst="rect">
            <a:avLst/>
          </a:prstGeom>
          <a:noFill/>
          <a:ln w="9525">
            <a:noFill/>
            <a:miter lim="800000"/>
            <a:headEnd/>
            <a:tailEnd/>
          </a:ln>
        </p:spPr>
        <p:txBody>
          <a:bodyPr wrap="square">
            <a:spAutoFit/>
          </a:bodyPr>
          <a:lstStyle/>
          <a:p>
            <a:pPr eaLnBrk="0" hangingPunct="0">
              <a:spcBef>
                <a:spcPct val="50000"/>
              </a:spcBef>
            </a:pPr>
            <a:r>
              <a:rPr lang="en-US" b="1" dirty="0">
                <a:latin typeface="Times New Roman" pitchFamily="18" charset="0"/>
                <a:cs typeface="Times New Roman" pitchFamily="18" charset="0"/>
              </a:rPr>
              <a:t>Submitted To:	 </a:t>
            </a:r>
            <a:r>
              <a:rPr lang="en-US" b="1" dirty="0" smtClean="0">
                <a:latin typeface="Times New Roman" pitchFamily="18" charset="0"/>
                <a:cs typeface="Times New Roman" pitchFamily="18" charset="0"/>
              </a:rPr>
              <a:t>             		                  Submitted </a:t>
            </a:r>
            <a:r>
              <a:rPr lang="en-US" b="1" dirty="0">
                <a:latin typeface="Times New Roman" pitchFamily="18" charset="0"/>
                <a:cs typeface="Times New Roman" pitchFamily="18" charset="0"/>
              </a:rPr>
              <a:t>By:</a:t>
            </a:r>
          </a:p>
          <a:p>
            <a:pPr eaLnBrk="0" hangingPunct="0"/>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endParaRPr lang="en-US" b="1" dirty="0">
              <a:latin typeface="Times New Roman" pitchFamily="18" charset="0"/>
              <a:cs typeface="Times New Roman" pitchFamily="18" charset="0"/>
            </a:endParaRPr>
          </a:p>
        </p:txBody>
      </p:sp>
      <p:sp>
        <p:nvSpPr>
          <p:cNvPr id="8" name="Rectangle 7"/>
          <p:cNvSpPr/>
          <p:nvPr/>
        </p:nvSpPr>
        <p:spPr>
          <a:xfrm>
            <a:off x="3404056" y="2055674"/>
            <a:ext cx="2377574" cy="1754326"/>
          </a:xfrm>
          <a:prstGeom prst="rect">
            <a:avLst/>
          </a:prstGeom>
          <a:noFill/>
        </p:spPr>
        <p:txBody>
          <a:bodyPr wrap="none">
            <a:spAutoFit/>
          </a:bodyPr>
          <a:lstStyle/>
          <a:p>
            <a:pPr algn="ctr" fontAlgn="auto">
              <a:spcBef>
                <a:spcPts val="0"/>
              </a:spcBef>
              <a:spcAft>
                <a:spcPts val="0"/>
              </a:spcAft>
              <a:defRPr/>
            </a:pPr>
            <a:r>
              <a:rPr lang="en-US" altLang="en-US" sz="5400" dirty="0">
                <a:latin typeface="Times New Roman" pitchFamily="18" charset="0"/>
                <a:cs typeface="Times New Roman" pitchFamily="18" charset="0"/>
              </a:rPr>
              <a:t>Wound </a:t>
            </a:r>
            <a:br>
              <a:rPr lang="en-US" altLang="en-US" sz="5400" dirty="0">
                <a:latin typeface="Times New Roman" pitchFamily="18" charset="0"/>
                <a:cs typeface="Times New Roman" pitchFamily="18" charset="0"/>
              </a:rPr>
            </a:br>
            <a:r>
              <a:rPr lang="en-US" altLang="en-US" sz="5400" dirty="0">
                <a:solidFill>
                  <a:srgbClr val="FFFF00"/>
                </a:solidFill>
                <a:latin typeface="Times New Roman" pitchFamily="18" charset="0"/>
                <a:cs typeface="Times New Roman" pitchFamily="18" charset="0"/>
              </a:rPr>
              <a:t>Healing</a:t>
            </a:r>
            <a:endParaRPr lang="en-US" sz="54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641068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Chronic Wound Formation</a:t>
            </a:r>
          </a:p>
        </p:txBody>
      </p:sp>
      <p:sp>
        <p:nvSpPr>
          <p:cNvPr id="2" name="TextBox 1"/>
          <p:cNvSpPr txBox="1"/>
          <p:nvPr/>
        </p:nvSpPr>
        <p:spPr>
          <a:xfrm>
            <a:off x="574675" y="1524000"/>
            <a:ext cx="8153400" cy="3970318"/>
          </a:xfrm>
          <a:prstGeom prst="rect">
            <a:avLst/>
          </a:prstGeom>
          <a:noFill/>
        </p:spPr>
        <p:txBody>
          <a:bodyPr wrap="square">
            <a:spAutoFit/>
          </a:bodyPr>
          <a:lstStyle/>
          <a:p>
            <a:pPr>
              <a:buFont typeface="Arial" pitchFamily="34" charset="0"/>
              <a:buChar char="•"/>
            </a:pPr>
            <a:r>
              <a:rPr lang="en-US" sz="2800" dirty="0" smtClean="0"/>
              <a:t>A wound that has failed to heal in 4 weeks is defined as a chronic wound.</a:t>
            </a:r>
          </a:p>
          <a:p>
            <a:pPr>
              <a:buFont typeface="Arial" pitchFamily="34" charset="0"/>
              <a:buChar char="•"/>
            </a:pPr>
            <a:r>
              <a:rPr lang="en-US" sz="2800" dirty="0" smtClean="0"/>
              <a:t>Risk Factors; Age, immune status, malnutrition, infection, insufficient oxygenation or perfusion, smoking, diseases, medications, radiation, and chemotherapy are the main risk factors.</a:t>
            </a:r>
          </a:p>
          <a:p>
            <a:pPr>
              <a:buFont typeface="Arial" pitchFamily="34" charset="0"/>
              <a:buChar char="•"/>
            </a:pPr>
            <a:r>
              <a:rPr lang="en-US" sz="2800" dirty="0" smtClean="0"/>
              <a:t>Chronic wounds are usually classified as vascular ulcers (venous or arterial ulcers), diabetic ulcers, and pressure ulcers</a:t>
            </a:r>
            <a:endParaRPr lang="en-US" sz="28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Complications of Wound Healing</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381000" y="1524000"/>
            <a:ext cx="8347075" cy="3046988"/>
          </a:xfrm>
          <a:prstGeom prst="rect">
            <a:avLst/>
          </a:prstGeom>
          <a:noFill/>
        </p:spPr>
        <p:txBody>
          <a:bodyPr wrap="square">
            <a:spAutoFit/>
          </a:bodyPr>
          <a:lstStyle/>
          <a:p>
            <a:pPr>
              <a:buFont typeface="Arial" pitchFamily="34" charset="0"/>
              <a:buChar char="•"/>
            </a:pPr>
            <a:r>
              <a:rPr lang="en-US" sz="3200" dirty="0" smtClean="0"/>
              <a:t>Deficient scar formation.</a:t>
            </a:r>
          </a:p>
          <a:p>
            <a:pPr>
              <a:buFont typeface="Arial" pitchFamily="34" charset="0"/>
              <a:buChar char="•"/>
            </a:pPr>
            <a:r>
              <a:rPr lang="en-US" sz="3200" dirty="0" smtClean="0"/>
              <a:t>Exuberant granulation.</a:t>
            </a:r>
          </a:p>
          <a:p>
            <a:pPr>
              <a:buFont typeface="Arial" pitchFamily="34" charset="0"/>
              <a:buChar char="•"/>
            </a:pPr>
            <a:r>
              <a:rPr lang="en-US" sz="3200" dirty="0" smtClean="0"/>
              <a:t>Deficient contraction (in skin grafts) or excessive contraction (in burns).</a:t>
            </a:r>
          </a:p>
          <a:p>
            <a:pPr>
              <a:buFont typeface="Arial" pitchFamily="34" charset="0"/>
              <a:buChar char="•"/>
            </a:pPr>
            <a:r>
              <a:rPr lang="en-US" sz="3200" dirty="0" smtClean="0"/>
              <a:t>Others: Dystrophic calcification</a:t>
            </a:r>
            <a:r>
              <a:rPr lang="en-US" sz="3200" baseline="30000" dirty="0" smtClean="0"/>
              <a:t>,</a:t>
            </a:r>
            <a:r>
              <a:rPr lang="en-US" sz="3200" dirty="0" smtClean="0"/>
              <a:t> </a:t>
            </a:r>
            <a:r>
              <a:rPr lang="en-US" sz="3200" dirty="0" err="1" smtClean="0"/>
              <a:t>pigmentary</a:t>
            </a:r>
            <a:r>
              <a:rPr lang="en-US" sz="3200" dirty="0" smtClean="0"/>
              <a:t> changes, painful scars, </a:t>
            </a:r>
            <a:r>
              <a:rPr lang="en-US" sz="3200" dirty="0" err="1" smtClean="0"/>
              <a:t>incisional</a:t>
            </a:r>
            <a:r>
              <a:rPr lang="en-US" sz="3200" dirty="0" smtClean="0"/>
              <a:t> hernia.</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Factors Affecting the Wound Healing</a:t>
            </a:r>
          </a:p>
        </p:txBody>
      </p:sp>
      <p:sp>
        <p:nvSpPr>
          <p:cNvPr id="2" name="TextBox 1"/>
          <p:cNvSpPr txBox="1"/>
          <p:nvPr/>
        </p:nvSpPr>
        <p:spPr>
          <a:xfrm>
            <a:off x="381000" y="1524000"/>
            <a:ext cx="8347075" cy="4832092"/>
          </a:xfrm>
          <a:prstGeom prst="rect">
            <a:avLst/>
          </a:prstGeom>
          <a:noFill/>
        </p:spPr>
        <p:txBody>
          <a:bodyPr wrap="square">
            <a:spAutoFit/>
          </a:bodyPr>
          <a:lstStyle/>
          <a:p>
            <a:r>
              <a:rPr lang="en-US" sz="2800" dirty="0" smtClean="0"/>
              <a:t>Main Risk factors are: age, immune status, malnutrition, infection, insufficient oxygenation or perfusion, smoking, diabetes, metabolic diseases, medications, radiation, and chemotherapy.</a:t>
            </a:r>
          </a:p>
          <a:p>
            <a:r>
              <a:rPr lang="en-US" sz="2800" dirty="0" smtClean="0"/>
              <a:t/>
            </a:r>
            <a:br>
              <a:rPr lang="en-US" sz="2800" dirty="0" smtClean="0"/>
            </a:br>
            <a:r>
              <a:rPr lang="en-US" sz="2800" dirty="0" smtClean="0"/>
              <a:t>Also, consider</a:t>
            </a:r>
          </a:p>
          <a:p>
            <a:r>
              <a:rPr lang="en-US" sz="2800" dirty="0" smtClean="0"/>
              <a:t>Extrinsic factors which include: support surfaces, friction, and shear and effective repositioning schedules.</a:t>
            </a:r>
          </a:p>
          <a:p>
            <a:r>
              <a:rPr lang="en-US" sz="2800" dirty="0" smtClean="0"/>
              <a:t>Local factors: moisture (keeping a wound moist improves healing); edema; faulty technique of wound closure; Ischemia and necrosis; foreign bodies</a:t>
            </a:r>
            <a:endParaRPr lang="en-US" sz="28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Wound Care</a:t>
            </a:r>
          </a:p>
        </p:txBody>
      </p:sp>
      <p:sp>
        <p:nvSpPr>
          <p:cNvPr id="2" name="TextBox 1"/>
          <p:cNvSpPr txBox="1"/>
          <p:nvPr/>
        </p:nvSpPr>
        <p:spPr>
          <a:xfrm>
            <a:off x="574675" y="1524000"/>
            <a:ext cx="8153400" cy="3970318"/>
          </a:xfrm>
          <a:prstGeom prst="rect">
            <a:avLst/>
          </a:prstGeom>
          <a:noFill/>
        </p:spPr>
        <p:txBody>
          <a:bodyPr wrap="square">
            <a:spAutoFit/>
          </a:bodyPr>
          <a:lstStyle/>
          <a:p>
            <a:r>
              <a:rPr lang="en-US" sz="2800" b="1" dirty="0" smtClean="0"/>
              <a:t>The most common wounds that are treated by wound care physical therapist are:</a:t>
            </a:r>
            <a:endParaRPr lang="en-US" sz="2800" dirty="0" smtClean="0"/>
          </a:p>
          <a:p>
            <a:pPr>
              <a:buFont typeface="Arial" pitchFamily="34" charset="0"/>
              <a:buChar char="•"/>
            </a:pPr>
            <a:r>
              <a:rPr lang="en-US" sz="2800" dirty="0" smtClean="0"/>
              <a:t>Necrotic wounds.</a:t>
            </a:r>
          </a:p>
          <a:p>
            <a:pPr>
              <a:buFont typeface="Arial" pitchFamily="34" charset="0"/>
              <a:buChar char="•"/>
            </a:pPr>
            <a:r>
              <a:rPr lang="en-US" sz="2800" dirty="0" smtClean="0"/>
              <a:t>Stage III, IV or </a:t>
            </a:r>
            <a:r>
              <a:rPr lang="en-US" sz="2800" dirty="0" err="1" smtClean="0"/>
              <a:t>unstageable</a:t>
            </a:r>
            <a:r>
              <a:rPr lang="en-US" sz="2800" dirty="0" smtClean="0"/>
              <a:t> pressure ulcers.</a:t>
            </a:r>
          </a:p>
          <a:p>
            <a:pPr>
              <a:buFont typeface="Arial" pitchFamily="34" charset="0"/>
              <a:buChar char="•"/>
            </a:pPr>
            <a:r>
              <a:rPr lang="en-US" sz="2800" dirty="0" smtClean="0"/>
              <a:t>Diabetic wounds, </a:t>
            </a:r>
          </a:p>
          <a:p>
            <a:pPr>
              <a:buFont typeface="Arial" pitchFamily="34" charset="0"/>
              <a:buChar char="•"/>
            </a:pPr>
            <a:r>
              <a:rPr lang="en-US" sz="2800" dirty="0" smtClean="0"/>
              <a:t>Chronic wounds.</a:t>
            </a:r>
          </a:p>
          <a:p>
            <a:pPr>
              <a:buFont typeface="Arial" pitchFamily="34" charset="0"/>
              <a:buChar char="•"/>
            </a:pPr>
            <a:r>
              <a:rPr lang="en-US" sz="2800" dirty="0" smtClean="0"/>
              <a:t>Venous and/or arterial wounds.</a:t>
            </a:r>
          </a:p>
          <a:p>
            <a:pPr>
              <a:buFont typeface="Arial" pitchFamily="34" charset="0"/>
              <a:buChar char="•"/>
            </a:pPr>
            <a:r>
              <a:rPr lang="en-US" sz="2800" dirty="0" smtClean="0"/>
              <a:t>Extremity wounds with </a:t>
            </a:r>
            <a:r>
              <a:rPr lang="en-US" sz="2800" dirty="0" err="1" smtClean="0"/>
              <a:t>oedema</a:t>
            </a:r>
            <a:r>
              <a:rPr lang="en-US" sz="2800" dirty="0" smtClean="0"/>
              <a:t>.</a:t>
            </a:r>
          </a:p>
          <a:p>
            <a:pPr>
              <a:buFont typeface="Arial" pitchFamily="34" charset="0"/>
              <a:buChar char="•"/>
            </a:pPr>
            <a:r>
              <a:rPr lang="en-US" sz="2800" dirty="0" smtClean="0"/>
              <a:t>Non-healing surgical wounds.</a:t>
            </a:r>
            <a:endParaRPr lang="en-US" sz="28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Treatment of Wound Healing</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574675" y="1524000"/>
            <a:ext cx="8153400" cy="4524315"/>
          </a:xfrm>
          <a:prstGeom prst="rect">
            <a:avLst/>
          </a:prstGeom>
          <a:noFill/>
        </p:spPr>
        <p:txBody>
          <a:bodyPr wrap="square">
            <a:spAutoFit/>
          </a:bodyPr>
          <a:lstStyle/>
          <a:p>
            <a:pPr>
              <a:buFont typeface="Arial" pitchFamily="34" charset="0"/>
              <a:buChar char="•"/>
            </a:pPr>
            <a:r>
              <a:rPr lang="en-US" sz="3200" dirty="0" smtClean="0"/>
              <a:t>Measurement and documentation of the wound characteristics.</a:t>
            </a:r>
          </a:p>
          <a:p>
            <a:pPr>
              <a:buFont typeface="Arial" pitchFamily="34" charset="0"/>
              <a:buChar char="•"/>
            </a:pPr>
            <a:r>
              <a:rPr lang="en-US" sz="3200" dirty="0" smtClean="0"/>
              <a:t>Cleaning of the wound.</a:t>
            </a:r>
          </a:p>
          <a:p>
            <a:pPr>
              <a:buFont typeface="Arial" pitchFamily="34" charset="0"/>
              <a:buChar char="•"/>
            </a:pPr>
            <a:r>
              <a:rPr lang="en-US" sz="3200" dirty="0" smtClean="0"/>
              <a:t>Debridement (removal) of any dead tissue.</a:t>
            </a:r>
          </a:p>
          <a:p>
            <a:pPr>
              <a:buFont typeface="Arial" pitchFamily="34" charset="0"/>
              <a:buChar char="•"/>
            </a:pPr>
            <a:r>
              <a:rPr lang="en-US" sz="3200" dirty="0" smtClean="0"/>
              <a:t>Selection and application of wound dressing.</a:t>
            </a:r>
          </a:p>
          <a:p>
            <a:pPr>
              <a:buFont typeface="Arial" pitchFamily="34" charset="0"/>
              <a:buChar char="•"/>
            </a:pPr>
            <a:r>
              <a:rPr lang="en-US" sz="3200" dirty="0" smtClean="0"/>
              <a:t>Application of compression if necessary.</a:t>
            </a:r>
          </a:p>
          <a:p>
            <a:pPr>
              <a:buFont typeface="Arial" pitchFamily="34" charset="0"/>
              <a:buChar char="•"/>
            </a:pPr>
            <a:r>
              <a:rPr lang="en-US" sz="3200" dirty="0" smtClean="0"/>
              <a:t>Education of the patient, caregivers and/or family members regarding wound care and dressing changes.</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Conclusion</a:t>
            </a:r>
          </a:p>
        </p:txBody>
      </p:sp>
      <p:sp>
        <p:nvSpPr>
          <p:cNvPr id="2" name="TextBox 1"/>
          <p:cNvSpPr txBox="1"/>
          <p:nvPr/>
        </p:nvSpPr>
        <p:spPr>
          <a:xfrm>
            <a:off x="574675" y="1524000"/>
            <a:ext cx="8153400" cy="2554545"/>
          </a:xfrm>
          <a:prstGeom prst="rect">
            <a:avLst/>
          </a:prstGeom>
          <a:noFill/>
        </p:spPr>
        <p:txBody>
          <a:bodyPr wrap="square">
            <a:spAutoFit/>
          </a:bodyPr>
          <a:lstStyle/>
          <a:p>
            <a:r>
              <a:rPr lang="en-US" sz="3200" dirty="0" smtClean="0"/>
              <a:t>It is well established that </a:t>
            </a:r>
            <a:r>
              <a:rPr lang="en-US" sz="3200" b="1" dirty="0" smtClean="0"/>
              <a:t>oxygen is vital to wound healing</a:t>
            </a:r>
            <a:r>
              <a:rPr lang="en-US" sz="3200" dirty="0" smtClean="0"/>
              <a:t>. Most wounds will demonstrate a degree of hypoxia due to the tissue damage that occurs during wounding, but this should be relatively transient.</a:t>
            </a:r>
            <a:endParaRPr lang="en-US" sz="3000" dirty="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104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152400" y="20574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1530807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3733800"/>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10317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99"/>
                </a:solidFill>
                <a:latin typeface="Times New Roman" pitchFamily="18" charset="0"/>
                <a:cs typeface="Times New Roman" pitchFamily="18" charset="0"/>
              </a:rPr>
              <a:t>Table Contents</a:t>
            </a:r>
            <a:endParaRPr lang="en-US" altLang="en-US" sz="36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609600" y="9906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None/>
            </a:pPr>
            <a:endParaRPr lang="en-US" altLang="en-US" sz="24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Types of Wounds</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Types of  Wounds Healing</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Excessive Wound Healing</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Chronic Wound Formation</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Complications of Wounds Healing</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Factors Affecting the Wound Healing</a:t>
            </a:r>
          </a:p>
          <a:p>
            <a:pPr lvl="1" eaLnBrk="1" hangingPunct="1">
              <a:buClr>
                <a:srgbClr val="0039A6"/>
              </a:buClr>
              <a:buFont typeface="Arial" charset="0"/>
              <a:buChar char="•"/>
            </a:pPr>
            <a:r>
              <a:rPr lang="en-US" altLang="en-US" sz="2400" smtClean="0">
                <a:latin typeface="Times New Roman" pitchFamily="18" charset="0"/>
                <a:cs typeface="Times New Roman" pitchFamily="18" charset="0"/>
              </a:rPr>
              <a:t>Wound Care</a:t>
            </a:r>
            <a:endParaRPr lang="en-US" altLang="en-US" sz="24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Treatment of Wounds Healing</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Conclusion </a:t>
            </a:r>
            <a:endParaRPr lang="en-US" altLang="en-US" sz="24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mtClean="0">
                <a:solidFill>
                  <a:srgbClr val="000099"/>
                </a:solidFill>
                <a:latin typeface="Times New Roman" pitchFamily="18" charset="0"/>
                <a:cs typeface="Times New Roman" pitchFamily="18" charset="0"/>
              </a:rPr>
              <a:t>Introduction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457200" y="15240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Skin is the largest organ in the body and covers the body's entire external surface.</a:t>
            </a:r>
          </a:p>
          <a:p>
            <a:r>
              <a:rPr lang="en-US" sz="2800" dirty="0" smtClean="0"/>
              <a:t>Made up of three layers, the epidermis, dermis, and hypo-dermis.</a:t>
            </a:r>
          </a:p>
          <a:p>
            <a:r>
              <a:rPr lang="en-US" sz="2800" dirty="0" smtClean="0"/>
              <a:t>Skin's structure is made up of an intricate network that serves as the body’s initial barrier against pathogens, UV light, and chemicals, and mechanical injury, and regulates temperature and the amount of water released into the environment. </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mtClean="0">
                <a:solidFill>
                  <a:srgbClr val="000099"/>
                </a:solidFill>
                <a:latin typeface="Times New Roman" pitchFamily="18" charset="0"/>
                <a:cs typeface="Times New Roman" pitchFamily="18" charset="0"/>
              </a:rPr>
              <a:t>Introduction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457200" y="15240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dirty="0" smtClean="0"/>
              <a:t>    </a:t>
            </a:r>
            <a:r>
              <a:rPr lang="en-US" sz="2800" b="1" dirty="0" smtClean="0"/>
              <a:t>A skin wound results from the breakdown of the epidermal layer integrity:</a:t>
            </a:r>
          </a:p>
          <a:p>
            <a:r>
              <a:rPr lang="en-US" sz="2800" dirty="0" smtClean="0"/>
              <a:t>Wound healing mostly means healing of the skin.</a:t>
            </a:r>
          </a:p>
          <a:p>
            <a:r>
              <a:rPr lang="en-US" sz="2800" dirty="0" smtClean="0"/>
              <a:t>Begins immediately after an injury to the epidermal layer and might take years.</a:t>
            </a:r>
          </a:p>
          <a:p>
            <a:r>
              <a:rPr lang="en-US" sz="2800" dirty="0" smtClean="0"/>
              <a:t>Dynamic process including highly organized cellular, </a:t>
            </a:r>
            <a:r>
              <a:rPr lang="en-US" sz="2800" dirty="0" err="1" smtClean="0"/>
              <a:t>humoral</a:t>
            </a:r>
            <a:r>
              <a:rPr lang="en-US" sz="2800" dirty="0" smtClean="0"/>
              <a:t>, and molecular mechanisms. </a:t>
            </a:r>
          </a:p>
          <a:p>
            <a:r>
              <a:rPr lang="en-US" sz="2800" dirty="0" smtClean="0"/>
              <a:t>Has 3 overlapping phases which are inflammation, proliferation, and </a:t>
            </a:r>
            <a:r>
              <a:rPr lang="en-US" sz="2800" dirty="0" err="1" smtClean="0"/>
              <a:t>remodelling</a:t>
            </a:r>
            <a:r>
              <a:rPr lang="en-US" sz="2800" dirty="0" smtClean="0"/>
              <a:t>. Any disruption leads to abnormal wound healing.</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Introduction</a:t>
            </a:r>
          </a:p>
        </p:txBody>
      </p:sp>
      <p:pic>
        <p:nvPicPr>
          <p:cNvPr id="6" name="Picture 5" descr="500px-Integumentary_system_-_Kenhub.png"/>
          <p:cNvPicPr>
            <a:picLocks noChangeAspect="1"/>
          </p:cNvPicPr>
          <p:nvPr/>
        </p:nvPicPr>
        <p:blipFill>
          <a:blip r:embed="rId3"/>
          <a:stretch>
            <a:fillRect/>
          </a:stretch>
        </p:blipFill>
        <p:spPr>
          <a:xfrm>
            <a:off x="708337" y="1738312"/>
            <a:ext cx="7521263" cy="4433888"/>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a:t>
            </a:r>
            <a:r>
              <a:rPr lang="en-US" b="1" dirty="0" smtClean="0"/>
              <a:t>Wounds can be separated into open or closed wounds:</a:t>
            </a:r>
          </a:p>
          <a:p>
            <a:r>
              <a:rPr lang="en-US" b="1" dirty="0" smtClean="0"/>
              <a:t>Closed Wound:</a:t>
            </a:r>
            <a:r>
              <a:rPr lang="en-US" dirty="0" smtClean="0"/>
              <a:t> The surface of the skin is intact, but the underlying tissues may be damaged. e.g. contusions, </a:t>
            </a:r>
            <a:r>
              <a:rPr lang="en-US" dirty="0" err="1" smtClean="0"/>
              <a:t>haematomas</a:t>
            </a:r>
            <a:r>
              <a:rPr lang="en-US" dirty="0" smtClean="0"/>
              <a:t>.</a:t>
            </a:r>
          </a:p>
          <a:p>
            <a:r>
              <a:rPr lang="en-US" b="1" dirty="0" smtClean="0"/>
              <a:t>Open Wounds</a:t>
            </a:r>
            <a:r>
              <a:rPr lang="en-US" dirty="0" smtClean="0"/>
              <a:t>: the skin is split or cracked and the underlying tissues are exposed to the outside environment.</a:t>
            </a:r>
            <a:endParaRPr lang="en-US"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Types of Wounds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Types of Wound Healing</a:t>
            </a:r>
          </a:p>
        </p:txBody>
      </p:sp>
      <p:sp>
        <p:nvSpPr>
          <p:cNvPr id="2" name="TextBox 1"/>
          <p:cNvSpPr txBox="1"/>
          <p:nvPr/>
        </p:nvSpPr>
        <p:spPr>
          <a:xfrm>
            <a:off x="574675" y="1524000"/>
            <a:ext cx="8153400" cy="3539430"/>
          </a:xfrm>
          <a:prstGeom prst="rect">
            <a:avLst/>
          </a:prstGeom>
          <a:noFill/>
        </p:spPr>
        <p:txBody>
          <a:bodyPr wrap="square">
            <a:spAutoFit/>
          </a:bodyPr>
          <a:lstStyle/>
          <a:p>
            <a:r>
              <a:rPr lang="en-US" sz="3200" dirty="0" smtClean="0"/>
              <a:t>Wound healing is classified as primary healing and secondary healing.</a:t>
            </a:r>
          </a:p>
          <a:p>
            <a:endParaRPr lang="en-US" sz="3200" dirty="0" smtClean="0"/>
          </a:p>
          <a:p>
            <a:r>
              <a:rPr lang="en-US" sz="3200" b="1" dirty="0" smtClean="0"/>
              <a:t>Primary Healing:</a:t>
            </a:r>
          </a:p>
          <a:p>
            <a:r>
              <a:rPr lang="en-US" sz="3200" dirty="0" smtClean="0"/>
              <a:t>Uncomplicated healing of a non-infected, well-approximated wound is defined as primary healing. e.g. Surgical wounds.</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Types of Wound Healing</a:t>
            </a:r>
          </a:p>
        </p:txBody>
      </p:sp>
      <p:sp>
        <p:nvSpPr>
          <p:cNvPr id="2" name="TextBox 1"/>
          <p:cNvSpPr txBox="1"/>
          <p:nvPr/>
        </p:nvSpPr>
        <p:spPr>
          <a:xfrm>
            <a:off x="574675" y="1524000"/>
            <a:ext cx="8153400" cy="3970318"/>
          </a:xfrm>
          <a:prstGeom prst="rect">
            <a:avLst/>
          </a:prstGeom>
          <a:noFill/>
        </p:spPr>
        <p:txBody>
          <a:bodyPr wrap="square">
            <a:spAutoFit/>
          </a:bodyPr>
          <a:lstStyle/>
          <a:p>
            <a:r>
              <a:rPr lang="en-US" sz="2800" b="1" dirty="0" smtClean="0"/>
              <a:t>Secondary Healing:</a:t>
            </a:r>
          </a:p>
          <a:p>
            <a:r>
              <a:rPr lang="en-US" sz="2800" dirty="0" smtClean="0"/>
              <a:t>If the wound healing course in this wound is disrupted by infection, dehiscence, hypoxia or immune dysfunction, the secondary healing stage begins.</a:t>
            </a:r>
          </a:p>
          <a:p>
            <a:r>
              <a:rPr lang="en-US" sz="2800" dirty="0" smtClean="0"/>
              <a:t>During secondary healing, granulation tissue formation and </a:t>
            </a:r>
            <a:r>
              <a:rPr lang="en-US" sz="2800" dirty="0" err="1" smtClean="0"/>
              <a:t>epithelization</a:t>
            </a:r>
            <a:r>
              <a:rPr lang="en-US" sz="2800" dirty="0" smtClean="0"/>
              <a:t> over this new tissue take place. These types of wounds are more susceptible to infections and poor healing.</a:t>
            </a:r>
            <a:endParaRPr lang="en-US" sz="28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Excessive Wound Healing</a:t>
            </a:r>
          </a:p>
        </p:txBody>
      </p:sp>
      <p:sp>
        <p:nvSpPr>
          <p:cNvPr id="2" name="TextBox 1"/>
          <p:cNvSpPr txBox="1"/>
          <p:nvPr/>
        </p:nvSpPr>
        <p:spPr>
          <a:xfrm>
            <a:off x="574675" y="1524000"/>
            <a:ext cx="8153400" cy="4524315"/>
          </a:xfrm>
          <a:prstGeom prst="rect">
            <a:avLst/>
          </a:prstGeom>
          <a:noFill/>
        </p:spPr>
        <p:txBody>
          <a:bodyPr wrap="square">
            <a:spAutoFit/>
          </a:bodyPr>
          <a:lstStyle/>
          <a:p>
            <a:r>
              <a:rPr lang="en-US" sz="3200" dirty="0" smtClean="0"/>
              <a:t>The pathogenesis of the excessive wound healing is not fully understood.</a:t>
            </a:r>
          </a:p>
          <a:p>
            <a:r>
              <a:rPr lang="en-US" sz="3200" dirty="0" smtClean="0"/>
              <a:t>An abnormal form of a wound healing that is characterized by a continuous localized inflammation.</a:t>
            </a:r>
          </a:p>
          <a:p>
            <a:r>
              <a:rPr lang="en-US" sz="3200" dirty="0" smtClean="0"/>
              <a:t>Excessive collagen synthesis, abnormal collagen turnover and exaggerated ECM accumulation in these wounds. e.g. "</a:t>
            </a:r>
            <a:r>
              <a:rPr lang="en-US" sz="3200" dirty="0" err="1" smtClean="0"/>
              <a:t>Keloid</a:t>
            </a:r>
            <a:r>
              <a:rPr lang="en-US" sz="3200" dirty="0" smtClean="0"/>
              <a:t>" and "hypertrophic scars".</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Flow">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18666</TotalTime>
  <Words>481</Words>
  <Application>Microsoft Office PowerPoint</Application>
  <PresentationFormat>On-screen Show (4:3)</PresentationFormat>
  <Paragraphs>240</Paragraphs>
  <Slides>17</Slides>
  <Notes>15</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7_SEPDPO</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870</cp:revision>
  <cp:lastPrinted>2014-09-05T11:57:32Z</cp:lastPrinted>
  <dcterms:created xsi:type="dcterms:W3CDTF">2014-04-08T13:15:54Z</dcterms:created>
  <dcterms:modified xsi:type="dcterms:W3CDTF">2022-10-16T08:02:58Z</dcterms:modified>
</cp:coreProperties>
</file>