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92" r:id="rId1"/>
    <p:sldMasterId id="2147486093" r:id="rId2"/>
  </p:sldMasterIdLst>
  <p:notesMasterIdLst>
    <p:notesMasterId r:id="rId20"/>
  </p:notesMasterIdLst>
  <p:handoutMasterIdLst>
    <p:handoutMasterId r:id="rId21"/>
  </p:handoutMasterIdLst>
  <p:sldIdLst>
    <p:sldId id="386" r:id="rId3"/>
    <p:sldId id="322" r:id="rId4"/>
    <p:sldId id="324" r:id="rId5"/>
    <p:sldId id="362" r:id="rId6"/>
    <p:sldId id="361" r:id="rId7"/>
    <p:sldId id="325" r:id="rId8"/>
    <p:sldId id="372" r:id="rId9"/>
    <p:sldId id="373" r:id="rId10"/>
    <p:sldId id="376" r:id="rId11"/>
    <p:sldId id="381" r:id="rId12"/>
    <p:sldId id="377" r:id="rId13"/>
    <p:sldId id="378" r:id="rId14"/>
    <p:sldId id="382" r:id="rId15"/>
    <p:sldId id="375" r:id="rId16"/>
    <p:sldId id="351" r:id="rId17"/>
    <p:sldId id="383" r:id="rId18"/>
    <p:sldId id="387" r:id="rId19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39A6"/>
    <a:srgbClr val="006600"/>
    <a:srgbClr val="028432"/>
    <a:srgbClr val="E7E7D8"/>
    <a:srgbClr val="0536C6"/>
    <a:srgbClr val="923739"/>
    <a:srgbClr val="FF39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53" autoAdjust="0"/>
    <p:restoredTop sz="77728" autoAdjust="0"/>
  </p:normalViewPr>
  <p:slideViewPr>
    <p:cSldViewPr>
      <p:cViewPr>
        <p:scale>
          <a:sx n="51" d="100"/>
          <a:sy n="51" d="100"/>
        </p:scale>
        <p:origin x="-1652" y="-4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0"/>
    </p:cViewPr>
  </p:sorterViewPr>
  <p:notesViewPr>
    <p:cSldViewPr>
      <p:cViewPr>
        <p:scale>
          <a:sx n="120" d="100"/>
          <a:sy n="120" d="100"/>
        </p:scale>
        <p:origin x="-1542" y="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3.xml"/><Relationship Id="rId3" Type="http://schemas.openxmlformats.org/officeDocument/2006/relationships/slide" Target="slides/slide8.xml"/><Relationship Id="rId7" Type="http://schemas.openxmlformats.org/officeDocument/2006/relationships/slide" Target="slides/slide12.xml"/><Relationship Id="rId2" Type="http://schemas.openxmlformats.org/officeDocument/2006/relationships/slide" Target="slides/slide7.xml"/><Relationship Id="rId1" Type="http://schemas.openxmlformats.org/officeDocument/2006/relationships/slide" Target="slides/slide6.xml"/><Relationship Id="rId6" Type="http://schemas.openxmlformats.org/officeDocument/2006/relationships/slide" Target="slides/slide11.xml"/><Relationship Id="rId5" Type="http://schemas.openxmlformats.org/officeDocument/2006/relationships/slide" Target="slides/slide10.xml"/><Relationship Id="rId4" Type="http://schemas.openxmlformats.org/officeDocument/2006/relationships/slide" Target="slides/slide9.xml"/><Relationship Id="rId9" Type="http://schemas.openxmlformats.org/officeDocument/2006/relationships/slide" Target="slides/slide1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399AABF-9665-440D-90EB-75FD43261E79}" type="datetimeFigureOut">
              <a:rPr lang="en-US"/>
              <a:pPr>
                <a:defRPr/>
              </a:pPr>
              <a:t>10/28/2022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AD26005-350B-4663-8083-A0ECEF69C9D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505532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4A6A58F-D608-4BEA-9705-1B2C4FF196D8}" type="datetimeFigureOut">
              <a:rPr lang="en-US"/>
              <a:pPr>
                <a:defRPr/>
              </a:pPr>
              <a:t>10/28/2022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1C3C041-5338-46DC-B5C2-45D7FFBDD6E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529763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72EDED-AAB0-413F-9A10-EE6D060E324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3873500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SAY:</a:t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purpose of epidemiology in public health practice is to</a:t>
            </a:r>
          </a:p>
          <a:p>
            <a:pPr>
              <a:lnSpc>
                <a:spcPct val="150000"/>
              </a:lnSpc>
              <a:defRPr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708" indent="-174708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discover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agent, host, and environmental factors that affect health;</a:t>
            </a:r>
          </a:p>
          <a:p>
            <a:pPr marL="174708" indent="-174708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determine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relative importance of causes of illness, disability, and death;</a:t>
            </a:r>
          </a:p>
          <a:p>
            <a:pPr marL="174708" indent="-174708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identify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those segments of the population that have the greatest risk from specific causes of ill health; and</a:t>
            </a:r>
          </a:p>
          <a:p>
            <a:pPr marL="174708" indent="-174708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evaluate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the effectiveness of health programs and services in improving population health.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GO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to next slide.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CEE14A06-6DA4-4485-8C26-48B287ECF792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 dirty="0" smtClean="0"/>
          </a:p>
        </p:txBody>
      </p:sp>
      <p:sp>
        <p:nvSpPr>
          <p:cNvPr id="70661" name="Date Placeholder 4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8E05B8-BC65-4A5F-B692-EA38DF597DCB}" type="datetime1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10/28/2022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3873500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SAY:</a:t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purpose of epidemiology in public health practice is to</a:t>
            </a:r>
          </a:p>
          <a:p>
            <a:pPr>
              <a:lnSpc>
                <a:spcPct val="150000"/>
              </a:lnSpc>
              <a:defRPr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708" indent="-174708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discover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agent, host, and environmental factors that affect health;</a:t>
            </a:r>
          </a:p>
          <a:p>
            <a:pPr marL="174708" indent="-174708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determine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relative importance of causes of illness, disability, and death;</a:t>
            </a:r>
          </a:p>
          <a:p>
            <a:pPr marL="174708" indent="-174708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identify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those segments of the population that have the greatest risk from specific causes of ill health; and</a:t>
            </a:r>
          </a:p>
          <a:p>
            <a:pPr marL="174708" indent="-174708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evaluate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the effectiveness of health programs and services in improving population health.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GO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to next slide.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CEE14A06-6DA4-4485-8C26-48B287ECF792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 dirty="0" smtClean="0"/>
          </a:p>
        </p:txBody>
      </p:sp>
      <p:sp>
        <p:nvSpPr>
          <p:cNvPr id="70661" name="Date Placeholder 4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8E05B8-BC65-4A5F-B692-EA38DF597DCB}" type="datetime1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10/28/2022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3873500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SAY:</a:t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purpose of epidemiology in public health practice is to</a:t>
            </a:r>
          </a:p>
          <a:p>
            <a:pPr>
              <a:lnSpc>
                <a:spcPct val="150000"/>
              </a:lnSpc>
              <a:defRPr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708" indent="-174708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discover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agent, host, and environmental factors that affect health;</a:t>
            </a:r>
          </a:p>
          <a:p>
            <a:pPr marL="174708" indent="-174708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determine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relative importance of causes of illness, disability, and death;</a:t>
            </a:r>
          </a:p>
          <a:p>
            <a:pPr marL="174708" indent="-174708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identify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those segments of the population that have the greatest risk from specific causes of ill health; and</a:t>
            </a:r>
          </a:p>
          <a:p>
            <a:pPr marL="174708" indent="-174708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evaluate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the effectiveness of health programs and services in improving population health.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GO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to next slide.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CEE14A06-6DA4-4485-8C26-48B287ECF792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 dirty="0" smtClean="0"/>
          </a:p>
        </p:txBody>
      </p:sp>
      <p:sp>
        <p:nvSpPr>
          <p:cNvPr id="70661" name="Date Placeholder 4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8E05B8-BC65-4A5F-B692-EA38DF597DCB}" type="datetime1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10/28/2022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3873500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SAY:</a:t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purpose of epidemiology in public health practice is to</a:t>
            </a:r>
          </a:p>
          <a:p>
            <a:pPr>
              <a:lnSpc>
                <a:spcPct val="150000"/>
              </a:lnSpc>
              <a:defRPr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708" indent="-174708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discover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agent, host, and environmental factors that affect health;</a:t>
            </a:r>
          </a:p>
          <a:p>
            <a:pPr marL="174708" indent="-174708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determine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relative importance of causes of illness, disability, and death;</a:t>
            </a:r>
          </a:p>
          <a:p>
            <a:pPr marL="174708" indent="-174708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identify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those segments of the population that have the greatest risk from specific causes of ill health; and</a:t>
            </a:r>
          </a:p>
          <a:p>
            <a:pPr marL="174708" indent="-174708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evaluate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the effectiveness of health programs and services in improving population health.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GO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to next slide.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CEE14A06-6DA4-4485-8C26-48B287ECF792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 dirty="0" smtClean="0"/>
          </a:p>
        </p:txBody>
      </p:sp>
      <p:sp>
        <p:nvSpPr>
          <p:cNvPr id="70661" name="Date Placeholder 4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8E05B8-BC65-4A5F-B692-EA38DF597DCB}" type="datetime1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10/28/2022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3873500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SAY:</a:t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purpose of epidemiology in public health practice is to</a:t>
            </a:r>
          </a:p>
          <a:p>
            <a:pPr>
              <a:lnSpc>
                <a:spcPct val="150000"/>
              </a:lnSpc>
              <a:defRPr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708" indent="-174708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discover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agent, host, and environmental factors that affect health;</a:t>
            </a:r>
          </a:p>
          <a:p>
            <a:pPr marL="174708" indent="-174708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determine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relative importance of causes of illness, disability, and death;</a:t>
            </a:r>
          </a:p>
          <a:p>
            <a:pPr marL="174708" indent="-174708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identify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those segments of the population that have the greatest risk from specific causes of ill health; and</a:t>
            </a:r>
          </a:p>
          <a:p>
            <a:pPr marL="174708" indent="-174708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evaluate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the effectiveness of health programs and services in improving population health.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GO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to next slide.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CEE14A06-6DA4-4485-8C26-48B287ECF792}" type="slidenum">
              <a:rPr lang="en-US" altLang="en-US" smtClean="0"/>
              <a:pPr>
                <a:spcBef>
                  <a:spcPct val="0"/>
                </a:spcBef>
              </a:pPr>
              <a:t>15</a:t>
            </a:fld>
            <a:endParaRPr lang="en-US" altLang="en-US" dirty="0" smtClean="0"/>
          </a:p>
        </p:txBody>
      </p:sp>
      <p:sp>
        <p:nvSpPr>
          <p:cNvPr id="70661" name="Date Placeholder 4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8E05B8-BC65-4A5F-B692-EA38DF597DCB}" type="datetime1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10/28/2022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675" y="4416425"/>
            <a:ext cx="5607050" cy="2711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b="1" dirty="0" smtClean="0">
                <a:latin typeface="Arial" charset="0"/>
                <a:cs typeface="Arial" charset="0"/>
              </a:rPr>
              <a:t>SAY:</a:t>
            </a:r>
            <a:br>
              <a:rPr lang="en-US" altLang="en-US" b="1" dirty="0" smtClean="0">
                <a:latin typeface="Arial" charset="0"/>
                <a:cs typeface="Arial" charset="0"/>
              </a:rPr>
            </a:br>
            <a:r>
              <a:rPr lang="en-US" altLang="en-US" b="1" dirty="0" smtClean="0">
                <a:latin typeface="Arial" charset="0"/>
                <a:cs typeface="Arial" charset="0"/>
              </a:rPr>
              <a:t/>
            </a:r>
            <a:br>
              <a:rPr lang="en-US" altLang="en-US" b="1" dirty="0" smtClean="0">
                <a:latin typeface="Arial" charset="0"/>
                <a:cs typeface="Arial" charset="0"/>
              </a:rPr>
            </a:br>
            <a:r>
              <a:rPr lang="en-US" altLang="en-US" dirty="0" smtClean="0">
                <a:latin typeface="Arial" charset="0"/>
                <a:cs typeface="Arial" charset="0"/>
              </a:rPr>
              <a:t>Before we wrap up the course, let’s review what we have learned today.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en-US" altLang="en-US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dirty="0" smtClean="0">
                <a:latin typeface="Arial" charset="0"/>
                <a:cs typeface="Arial" charset="0"/>
              </a:rPr>
              <a:t>During this course, we have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dirty="0" smtClean="0">
                <a:latin typeface="Arial" charset="0"/>
                <a:cs typeface="Arial" charset="0"/>
              </a:rPr>
              <a:t/>
            </a:r>
            <a:br>
              <a:rPr lang="en-US" altLang="en-US" dirty="0" smtClean="0">
                <a:latin typeface="Arial" charset="0"/>
                <a:cs typeface="Arial" charset="0"/>
              </a:rPr>
            </a:br>
            <a:r>
              <a:rPr lang="en-US" altLang="en-US" dirty="0" smtClean="0">
                <a:latin typeface="Arial" charset="0"/>
                <a:cs typeface="Arial" charset="0"/>
              </a:rPr>
              <a:t>&lt;</a:t>
            </a:r>
            <a:r>
              <a:rPr lang="en-US" altLang="en-US" b="1" dirty="0" smtClean="0">
                <a:latin typeface="Arial" charset="0"/>
                <a:cs typeface="Arial" charset="0"/>
              </a:rPr>
              <a:t>READ</a:t>
            </a:r>
            <a:r>
              <a:rPr lang="en-US" altLang="en-US" dirty="0" smtClean="0">
                <a:latin typeface="Arial" charset="0"/>
                <a:cs typeface="Arial" charset="0"/>
              </a:rPr>
              <a:t> the bullets from the slide.&gt;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en-US" altLang="en-US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GO</a:t>
            </a:r>
            <a:r>
              <a:rPr lang="en-US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to next slide.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1F923737-DF2C-4C05-AA71-4B5989D14E08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 dirty="0" smtClean="0"/>
          </a:p>
        </p:txBody>
      </p:sp>
      <p:sp>
        <p:nvSpPr>
          <p:cNvPr id="109573" name="Date Placeholder 4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A23028-C590-431B-AD6C-EE2EE647D4B7}" type="datetime1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10/28/2022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675" y="4416425"/>
            <a:ext cx="5607050" cy="2711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b="1" dirty="0" smtClean="0">
                <a:latin typeface="Arial" charset="0"/>
                <a:cs typeface="Arial" charset="0"/>
              </a:rPr>
              <a:t>SAY:</a:t>
            </a:r>
            <a:br>
              <a:rPr lang="en-US" altLang="en-US" b="1" dirty="0" smtClean="0">
                <a:latin typeface="Arial" charset="0"/>
                <a:cs typeface="Arial" charset="0"/>
              </a:rPr>
            </a:br>
            <a:r>
              <a:rPr lang="en-US" altLang="en-US" b="1" dirty="0" smtClean="0">
                <a:latin typeface="Arial" charset="0"/>
                <a:cs typeface="Arial" charset="0"/>
              </a:rPr>
              <a:t/>
            </a:r>
            <a:br>
              <a:rPr lang="en-US" altLang="en-US" b="1" dirty="0" smtClean="0">
                <a:latin typeface="Arial" charset="0"/>
                <a:cs typeface="Arial" charset="0"/>
              </a:rPr>
            </a:br>
            <a:r>
              <a:rPr lang="en-US" altLang="en-US" dirty="0" smtClean="0">
                <a:latin typeface="Arial" charset="0"/>
                <a:cs typeface="Arial" charset="0"/>
              </a:rPr>
              <a:t>Before we wrap up the course, let’s review what we have learned today.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en-US" altLang="en-US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dirty="0" smtClean="0">
                <a:latin typeface="Arial" charset="0"/>
                <a:cs typeface="Arial" charset="0"/>
              </a:rPr>
              <a:t>During this course, we have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dirty="0" smtClean="0">
                <a:latin typeface="Arial" charset="0"/>
                <a:cs typeface="Arial" charset="0"/>
              </a:rPr>
              <a:t/>
            </a:r>
            <a:br>
              <a:rPr lang="en-US" altLang="en-US" dirty="0" smtClean="0">
                <a:latin typeface="Arial" charset="0"/>
                <a:cs typeface="Arial" charset="0"/>
              </a:rPr>
            </a:br>
            <a:r>
              <a:rPr lang="en-US" altLang="en-US" dirty="0" smtClean="0">
                <a:latin typeface="Arial" charset="0"/>
                <a:cs typeface="Arial" charset="0"/>
              </a:rPr>
              <a:t>&lt;</a:t>
            </a:r>
            <a:r>
              <a:rPr lang="en-US" altLang="en-US" b="1" dirty="0" smtClean="0">
                <a:latin typeface="Arial" charset="0"/>
                <a:cs typeface="Arial" charset="0"/>
              </a:rPr>
              <a:t>READ</a:t>
            </a:r>
            <a:r>
              <a:rPr lang="en-US" altLang="en-US" dirty="0" smtClean="0">
                <a:latin typeface="Arial" charset="0"/>
                <a:cs typeface="Arial" charset="0"/>
              </a:rPr>
              <a:t> the bullets from the slide.&gt;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en-US" altLang="en-US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GO</a:t>
            </a:r>
            <a:r>
              <a:rPr lang="en-US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to next slide.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1F923737-DF2C-4C05-AA71-4B5989D14E08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 dirty="0" smtClean="0"/>
          </a:p>
        </p:txBody>
      </p:sp>
      <p:sp>
        <p:nvSpPr>
          <p:cNvPr id="109573" name="Date Placeholder 4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A23028-C590-431B-AD6C-EE2EE647D4B7}" type="datetime1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10/28/2022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675" y="4416425"/>
            <a:ext cx="5607050" cy="2711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b="1" dirty="0" smtClean="0">
                <a:latin typeface="Arial" charset="0"/>
                <a:cs typeface="Arial" charset="0"/>
              </a:rPr>
              <a:t>SAY:</a:t>
            </a:r>
            <a:br>
              <a:rPr lang="en-US" altLang="en-US" b="1" dirty="0" smtClean="0">
                <a:latin typeface="Arial" charset="0"/>
                <a:cs typeface="Arial" charset="0"/>
              </a:rPr>
            </a:br>
            <a:r>
              <a:rPr lang="en-US" altLang="en-US" b="1" dirty="0" smtClean="0">
                <a:latin typeface="Arial" charset="0"/>
                <a:cs typeface="Arial" charset="0"/>
              </a:rPr>
              <a:t/>
            </a:r>
            <a:br>
              <a:rPr lang="en-US" altLang="en-US" b="1" dirty="0" smtClean="0">
                <a:latin typeface="Arial" charset="0"/>
                <a:cs typeface="Arial" charset="0"/>
              </a:rPr>
            </a:br>
            <a:r>
              <a:rPr lang="en-US" altLang="en-US" dirty="0" smtClean="0">
                <a:latin typeface="Arial" charset="0"/>
                <a:cs typeface="Arial" charset="0"/>
              </a:rPr>
              <a:t>Before we wrap up the course, let’s review what we have learned today.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en-US" altLang="en-US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dirty="0" smtClean="0">
                <a:latin typeface="Arial" charset="0"/>
                <a:cs typeface="Arial" charset="0"/>
              </a:rPr>
              <a:t>During this course, we have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dirty="0" smtClean="0">
                <a:latin typeface="Arial" charset="0"/>
                <a:cs typeface="Arial" charset="0"/>
              </a:rPr>
              <a:t/>
            </a:r>
            <a:br>
              <a:rPr lang="en-US" altLang="en-US" dirty="0" smtClean="0">
                <a:latin typeface="Arial" charset="0"/>
                <a:cs typeface="Arial" charset="0"/>
              </a:rPr>
            </a:br>
            <a:r>
              <a:rPr lang="en-US" altLang="en-US" dirty="0" smtClean="0">
                <a:latin typeface="Arial" charset="0"/>
                <a:cs typeface="Arial" charset="0"/>
              </a:rPr>
              <a:t>&lt;</a:t>
            </a:r>
            <a:r>
              <a:rPr lang="en-US" altLang="en-US" b="1" dirty="0" smtClean="0">
                <a:latin typeface="Arial" charset="0"/>
                <a:cs typeface="Arial" charset="0"/>
              </a:rPr>
              <a:t>READ</a:t>
            </a:r>
            <a:r>
              <a:rPr lang="en-US" altLang="en-US" dirty="0" smtClean="0">
                <a:latin typeface="Arial" charset="0"/>
                <a:cs typeface="Arial" charset="0"/>
              </a:rPr>
              <a:t> the bullets from the slide.&gt;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en-US" altLang="en-US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GO</a:t>
            </a:r>
            <a:r>
              <a:rPr lang="en-US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to next slide.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1F923737-DF2C-4C05-AA71-4B5989D14E08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 dirty="0" smtClean="0"/>
          </a:p>
        </p:txBody>
      </p:sp>
      <p:sp>
        <p:nvSpPr>
          <p:cNvPr id="109573" name="Date Placeholder 4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A23028-C590-431B-AD6C-EE2EE647D4B7}" type="datetime1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10/28/2022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675" y="4416425"/>
            <a:ext cx="5607050" cy="2711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b="1" dirty="0" smtClean="0">
                <a:latin typeface="Arial" charset="0"/>
                <a:cs typeface="Arial" charset="0"/>
              </a:rPr>
              <a:t>SAY:</a:t>
            </a:r>
            <a:br>
              <a:rPr lang="en-US" altLang="en-US" b="1" dirty="0" smtClean="0">
                <a:latin typeface="Arial" charset="0"/>
                <a:cs typeface="Arial" charset="0"/>
              </a:rPr>
            </a:br>
            <a:r>
              <a:rPr lang="en-US" altLang="en-US" b="1" dirty="0" smtClean="0">
                <a:latin typeface="Arial" charset="0"/>
                <a:cs typeface="Arial" charset="0"/>
              </a:rPr>
              <a:t/>
            </a:r>
            <a:br>
              <a:rPr lang="en-US" altLang="en-US" b="1" dirty="0" smtClean="0">
                <a:latin typeface="Arial" charset="0"/>
                <a:cs typeface="Arial" charset="0"/>
              </a:rPr>
            </a:br>
            <a:r>
              <a:rPr lang="en-US" altLang="en-US" dirty="0" smtClean="0">
                <a:latin typeface="Arial" charset="0"/>
                <a:cs typeface="Arial" charset="0"/>
              </a:rPr>
              <a:t>Before we wrap up the course, let’s review what we have learned today.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en-US" altLang="en-US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dirty="0" smtClean="0">
                <a:latin typeface="Arial" charset="0"/>
                <a:cs typeface="Arial" charset="0"/>
              </a:rPr>
              <a:t>During this course, we have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dirty="0" smtClean="0">
                <a:latin typeface="Arial" charset="0"/>
                <a:cs typeface="Arial" charset="0"/>
              </a:rPr>
              <a:t/>
            </a:r>
            <a:br>
              <a:rPr lang="en-US" altLang="en-US" dirty="0" smtClean="0">
                <a:latin typeface="Arial" charset="0"/>
                <a:cs typeface="Arial" charset="0"/>
              </a:rPr>
            </a:br>
            <a:r>
              <a:rPr lang="en-US" altLang="en-US" dirty="0" smtClean="0">
                <a:latin typeface="Arial" charset="0"/>
                <a:cs typeface="Arial" charset="0"/>
              </a:rPr>
              <a:t>&lt;</a:t>
            </a:r>
            <a:r>
              <a:rPr lang="en-US" altLang="en-US" b="1" dirty="0" smtClean="0">
                <a:latin typeface="Arial" charset="0"/>
                <a:cs typeface="Arial" charset="0"/>
              </a:rPr>
              <a:t>READ</a:t>
            </a:r>
            <a:r>
              <a:rPr lang="en-US" altLang="en-US" dirty="0" smtClean="0">
                <a:latin typeface="Arial" charset="0"/>
                <a:cs typeface="Arial" charset="0"/>
              </a:rPr>
              <a:t> the bullets from the slide.&gt;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en-US" altLang="en-US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GO</a:t>
            </a:r>
            <a:r>
              <a:rPr lang="en-US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to next slide.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1F923737-DF2C-4C05-AA71-4B5989D14E08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 dirty="0" smtClean="0"/>
          </a:p>
        </p:txBody>
      </p:sp>
      <p:sp>
        <p:nvSpPr>
          <p:cNvPr id="109573" name="Date Placeholder 4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A23028-C590-431B-AD6C-EE2EE647D4B7}" type="datetime1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10/28/2022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3873500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SAY:</a:t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purpose of epidemiology in public health practice is to</a:t>
            </a:r>
          </a:p>
          <a:p>
            <a:pPr>
              <a:lnSpc>
                <a:spcPct val="150000"/>
              </a:lnSpc>
              <a:defRPr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708" indent="-174708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discover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agent, host, and environmental factors that affect health;</a:t>
            </a:r>
          </a:p>
          <a:p>
            <a:pPr marL="174708" indent="-174708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determine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relative importance of causes of illness, disability, and death;</a:t>
            </a:r>
          </a:p>
          <a:p>
            <a:pPr marL="174708" indent="-174708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identify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those segments of the population that have the greatest risk from specific causes of ill health; and</a:t>
            </a:r>
          </a:p>
          <a:p>
            <a:pPr marL="174708" indent="-174708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evaluate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the effectiveness of health programs and services in improving population health.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GO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to next slide.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CEE14A06-6DA4-4485-8C26-48B287ECF792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 dirty="0" smtClean="0"/>
          </a:p>
        </p:txBody>
      </p:sp>
      <p:sp>
        <p:nvSpPr>
          <p:cNvPr id="70661" name="Date Placeholder 4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8E05B8-BC65-4A5F-B692-EA38DF597DCB}" type="datetime1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10/28/2022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3873500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SAY:</a:t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purpose of epidemiology in public health practice is to</a:t>
            </a:r>
          </a:p>
          <a:p>
            <a:pPr>
              <a:lnSpc>
                <a:spcPct val="150000"/>
              </a:lnSpc>
              <a:defRPr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708" indent="-174708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discover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agent, host, and environmental factors that affect health;</a:t>
            </a:r>
          </a:p>
          <a:p>
            <a:pPr marL="174708" indent="-174708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determine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relative importance of causes of illness, disability, and death;</a:t>
            </a:r>
          </a:p>
          <a:p>
            <a:pPr marL="174708" indent="-174708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identify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those segments of the population that have the greatest risk from specific causes of ill health; and</a:t>
            </a:r>
          </a:p>
          <a:p>
            <a:pPr marL="174708" indent="-174708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evaluate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the effectiveness of health programs and services in improving population health.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GO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to next slide.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CEE14A06-6DA4-4485-8C26-48B287ECF792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 dirty="0" smtClean="0"/>
          </a:p>
        </p:txBody>
      </p:sp>
      <p:sp>
        <p:nvSpPr>
          <p:cNvPr id="70661" name="Date Placeholder 4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8E05B8-BC65-4A5F-B692-EA38DF597DCB}" type="datetime1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10/28/2022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3873500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SAY:</a:t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purpose of epidemiology in public health practice is to</a:t>
            </a:r>
          </a:p>
          <a:p>
            <a:pPr>
              <a:lnSpc>
                <a:spcPct val="150000"/>
              </a:lnSpc>
              <a:defRPr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708" indent="-174708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discover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agent, host, and environmental factors that affect health;</a:t>
            </a:r>
          </a:p>
          <a:p>
            <a:pPr marL="174708" indent="-174708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determine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relative importance of causes of illness, disability, and death;</a:t>
            </a:r>
          </a:p>
          <a:p>
            <a:pPr marL="174708" indent="-174708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identify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those segments of the population that have the greatest risk from specific causes of ill health; and</a:t>
            </a:r>
          </a:p>
          <a:p>
            <a:pPr marL="174708" indent="-174708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evaluate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the effectiveness of health programs and services in improving population health.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GO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to next slide.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CEE14A06-6DA4-4485-8C26-48B287ECF792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 dirty="0" smtClean="0"/>
          </a:p>
        </p:txBody>
      </p:sp>
      <p:sp>
        <p:nvSpPr>
          <p:cNvPr id="70661" name="Date Placeholder 4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8E05B8-BC65-4A5F-B692-EA38DF597DCB}" type="datetime1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10/28/2022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3873500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SAY:</a:t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purpose of epidemiology in public health practice is to</a:t>
            </a:r>
          </a:p>
          <a:p>
            <a:pPr>
              <a:lnSpc>
                <a:spcPct val="150000"/>
              </a:lnSpc>
              <a:defRPr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708" indent="-174708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discover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agent, host, and environmental factors that affect health;</a:t>
            </a:r>
          </a:p>
          <a:p>
            <a:pPr marL="174708" indent="-174708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determine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relative importance of causes of illness, disability, and death;</a:t>
            </a:r>
          </a:p>
          <a:p>
            <a:pPr marL="174708" indent="-174708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identify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those segments of the population that have the greatest risk from specific causes of ill health; and</a:t>
            </a:r>
          </a:p>
          <a:p>
            <a:pPr marL="174708" indent="-174708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evaluate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the effectiveness of health programs and services in improving population health.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GO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to next slide.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CEE14A06-6DA4-4485-8C26-48B287ECF792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 dirty="0" smtClean="0"/>
          </a:p>
        </p:txBody>
      </p:sp>
      <p:sp>
        <p:nvSpPr>
          <p:cNvPr id="70661" name="Date Placeholder 4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8E05B8-BC65-4A5F-B692-EA38DF597DCB}" type="datetime1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10/28/2022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286000" y="6281928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0" y="6473952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286000" y="6272784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715945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5"/>
          <p:cNvSpPr>
            <a:spLocks noChangeShapeType="1"/>
          </p:cNvSpPr>
          <p:nvPr/>
        </p:nvSpPr>
        <p:spPr bwMode="gray">
          <a:xfrm>
            <a:off x="392113" y="806450"/>
            <a:ext cx="8355012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6000"/>
              </a:lnSpc>
              <a:spcBef>
                <a:spcPct val="50000"/>
              </a:spcBef>
              <a:buSzPct val="100000"/>
              <a:buFont typeface="Wingdings 2" pitchFamily="18" charset="2"/>
              <a:buNone/>
              <a:defRPr/>
            </a:pPr>
            <a:endParaRPr lang="en-US" sz="11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98" y="514359"/>
            <a:ext cx="8345487" cy="2587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393192" y="1152144"/>
            <a:ext cx="4014216" cy="5138928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None/>
              <a:defRPr/>
            </a:lvl1pPr>
            <a:lvl2pPr>
              <a:defRPr/>
            </a:lvl2pPr>
            <a:lvl3pPr>
              <a:buNone/>
              <a:defRPr/>
            </a:lvl3pPr>
            <a:lvl4pPr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72062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2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>
                <a:solidFill>
                  <a:srgbClr val="000000"/>
                </a:solidFill>
              </a:defRPr>
            </a:lvl1pPr>
            <a:lvl2pPr marL="742950" indent="-285750">
              <a:defRPr lang="en-US" sz="20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 sz="2800">
                <a:solidFill>
                  <a:srgbClr val="0039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 sz="2800">
                <a:solidFill>
                  <a:srgbClr val="0039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39A6"/>
                </a:solidFill>
                <a:latin typeface="Myriad Web Pro" charset="0"/>
                <a:cs typeface="Times New Roman" pitchFamily="18" charset="0"/>
              </a:defRPr>
            </a:lvl1pPr>
          </a:lstStyle>
          <a:p>
            <a:pPr>
              <a:defRPr/>
            </a:pPr>
            <a:fld id="{9EDE2762-D309-4A1B-90D4-EE2DB97D960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4338631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 sz="2800">
                <a:solidFill>
                  <a:srgbClr val="0039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 sz="2800">
                <a:solidFill>
                  <a:srgbClr val="0039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39A6"/>
                </a:solidFill>
                <a:latin typeface="Myriad Web Pro" charset="0"/>
                <a:cs typeface="Times New Roman" pitchFamily="18" charset="0"/>
              </a:defRPr>
            </a:lvl1pPr>
          </a:lstStyle>
          <a:p>
            <a:pPr>
              <a:defRPr/>
            </a:pPr>
            <a:fld id="{A6995B87-722D-46BC-9CC9-1ED5024E22B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9413870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 sz="2800">
                <a:solidFill>
                  <a:srgbClr val="0039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 sz="2800">
                <a:solidFill>
                  <a:srgbClr val="0039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39A6"/>
                </a:solidFill>
                <a:latin typeface="Myriad Web Pro" charset="0"/>
                <a:cs typeface="Times New Roman" pitchFamily="18" charset="0"/>
              </a:defRPr>
            </a:lvl1pPr>
          </a:lstStyle>
          <a:p>
            <a:pPr>
              <a:defRPr/>
            </a:pPr>
            <a:fld id="{2CBE984D-2DD5-4668-BAF8-1C9AC1A13DB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3415176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 sz="2800">
                <a:solidFill>
                  <a:srgbClr val="0039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 sz="2800">
                <a:solidFill>
                  <a:srgbClr val="0039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39A6"/>
                </a:solidFill>
                <a:latin typeface="Myriad Web Pro" charset="0"/>
                <a:cs typeface="Times New Roman" pitchFamily="18" charset="0"/>
              </a:defRPr>
            </a:lvl1pPr>
          </a:lstStyle>
          <a:p>
            <a:pPr>
              <a:defRPr/>
            </a:pPr>
            <a:fld id="{486D207D-9E64-417F-AA84-D9CB1A523B5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473516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2800">
                <a:solidFill>
                  <a:srgbClr val="0039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2800">
                <a:solidFill>
                  <a:srgbClr val="0039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39A6"/>
                </a:solidFill>
                <a:latin typeface="Myriad Web Pro" charset="0"/>
                <a:cs typeface="Times New Roman" pitchFamily="18" charset="0"/>
              </a:defRPr>
            </a:lvl1pPr>
          </a:lstStyle>
          <a:p>
            <a:pPr>
              <a:defRPr/>
            </a:pPr>
            <a:fld id="{C346C8A6-4EAA-425C-AD65-FB7185D1384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3109513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286000" y="6272784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430817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2286000"/>
            <a:ext cx="3962400" cy="38401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2286000"/>
            <a:ext cx="3962400" cy="38401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 sz="2800">
                <a:solidFill>
                  <a:srgbClr val="0039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 sz="2800">
                <a:solidFill>
                  <a:srgbClr val="0039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 sz="2800">
                <a:solidFill>
                  <a:srgbClr val="0039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 sz="2800">
                <a:solidFill>
                  <a:srgbClr val="0039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800">
                <a:solidFill>
                  <a:srgbClr val="0039A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BF2DA97D-831A-48CD-A7A1-23EF5E79058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4807112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838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55600" y="1295400"/>
            <a:ext cx="8407400" cy="47244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425779532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580022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 i="0" u="none">
                <a:solidFill>
                  <a:schemeClr val="bg2"/>
                </a:solidFill>
                <a:latin typeface="+mn-lt"/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 i="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i="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 i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6217565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5800226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5800226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5800226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5800226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5800226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5800226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5800226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5800226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5800226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580022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9465132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5800226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5800226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5800226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5800226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5800226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5800226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D7B44253-CC8C-405B-B173-37089594C512}" type="datetimeFigureOut">
              <a:rPr lang="en-US" smtClean="0"/>
              <a:pPr/>
              <a:t>10/28/2022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563B4164-3AD1-4303-8927-DA91AA9BC4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E2762-D309-4A1B-90D4-EE2DB97D9608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44253-CC8C-405B-B173-37089594C512}" type="datetimeFigureOut">
              <a:rPr lang="en-US" smtClean="0"/>
              <a:pPr/>
              <a:t>10/28/2022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B4164-3AD1-4303-8927-DA91AA9BC4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44253-CC8C-405B-B173-37089594C512}" type="datetimeFigureOut">
              <a:rPr lang="en-US" smtClean="0"/>
              <a:pPr/>
              <a:t>10/28/2022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B4164-3AD1-4303-8927-DA91AA9BC4F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Ba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688674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46C8A6-4EAA-425C-AD65-FB7185D1384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BE984D-2DD5-4668-BAF8-1C9AC1A13DB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6D207D-9E64-417F-AA84-D9CB1A523B53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D7B44253-CC8C-405B-B173-37089594C512}" type="datetimeFigureOut">
              <a:rPr lang="en-US" smtClean="0"/>
              <a:pPr/>
              <a:t>10/28/2022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563B4164-3AD1-4303-8927-DA91AA9BC4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D7B44253-CC8C-405B-B173-37089594C512}" type="datetimeFigureOut">
              <a:rPr lang="en-US" smtClean="0"/>
              <a:pPr/>
              <a:t>10/28/2022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563B4164-3AD1-4303-8927-DA91AA9BC4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44253-CC8C-405B-B173-37089594C512}" type="datetimeFigureOut">
              <a:rPr lang="en-US" smtClean="0"/>
              <a:pPr/>
              <a:t>10/28/2022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B4164-3AD1-4303-8927-DA91AA9BC4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44253-CC8C-405B-B173-37089594C512}" type="datetimeFigureOut">
              <a:rPr lang="en-US" smtClean="0"/>
              <a:pPr/>
              <a:t>10/28/2022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B4164-3AD1-4303-8927-DA91AA9BC4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5800226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5800226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580022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Content Ba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905000" y="5791200"/>
            <a:ext cx="67818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0092624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5800226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5800226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5800226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580022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3600" b="1" cap="all" baseline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113636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518150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295563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439949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19812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286000" y="6281928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0" y="6473952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452534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8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image" Target="../media/image4.jpeg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793" r:id="rId1"/>
    <p:sldLayoutId id="2147485794" r:id="rId2"/>
    <p:sldLayoutId id="2147485795" r:id="rId3"/>
    <p:sldLayoutId id="2147485796" r:id="rId4"/>
    <p:sldLayoutId id="2147485797" r:id="rId5"/>
    <p:sldLayoutId id="2147485798" r:id="rId6"/>
    <p:sldLayoutId id="2147485799" r:id="rId7"/>
    <p:sldLayoutId id="2147485800" r:id="rId8"/>
    <p:sldLayoutId id="2147485801" r:id="rId9"/>
    <p:sldLayoutId id="2147485809" r:id="rId10"/>
    <p:sldLayoutId id="2147485810" r:id="rId11"/>
    <p:sldLayoutId id="2147485811" r:id="rId12"/>
    <p:sldLayoutId id="2147485812" r:id="rId13"/>
    <p:sldLayoutId id="2147485813" r:id="rId14"/>
    <p:sldLayoutId id="2147485814" r:id="rId15"/>
    <p:sldLayoutId id="2147485802" r:id="rId16"/>
    <p:sldLayoutId id="2147485815" r:id="rId17"/>
    <p:sldLayoutId id="2147485803" r:id="rId18"/>
    <p:sldLayoutId id="2147485829" r:id="rId19"/>
    <p:sldLayoutId id="2147485830" r:id="rId20"/>
    <p:sldLayoutId id="2147485831" r:id="rId21"/>
    <p:sldLayoutId id="2147485832" r:id="rId22"/>
    <p:sldLayoutId id="2147485833" r:id="rId23"/>
    <p:sldLayoutId id="2147485834" r:id="rId24"/>
    <p:sldLayoutId id="2147485835" r:id="rId25"/>
    <p:sldLayoutId id="2147485836" r:id="rId26"/>
    <p:sldLayoutId id="2147485837" r:id="rId27"/>
    <p:sldLayoutId id="2147485838" r:id="rId28"/>
    <p:sldLayoutId id="2147485839" r:id="rId29"/>
    <p:sldLayoutId id="2147485840" r:id="rId30"/>
    <p:sldLayoutId id="2147485841" r:id="rId31"/>
    <p:sldLayoutId id="2147485842" r:id="rId32"/>
    <p:sldLayoutId id="2147485843" r:id="rId33"/>
    <p:sldLayoutId id="2147485844" r:id="rId34"/>
    <p:sldLayoutId id="2147485845" r:id="rId35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20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7C3F878-F5E8-489B-AC8A-64F2A7E22C28}" type="datetimeFigureOut">
              <a:rPr lang="en-US" smtClean="0"/>
              <a:pPr/>
              <a:t>10/29/2022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94" r:id="rId1"/>
    <p:sldLayoutId id="2147486095" r:id="rId2"/>
    <p:sldLayoutId id="2147486096" r:id="rId3"/>
    <p:sldLayoutId id="2147486097" r:id="rId4"/>
    <p:sldLayoutId id="2147486098" r:id="rId5"/>
    <p:sldLayoutId id="2147486099" r:id="rId6"/>
    <p:sldLayoutId id="2147486100" r:id="rId7"/>
    <p:sldLayoutId id="2147486101" r:id="rId8"/>
    <p:sldLayoutId id="2147486102" r:id="rId9"/>
    <p:sldLayoutId id="2147486103" r:id="rId10"/>
    <p:sldLayoutId id="2147486104" r:id="rId11"/>
    <p:sldLayoutId id="2147486105" r:id="rId12"/>
    <p:sldLayoutId id="2147486106" r:id="rId13"/>
    <p:sldLayoutId id="2147486107" r:id="rId14"/>
    <p:sldLayoutId id="2147486108" r:id="rId15"/>
    <p:sldLayoutId id="2147486109" r:id="rId16"/>
    <p:sldLayoutId id="2147486110" r:id="rId17"/>
    <p:sldLayoutId id="2147486111" r:id="rId18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logo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3792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 descr="strip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947192"/>
            <a:ext cx="7620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1319942" y="76200"/>
            <a:ext cx="7024836" cy="7920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0B0F0"/>
                </a:solidFill>
                <a:latin typeface="Verdana" pitchFamily="34" charset="0"/>
                <a:cs typeface="+mn-cs"/>
              </a:rPr>
              <a:t>StudyMafia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cs typeface="+mn-cs"/>
              </a:rPr>
              <a:t>.Org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cs typeface="+mn-cs"/>
            </a:endParaRPr>
          </a:p>
        </p:txBody>
      </p:sp>
      <p:sp>
        <p:nvSpPr>
          <p:cNvPr id="16389" name="Text Box 9"/>
          <p:cNvSpPr txBox="1">
            <a:spLocks noChangeArrowheads="1"/>
          </p:cNvSpPr>
          <p:nvPr/>
        </p:nvSpPr>
        <p:spPr bwMode="auto">
          <a:xfrm>
            <a:off x="1529714" y="4876800"/>
            <a:ext cx="753808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dirty="0" smtClean="0">
                <a:latin typeface="+mn-lt"/>
                <a:cs typeface="Times New Roman" pitchFamily="18" charset="0"/>
              </a:rPr>
              <a:t>Submitted </a:t>
            </a:r>
            <a:r>
              <a:rPr lang="en-US" sz="2000" b="1" dirty="0">
                <a:latin typeface="+mn-lt"/>
                <a:cs typeface="Times New Roman" pitchFamily="18" charset="0"/>
              </a:rPr>
              <a:t>To:	 </a:t>
            </a:r>
            <a:r>
              <a:rPr lang="en-US" sz="2000" b="1" dirty="0" smtClean="0">
                <a:latin typeface="+mn-lt"/>
                <a:cs typeface="Times New Roman" pitchFamily="18" charset="0"/>
              </a:rPr>
              <a:t>             		         </a:t>
            </a:r>
            <a:r>
              <a:rPr lang="en-US" sz="2000" b="1" dirty="0" smtClean="0">
                <a:latin typeface="+mn-lt"/>
                <a:cs typeface="Times New Roman" pitchFamily="18" charset="0"/>
              </a:rPr>
              <a:t>Submitted </a:t>
            </a:r>
            <a:r>
              <a:rPr lang="en-US" sz="2000" b="1" dirty="0">
                <a:latin typeface="+mn-lt"/>
                <a:cs typeface="Times New Roman" pitchFamily="18" charset="0"/>
              </a:rPr>
              <a:t>By:</a:t>
            </a:r>
          </a:p>
          <a:p>
            <a:pPr eaLnBrk="0" hangingPunct="0"/>
            <a:r>
              <a:rPr lang="en-US" sz="2000" b="1" dirty="0">
                <a:latin typeface="+mn-lt"/>
                <a:cs typeface="Times New Roman" pitchFamily="18" charset="0"/>
              </a:rPr>
              <a:t>S</a:t>
            </a:r>
            <a:r>
              <a:rPr lang="en-US" sz="2000" b="1" dirty="0" smtClean="0">
                <a:latin typeface="+mn-lt"/>
                <a:cs typeface="Times New Roman" pitchFamily="18" charset="0"/>
              </a:rPr>
              <a:t>tudymafia.org                                         Studymafia.org               </a:t>
            </a:r>
            <a:endParaRPr lang="en-US" sz="2000" b="1" dirty="0">
              <a:latin typeface="+mn-lt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55767" y="1752600"/>
            <a:ext cx="2307556" cy="184665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6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Wilms</a:t>
            </a:r>
            <a:r>
              <a:rPr lang="en-US" altLang="en-US" sz="5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Tumor</a:t>
            </a:r>
            <a:endParaRPr lang="en-US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bg2">
                  <a:lumMod val="2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808069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7"/>
          <p:cNvSpPr txBox="1">
            <a:spLocks noChangeArrowheads="1"/>
          </p:cNvSpPr>
          <p:nvPr/>
        </p:nvSpPr>
        <p:spPr bwMode="auto">
          <a:xfrm>
            <a:off x="0" y="836474"/>
            <a:ext cx="87630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Prevention </a:t>
            </a:r>
            <a:r>
              <a:rPr lang="en-US" alt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of Wilms' Tumor  </a:t>
            </a:r>
          </a:p>
          <a:p>
            <a:pPr algn="ctr" eaLnBrk="1" hangingPunct="1">
              <a:spcBef>
                <a:spcPct val="0"/>
              </a:spcBef>
              <a:buNone/>
            </a:pPr>
            <a:endParaRPr lang="en-US" altLang="en-US" sz="36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endParaRPr lang="en-US" altLang="en-US" sz="36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828800"/>
            <a:ext cx="81534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Wilms' tumor can't be prevented by anything you or your child can do.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If your child has risk factors for Wilms' tumor (such as known associated syndromes), the doctor may recommend periodic kidney ultrasounds to look for kidney abnormalities.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Although this screening can't prevent Wilms' tumor, it may help detect the disease at an early stage.</a:t>
            </a:r>
            <a:endParaRPr lang="en-US" sz="3200" dirty="0"/>
          </a:p>
        </p:txBody>
      </p:sp>
      <p:sp>
        <p:nvSpPr>
          <p:cNvPr id="22533" name="Slide Number Placeholder 1"/>
          <p:cNvSpPr txBox="1">
            <a:spLocks/>
          </p:cNvSpPr>
          <p:nvPr/>
        </p:nvSpPr>
        <p:spPr bwMode="auto">
          <a:xfrm>
            <a:off x="6553200" y="617220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400" dirty="0" smtClean="0">
              <a:solidFill>
                <a:srgbClr val="0039A6"/>
              </a:solidFill>
              <a:latin typeface="Myriad Web Pro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fld id="{0EF9015A-DAF8-47A9-8291-B9B5A3191301}" type="slidenum">
              <a:rPr lang="en-US" altLang="en-US" sz="1400" smtClean="0">
                <a:solidFill>
                  <a:srgbClr val="0039A6"/>
                </a:solidFill>
                <a:latin typeface="Myriad Web Pro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 dirty="0">
              <a:solidFill>
                <a:srgbClr val="0039A6"/>
              </a:solidFill>
              <a:latin typeface="Myriad Web Pro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1524000"/>
            <a:ext cx="8042275" cy="0"/>
          </a:xfrm>
          <a:prstGeom prst="line">
            <a:avLst/>
          </a:prstGeom>
          <a:ln>
            <a:solidFill>
              <a:srgbClr val="0039A6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7"/>
          <p:cNvSpPr txBox="1">
            <a:spLocks noChangeArrowheads="1"/>
          </p:cNvSpPr>
          <p:nvPr/>
        </p:nvSpPr>
        <p:spPr bwMode="auto">
          <a:xfrm>
            <a:off x="0" y="836474"/>
            <a:ext cx="87630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Diagnosis of Wilms' Tumor  </a:t>
            </a:r>
          </a:p>
          <a:p>
            <a:pPr algn="ctr" eaLnBrk="1" hangingPunct="1">
              <a:spcBef>
                <a:spcPct val="0"/>
              </a:spcBef>
              <a:buNone/>
            </a:pPr>
            <a:endParaRPr lang="en-US" altLang="en-US" sz="36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endParaRPr lang="en-US" altLang="en-US" sz="36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0204" y="1676400"/>
            <a:ext cx="749939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Arial" pitchFamily="34" charset="0"/>
              <a:buChar char="•"/>
            </a:pPr>
            <a:r>
              <a:rPr lang="en-US" sz="2800" b="1" dirty="0" smtClean="0"/>
              <a:t>A physical exam.</a:t>
            </a:r>
            <a:r>
              <a:rPr lang="en-US" sz="2800" dirty="0" smtClean="0"/>
              <a:t> The doctor will look for possible signs of Wilms' tumor.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sz="2800" b="1" dirty="0" smtClean="0"/>
              <a:t>Blood and urine tests.</a:t>
            </a:r>
            <a:r>
              <a:rPr lang="en-US" sz="2800" dirty="0" smtClean="0"/>
              <a:t> These lab tests can't detect Wilms' tumor, but they can indicate how well the kidneys are working and uncover certain kidney problems or low blood counts.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sz="2800" b="1" dirty="0" smtClean="0"/>
              <a:t>Imaging tests.</a:t>
            </a:r>
            <a:r>
              <a:rPr lang="en-US" sz="2800" dirty="0" smtClean="0"/>
              <a:t> Tests that create images of the kidneys help the doctor determine whether your child has a kidney tumor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1524000"/>
            <a:ext cx="8042275" cy="0"/>
          </a:xfrm>
          <a:prstGeom prst="line">
            <a:avLst/>
          </a:prstGeom>
          <a:ln>
            <a:solidFill>
              <a:srgbClr val="0039A6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533" name="Slide Number Placeholder 1"/>
          <p:cNvSpPr txBox="1">
            <a:spLocks/>
          </p:cNvSpPr>
          <p:nvPr/>
        </p:nvSpPr>
        <p:spPr bwMode="auto">
          <a:xfrm>
            <a:off x="6553200" y="617220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400" dirty="0" smtClean="0">
              <a:solidFill>
                <a:srgbClr val="0039A6"/>
              </a:solidFill>
              <a:latin typeface="Myriad Web Pro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fld id="{0EF9015A-DAF8-47A9-8291-B9B5A3191301}" type="slidenum">
              <a:rPr lang="en-US" altLang="en-US" sz="1400" smtClean="0">
                <a:solidFill>
                  <a:srgbClr val="0039A6"/>
                </a:solidFill>
                <a:latin typeface="Myriad Web Pro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 dirty="0">
              <a:solidFill>
                <a:srgbClr val="0039A6"/>
              </a:solidFill>
              <a:latin typeface="Myriad Web Pro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7"/>
          <p:cNvSpPr txBox="1">
            <a:spLocks noChangeArrowheads="1"/>
          </p:cNvSpPr>
          <p:nvPr/>
        </p:nvSpPr>
        <p:spPr bwMode="auto">
          <a:xfrm>
            <a:off x="152400" y="684074"/>
            <a:ext cx="87630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Treatment of Wilms' Tumor  </a:t>
            </a:r>
          </a:p>
          <a:p>
            <a:pPr algn="ctr" eaLnBrk="1" hangingPunct="1">
              <a:spcBef>
                <a:spcPct val="0"/>
              </a:spcBef>
              <a:buNone/>
            </a:pPr>
            <a:endParaRPr lang="en-US" altLang="en-US" sz="36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endParaRPr lang="en-US" altLang="en-US" sz="36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" y="1543139"/>
            <a:ext cx="7543800" cy="4324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500" dirty="0" smtClean="0"/>
              <a:t>Treatment for Wilms' tumor may begin with surgery to remove all or part of a kidney (nephrectomy). Surgery is also used to confirm the diagnosis — the tissue removed during surgery is sent to a lab to determine whether it's cancerous and what type of cancer is in the tumor.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500" dirty="0" smtClean="0"/>
              <a:t>Chemotherapy uses powerful drugs to kill cancer cells throughout the body. Treatment for Wilms' tumor usually involves a combination of drugs, given through a vein, that work together to kill cancer cells.</a:t>
            </a:r>
            <a:endParaRPr lang="en-US" sz="2500" dirty="0"/>
          </a:p>
        </p:txBody>
      </p:sp>
      <p:sp>
        <p:nvSpPr>
          <p:cNvPr id="22533" name="Slide Number Placeholder 1"/>
          <p:cNvSpPr txBox="1">
            <a:spLocks/>
          </p:cNvSpPr>
          <p:nvPr/>
        </p:nvSpPr>
        <p:spPr bwMode="auto">
          <a:xfrm>
            <a:off x="6553200" y="617220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latin typeface="Times New Roman"/>
                <a:cs typeface="Times New Roman"/>
              </a:rPr>
              <a:t>●●●</a:t>
            </a:r>
            <a:endParaRPr lang="en-US" altLang="en-US" sz="1400" dirty="0" smtClean="0">
              <a:solidFill>
                <a:srgbClr val="0039A6"/>
              </a:solidFill>
              <a:latin typeface="Myriad Web Pro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fld id="{0EF9015A-DAF8-47A9-8291-B9B5A3191301}" type="slidenum">
              <a:rPr lang="en-US" altLang="en-US" sz="1400" smtClean="0">
                <a:solidFill>
                  <a:srgbClr val="0039A6"/>
                </a:solidFill>
                <a:latin typeface="Myriad Web Pro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 dirty="0">
              <a:solidFill>
                <a:srgbClr val="0039A6"/>
              </a:solidFill>
              <a:latin typeface="Myriad Web Pro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09600" y="1371600"/>
            <a:ext cx="8042275" cy="0"/>
          </a:xfrm>
          <a:prstGeom prst="line">
            <a:avLst/>
          </a:prstGeom>
          <a:ln>
            <a:solidFill>
              <a:srgbClr val="0039A6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7"/>
          <p:cNvSpPr txBox="1">
            <a:spLocks noChangeArrowheads="1"/>
          </p:cNvSpPr>
          <p:nvPr/>
        </p:nvSpPr>
        <p:spPr bwMode="auto">
          <a:xfrm>
            <a:off x="0" y="760274"/>
            <a:ext cx="87630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Treatment of Wilms' Tumor  </a:t>
            </a:r>
          </a:p>
          <a:p>
            <a:pPr algn="ctr" eaLnBrk="1" hangingPunct="1">
              <a:spcBef>
                <a:spcPct val="0"/>
              </a:spcBef>
              <a:buNone/>
            </a:pPr>
            <a:endParaRPr lang="en-US" altLang="en-US" sz="36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endParaRPr lang="en-US" altLang="en-US" sz="36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1676400"/>
            <a:ext cx="769620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Arial" pitchFamily="34" charset="0"/>
              <a:buChar char="•"/>
            </a:pPr>
            <a:r>
              <a:rPr lang="en-US" sz="3000" dirty="0" smtClean="0"/>
              <a:t>Depending on the stage of the tumor, radiation therapy may be recommended. Radiation therapy uses high-energy beams to kill cancer cells.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sz="3000" dirty="0" smtClean="0"/>
              <a:t>Your child's doctor may recommend participating in a clinical trial. These research studies allow your child a chance at the latest cancer treatments, but they can't guarantee a cure.</a:t>
            </a:r>
            <a:endParaRPr lang="en-US" sz="3000" dirty="0"/>
          </a:p>
        </p:txBody>
      </p:sp>
      <p:sp>
        <p:nvSpPr>
          <p:cNvPr id="22533" name="Slide Number Placeholder 1"/>
          <p:cNvSpPr txBox="1">
            <a:spLocks/>
          </p:cNvSpPr>
          <p:nvPr/>
        </p:nvSpPr>
        <p:spPr bwMode="auto">
          <a:xfrm>
            <a:off x="6553200" y="617220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400" dirty="0" smtClean="0">
              <a:solidFill>
                <a:srgbClr val="0039A6"/>
              </a:solidFill>
              <a:latin typeface="Myriad Web Pro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fld id="{0EF9015A-DAF8-47A9-8291-B9B5A3191301}" type="slidenum">
              <a:rPr lang="en-US" altLang="en-US" sz="1400" smtClean="0">
                <a:solidFill>
                  <a:srgbClr val="0039A6"/>
                </a:solidFill>
                <a:latin typeface="Myriad Web Pro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 dirty="0">
              <a:solidFill>
                <a:srgbClr val="0039A6"/>
              </a:solidFill>
              <a:latin typeface="Myriad Web Pro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1524000"/>
            <a:ext cx="8042275" cy="0"/>
          </a:xfrm>
          <a:prstGeom prst="line">
            <a:avLst/>
          </a:prstGeom>
          <a:ln>
            <a:solidFill>
              <a:srgbClr val="0039A6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6D207D-9E64-417F-AA84-D9CB1A523B53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pic>
        <p:nvPicPr>
          <p:cNvPr id="6" name="Picture 5" descr="Wilms-tum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838200"/>
            <a:ext cx="5502728" cy="513587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7"/>
          <p:cNvSpPr txBox="1">
            <a:spLocks noChangeArrowheads="1"/>
          </p:cNvSpPr>
          <p:nvPr/>
        </p:nvSpPr>
        <p:spPr bwMode="auto">
          <a:xfrm>
            <a:off x="0" y="609600"/>
            <a:ext cx="8763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Conclusion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66800" y="1524000"/>
            <a:ext cx="693420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Wingdings" pitchFamily="2" charset="2"/>
              <a:buChar char="§"/>
            </a:pPr>
            <a:r>
              <a:rPr lang="en-US" sz="3000" dirty="0" smtClean="0"/>
              <a:t>Wilms tumor is </a:t>
            </a:r>
            <a:r>
              <a:rPr lang="en-US" sz="3000" b="1" dirty="0" smtClean="0"/>
              <a:t>a form of kidney cancer that primarily develops in children</a:t>
            </a:r>
            <a:r>
              <a:rPr lang="en-US" sz="3000" dirty="0" smtClean="0"/>
              <a:t>. Nearly all cases of Wilms tumor are diagnosed before the age of 10, with two-thirds being found before age 5. 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en-US" sz="3000" dirty="0" smtClean="0"/>
              <a:t>Wilms tumor is often first noticed because of abdominal swelling or a mass in the kidney that can be felt upon physical examination.</a:t>
            </a:r>
            <a:endParaRPr lang="en-US" sz="3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1371600"/>
            <a:ext cx="8042275" cy="0"/>
          </a:xfrm>
          <a:prstGeom prst="line">
            <a:avLst/>
          </a:prstGeom>
          <a:ln>
            <a:solidFill>
              <a:srgbClr val="0039A6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533" name="Slide Number Placeholder 1"/>
          <p:cNvSpPr txBox="1">
            <a:spLocks/>
          </p:cNvSpPr>
          <p:nvPr/>
        </p:nvSpPr>
        <p:spPr bwMode="auto">
          <a:xfrm>
            <a:off x="6553200" y="617220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EF9015A-DAF8-47A9-8291-B9B5A3191301}" type="slidenum">
              <a:rPr lang="en-US" altLang="en-US" sz="1400">
                <a:solidFill>
                  <a:srgbClr val="0039A6"/>
                </a:solidFill>
                <a:latin typeface="Myriad Web Pro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 dirty="0">
              <a:solidFill>
                <a:srgbClr val="0039A6"/>
              </a:solidFill>
              <a:latin typeface="Myriad Web Pro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58240"/>
            <a:ext cx="8183880" cy="1051560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320" y="2057400"/>
            <a:ext cx="8183880" cy="4187952"/>
          </a:xfrm>
        </p:spPr>
        <p:txBody>
          <a:bodyPr>
            <a:normAutofit/>
          </a:bodyPr>
          <a:lstStyle/>
          <a:p>
            <a:pPr lvl="1"/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Google.com</a:t>
            </a:r>
          </a:p>
          <a:p>
            <a:pPr lvl="1"/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Wikipedia.org</a:t>
            </a:r>
          </a:p>
          <a:p>
            <a:pPr lvl="1"/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Studymafia.org</a:t>
            </a:r>
          </a:p>
          <a:p>
            <a:pPr lvl="1"/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Slidespanda.com</a:t>
            </a:r>
          </a:p>
        </p:txBody>
      </p:sp>
    </p:spTree>
    <p:extLst>
      <p:ext uri="{BB962C8B-B14F-4D97-AF65-F5344CB8AC3E}">
        <p14:creationId xmlns:p14="http://schemas.microsoft.com/office/powerpoint/2010/main" val="117892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981200"/>
            <a:ext cx="5943600" cy="2514600"/>
          </a:xfrm>
          <a:noFill/>
        </p:spPr>
        <p:txBody>
          <a:bodyPr>
            <a:normAutofit fontScale="90000"/>
          </a:bodyPr>
          <a:lstStyle/>
          <a:p>
            <a:pPr marL="0" indent="0" algn="ctr"/>
            <a:r>
              <a:rPr lang="en-US" sz="5400" b="1" dirty="0">
                <a:solidFill>
                  <a:srgbClr val="FF0000"/>
                </a:solidFill>
              </a:rPr>
              <a:t>Thanks</a:t>
            </a:r>
            <a:br>
              <a:rPr lang="en-US" sz="5400" b="1" dirty="0">
                <a:solidFill>
                  <a:srgbClr val="FF0000"/>
                </a:solidFill>
              </a:rPr>
            </a:br>
            <a:r>
              <a:rPr lang="en-US" sz="5400" b="1" dirty="0">
                <a:solidFill>
                  <a:srgbClr val="FF0000"/>
                </a:solidFill>
              </a:rPr>
              <a:t>To </a:t>
            </a:r>
            <a:r>
              <a:rPr lang="en-US" sz="5400" b="1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sz="54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5400" b="1" dirty="0" smtClean="0">
                <a:solidFill>
                  <a:srgbClr val="0070C0"/>
                </a:solidFill>
              </a:rPr>
              <a:t>StudyMafia</a:t>
            </a:r>
            <a:r>
              <a:rPr 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.org</a:t>
            </a:r>
            <a:endParaRPr lang="en-US" sz="5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272808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TextBox 6"/>
          <p:cNvSpPr txBox="1">
            <a:spLocks noChangeArrowheads="1"/>
          </p:cNvSpPr>
          <p:nvPr/>
        </p:nvSpPr>
        <p:spPr bwMode="auto">
          <a:xfrm>
            <a:off x="2206625" y="638175"/>
            <a:ext cx="47402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Table Contents</a:t>
            </a:r>
            <a:endParaRPr lang="en-US" altLang="en-US" sz="36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85" name="Content Placeholder 2"/>
          <p:cNvSpPr txBox="1">
            <a:spLocks/>
          </p:cNvSpPr>
          <p:nvPr/>
        </p:nvSpPr>
        <p:spPr bwMode="auto">
          <a:xfrm>
            <a:off x="533400" y="1600200"/>
            <a:ext cx="82296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eaLnBrk="1" hangingPunct="1">
              <a:buClr>
                <a:srgbClr val="0039A6"/>
              </a:buClr>
              <a:buFont typeface="Arial" charset="0"/>
              <a:buChar char="•"/>
            </a:pPr>
            <a:r>
              <a:rPr lang="en-US" altLang="en-US" sz="2600" dirty="0" smtClean="0">
                <a:latin typeface="Times New Roman" pitchFamily="18" charset="0"/>
                <a:cs typeface="Times New Roman" pitchFamily="18" charset="0"/>
              </a:rPr>
              <a:t>Definition</a:t>
            </a:r>
            <a:endParaRPr lang="en-US" altLang="en-US" sz="2600" dirty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buClr>
                <a:srgbClr val="0039A6"/>
              </a:buClr>
              <a:buFont typeface="Arial" charset="0"/>
              <a:buChar char="•"/>
            </a:pPr>
            <a:r>
              <a:rPr lang="en-US" altLang="en-US" sz="2600" dirty="0" smtClean="0">
                <a:latin typeface="Times New Roman" pitchFamily="18" charset="0"/>
                <a:cs typeface="Times New Roman" pitchFamily="18" charset="0"/>
              </a:rPr>
              <a:t>Introduction</a:t>
            </a:r>
          </a:p>
          <a:p>
            <a:pPr lvl="1" eaLnBrk="1" hangingPunct="1">
              <a:buClr>
                <a:srgbClr val="0039A6"/>
              </a:buClr>
              <a:buFont typeface="Arial" charset="0"/>
              <a:buChar char="•"/>
            </a:pPr>
            <a:r>
              <a:rPr lang="en-US" altLang="en-US" sz="2600" dirty="0" smtClean="0">
                <a:latin typeface="Times New Roman" pitchFamily="18" charset="0"/>
                <a:cs typeface="Times New Roman" pitchFamily="18" charset="0"/>
              </a:rPr>
              <a:t>Symptoms of Wilms' Tumor  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buClr>
                <a:srgbClr val="0039A6"/>
              </a:buClr>
              <a:buFont typeface="Arial" charset="0"/>
              <a:buChar char="•"/>
            </a:pPr>
            <a:r>
              <a:rPr lang="en-US" altLang="en-US" sz="2600" dirty="0" smtClean="0">
                <a:latin typeface="Times New Roman" pitchFamily="18" charset="0"/>
                <a:cs typeface="Times New Roman" pitchFamily="18" charset="0"/>
              </a:rPr>
              <a:t>Causes of Wilms' Tumor  </a:t>
            </a:r>
          </a:p>
          <a:p>
            <a:pPr lvl="1" eaLnBrk="1" hangingPunct="1">
              <a:buClr>
                <a:srgbClr val="0039A6"/>
              </a:buClr>
              <a:buFont typeface="Arial" charset="0"/>
              <a:buChar char="•"/>
            </a:pPr>
            <a:r>
              <a:rPr lang="en-US" altLang="en-US" sz="2600" dirty="0" smtClean="0">
                <a:latin typeface="Times New Roman" pitchFamily="18" charset="0"/>
                <a:cs typeface="Times New Roman" pitchFamily="18" charset="0"/>
              </a:rPr>
              <a:t>Risk-Factors of Wilms' Tumor </a:t>
            </a:r>
          </a:p>
          <a:p>
            <a:pPr lvl="1" eaLnBrk="1" hangingPunct="1">
              <a:buClr>
                <a:srgbClr val="0039A6"/>
              </a:buClr>
              <a:buFont typeface="Arial" charset="0"/>
              <a:buChar char="•"/>
            </a:pPr>
            <a:r>
              <a:rPr lang="en-US" altLang="en-US" sz="2600" dirty="0" smtClean="0">
                <a:latin typeface="Times New Roman" pitchFamily="18" charset="0"/>
                <a:cs typeface="Times New Roman" pitchFamily="18" charset="0"/>
              </a:rPr>
              <a:t>Prevention of Wilms' Tumor  </a:t>
            </a:r>
          </a:p>
          <a:p>
            <a:pPr lvl="1" eaLnBrk="1" hangingPunct="1">
              <a:buClr>
                <a:srgbClr val="0039A6"/>
              </a:buClr>
              <a:buFont typeface="Arial" charset="0"/>
              <a:buChar char="•"/>
            </a:pPr>
            <a:r>
              <a:rPr lang="en-US" altLang="en-US" sz="2600" dirty="0" smtClean="0">
                <a:latin typeface="Times New Roman" pitchFamily="18" charset="0"/>
                <a:cs typeface="Times New Roman" pitchFamily="18" charset="0"/>
              </a:rPr>
              <a:t>Diagnosis of Wilms' Tumor </a:t>
            </a:r>
          </a:p>
          <a:p>
            <a:pPr lvl="1" eaLnBrk="1" hangingPunct="1">
              <a:buClr>
                <a:srgbClr val="0039A6"/>
              </a:buClr>
              <a:buFont typeface="Arial" charset="0"/>
              <a:buChar char="•"/>
            </a:pPr>
            <a:r>
              <a:rPr lang="en-US" altLang="en-US" sz="2600" dirty="0" smtClean="0">
                <a:latin typeface="Times New Roman" pitchFamily="18" charset="0"/>
                <a:cs typeface="Times New Roman" pitchFamily="18" charset="0"/>
              </a:rPr>
              <a:t>Treatment of Wilms' Tumor  </a:t>
            </a:r>
          </a:p>
          <a:p>
            <a:pPr lvl="1" eaLnBrk="1" hangingPunct="1">
              <a:buClr>
                <a:srgbClr val="0039A6"/>
              </a:buClr>
              <a:buFont typeface="Arial" charset="0"/>
              <a:buChar char="•"/>
            </a:pPr>
            <a:r>
              <a:rPr lang="en-US" altLang="en-US" sz="2600" dirty="0" smtClean="0">
                <a:latin typeface="Times New Roman" pitchFamily="18" charset="0"/>
                <a:cs typeface="Times New Roman" pitchFamily="18" charset="0"/>
              </a:rPr>
              <a:t>Conclusion </a:t>
            </a:r>
            <a:endParaRPr lang="en-US" alt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86" name="Slide Number Placeholder 1"/>
          <p:cNvSpPr txBox="1">
            <a:spLocks/>
          </p:cNvSpPr>
          <p:nvPr/>
        </p:nvSpPr>
        <p:spPr bwMode="auto">
          <a:xfrm>
            <a:off x="6553200" y="617220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3A21016-E51D-4AAE-8DF1-DF6B1BFA55A8}" type="slidenum">
              <a:rPr lang="en-US" altLang="en-US" sz="1400">
                <a:solidFill>
                  <a:srgbClr val="0039A6"/>
                </a:solidFill>
                <a:latin typeface="Myriad Web Pro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 dirty="0">
              <a:solidFill>
                <a:srgbClr val="0039A6"/>
              </a:solidFill>
              <a:latin typeface="Myriad Web Pro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TextBox 6"/>
          <p:cNvSpPr txBox="1">
            <a:spLocks noChangeArrowheads="1"/>
          </p:cNvSpPr>
          <p:nvPr/>
        </p:nvSpPr>
        <p:spPr bwMode="auto">
          <a:xfrm>
            <a:off x="2206625" y="638175"/>
            <a:ext cx="47402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Definition</a:t>
            </a:r>
            <a:endParaRPr lang="en-US" altLang="en-US" sz="36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85" name="Content Placeholder 2"/>
          <p:cNvSpPr txBox="1">
            <a:spLocks/>
          </p:cNvSpPr>
          <p:nvPr/>
        </p:nvSpPr>
        <p:spPr bwMode="auto">
          <a:xfrm>
            <a:off x="609600" y="1828800"/>
            <a:ext cx="4114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None/>
            </a:pPr>
            <a:r>
              <a:rPr lang="en-US" dirty="0" smtClean="0"/>
              <a:t>    Wilms' tumor is a rare kidney cancer that primarily affects children. Also known as nephroblastoma, it's the most common cancer of the kidneys in children.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86" name="Slide Number Placeholder 1"/>
          <p:cNvSpPr txBox="1">
            <a:spLocks/>
          </p:cNvSpPr>
          <p:nvPr/>
        </p:nvSpPr>
        <p:spPr bwMode="auto">
          <a:xfrm>
            <a:off x="6629400" y="579120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3A21016-E51D-4AAE-8DF1-DF6B1BFA55A8}" type="slidenum">
              <a:rPr lang="en-US" altLang="en-US" sz="1400">
                <a:solidFill>
                  <a:srgbClr val="0039A6"/>
                </a:solidFill>
                <a:latin typeface="Myriad Web Pro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 dirty="0">
              <a:solidFill>
                <a:srgbClr val="0039A6"/>
              </a:solidFill>
              <a:latin typeface="Myriad Web Pro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09600" y="1524000"/>
            <a:ext cx="8042275" cy="0"/>
          </a:xfrm>
          <a:prstGeom prst="line">
            <a:avLst/>
          </a:prstGeom>
          <a:ln>
            <a:solidFill>
              <a:srgbClr val="0039A6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" name="Picture 7" descr="Wilms_Tumor.jpg"/>
          <p:cNvPicPr>
            <a:picLocks noChangeAspect="1"/>
          </p:cNvPicPr>
          <p:nvPr/>
        </p:nvPicPr>
        <p:blipFill>
          <a:blip r:embed="rId3"/>
          <a:srcRect r="17000" b="5000"/>
          <a:stretch>
            <a:fillRect/>
          </a:stretch>
        </p:blipFill>
        <p:spPr>
          <a:xfrm>
            <a:off x="4800600" y="2402016"/>
            <a:ext cx="3225800" cy="331298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TextBox 6"/>
          <p:cNvSpPr txBox="1">
            <a:spLocks noChangeArrowheads="1"/>
          </p:cNvSpPr>
          <p:nvPr/>
        </p:nvSpPr>
        <p:spPr bwMode="auto">
          <a:xfrm>
            <a:off x="2206625" y="638175"/>
            <a:ext cx="47402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altLang="en-US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85" name="Content Placeholder 2"/>
          <p:cNvSpPr txBox="1">
            <a:spLocks/>
          </p:cNvSpPr>
          <p:nvPr/>
        </p:nvSpPr>
        <p:spPr bwMode="auto">
          <a:xfrm>
            <a:off x="838200" y="1511300"/>
            <a:ext cx="7467600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 smtClean="0"/>
              <a:t>Wilms' tumor most often affects children ages 3 to 4 and becomes much less common after age 5.</a:t>
            </a:r>
          </a:p>
          <a:p>
            <a:r>
              <a:rPr lang="en-US" sz="2800" dirty="0" smtClean="0"/>
              <a:t>Wilms' tumor most often occurs in just one kidney, though it can sometimes be found in both kidneys at the same time.</a:t>
            </a:r>
          </a:p>
          <a:p>
            <a:r>
              <a:rPr lang="en-US" sz="2800" dirty="0" smtClean="0"/>
              <a:t>Over the years, advancements in the diagnosis and treatment of Wilms' tumor have greatly improved the outlook (prognosis) for children with this disease. </a:t>
            </a:r>
            <a:endParaRPr lang="en-US" sz="2800" dirty="0"/>
          </a:p>
        </p:txBody>
      </p:sp>
      <p:sp>
        <p:nvSpPr>
          <p:cNvPr id="71686" name="Slide Number Placeholder 1"/>
          <p:cNvSpPr txBox="1">
            <a:spLocks/>
          </p:cNvSpPr>
          <p:nvPr/>
        </p:nvSpPr>
        <p:spPr bwMode="auto">
          <a:xfrm>
            <a:off x="6629400" y="579120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3A21016-E51D-4AAE-8DF1-DF6B1BFA55A8}" type="slidenum">
              <a:rPr lang="en-US" altLang="en-US" sz="1400">
                <a:solidFill>
                  <a:srgbClr val="0039A6"/>
                </a:solidFill>
                <a:latin typeface="Myriad Web Pro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 dirty="0">
              <a:solidFill>
                <a:srgbClr val="0039A6"/>
              </a:solidFill>
              <a:latin typeface="Myriad Web Pro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6" name="Slide Number Placeholder 1"/>
          <p:cNvSpPr txBox="1">
            <a:spLocks/>
          </p:cNvSpPr>
          <p:nvPr/>
        </p:nvSpPr>
        <p:spPr bwMode="auto">
          <a:xfrm>
            <a:off x="6553200" y="617220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400" dirty="0" smtClean="0">
              <a:solidFill>
                <a:srgbClr val="0039A6"/>
              </a:solidFill>
              <a:latin typeface="Myriad Web Pro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fld id="{F3A21016-E51D-4AAE-8DF1-DF6B1BFA55A8}" type="slidenum">
              <a:rPr lang="en-US" altLang="en-US" sz="1400" smtClean="0">
                <a:solidFill>
                  <a:srgbClr val="0039A6"/>
                </a:solidFill>
                <a:latin typeface="Myriad Web Pro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 dirty="0">
              <a:solidFill>
                <a:srgbClr val="0039A6"/>
              </a:solidFill>
              <a:latin typeface="Myriad Web Pro" charset="0"/>
            </a:endParaRP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381000" y="762000"/>
            <a:ext cx="8763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Symptoms of Wilms' Tumor  </a:t>
            </a:r>
          </a:p>
        </p:txBody>
      </p:sp>
      <p:pic>
        <p:nvPicPr>
          <p:cNvPr id="6" name="Picture 5" descr="symptoms-of-wilms-tumo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2286000"/>
            <a:ext cx="6873658" cy="289417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7"/>
          <p:cNvSpPr txBox="1">
            <a:spLocks noChangeArrowheads="1"/>
          </p:cNvSpPr>
          <p:nvPr/>
        </p:nvSpPr>
        <p:spPr bwMode="auto">
          <a:xfrm>
            <a:off x="0" y="725269"/>
            <a:ext cx="8763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Causes of Wilms' Tumor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0" y="1828800"/>
            <a:ext cx="743267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Arial" pitchFamily="34" charset="0"/>
              <a:buChar char="•"/>
            </a:pPr>
            <a:r>
              <a:rPr lang="en-US" sz="3200" dirty="0" smtClean="0"/>
              <a:t>It's not clear what causes Wilms' tumor, but in rare cases, heredity may play a role.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sz="3200" dirty="0" smtClean="0"/>
              <a:t>Cancer begins when cells develop errors in their DNA. The errors allow the cells to grow and divide uncontrollably and to go on living when other cells would die.</a:t>
            </a:r>
            <a:endParaRPr lang="en-US" sz="3200" dirty="0"/>
          </a:p>
        </p:txBody>
      </p:sp>
      <p:sp>
        <p:nvSpPr>
          <p:cNvPr id="22533" name="Slide Number Placeholder 1"/>
          <p:cNvSpPr txBox="1">
            <a:spLocks/>
          </p:cNvSpPr>
          <p:nvPr/>
        </p:nvSpPr>
        <p:spPr bwMode="auto">
          <a:xfrm>
            <a:off x="6553200" y="617220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latin typeface="Times New Roman"/>
                <a:cs typeface="Times New Roman"/>
              </a:rPr>
              <a:t>●●●</a:t>
            </a:r>
            <a:endParaRPr lang="en-US" altLang="en-US" sz="1400" dirty="0" smtClean="0">
              <a:solidFill>
                <a:srgbClr val="0039A6"/>
              </a:solidFill>
              <a:latin typeface="Myriad Web Pro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fld id="{0EF9015A-DAF8-47A9-8291-B9B5A3191301}" type="slidenum">
              <a:rPr lang="en-US" altLang="en-US" sz="1400" smtClean="0">
                <a:solidFill>
                  <a:srgbClr val="0039A6"/>
                </a:solidFill>
                <a:latin typeface="Myriad Web Pro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 dirty="0">
              <a:solidFill>
                <a:srgbClr val="0039A6"/>
              </a:solidFill>
              <a:latin typeface="Myriad Web Pro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7"/>
          <p:cNvSpPr txBox="1">
            <a:spLocks noChangeArrowheads="1"/>
          </p:cNvSpPr>
          <p:nvPr/>
        </p:nvSpPr>
        <p:spPr bwMode="auto">
          <a:xfrm>
            <a:off x="0" y="801469"/>
            <a:ext cx="8763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Causes of Wilms' Tumor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5800" y="1759327"/>
            <a:ext cx="76962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Arial" pitchFamily="34" charset="0"/>
              <a:buChar char="•"/>
            </a:pPr>
            <a:r>
              <a:rPr lang="en-US" sz="3200" dirty="0" smtClean="0"/>
              <a:t>The accumulating cells form a tumor. In Wilms' tumor, this process occurs in the kidney cells.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sz="3200" dirty="0" smtClean="0"/>
              <a:t>In rare cases, the errors in DNA that lead to Wilms' tumor are passed from a parent to the child. In most cases, there is no known connection between parents and children that may lead to cancer.</a:t>
            </a:r>
            <a:endParaRPr lang="en-US" sz="3200" dirty="0"/>
          </a:p>
        </p:txBody>
      </p:sp>
      <p:sp>
        <p:nvSpPr>
          <p:cNvPr id="22533" name="Slide Number Placeholder 1"/>
          <p:cNvSpPr txBox="1">
            <a:spLocks/>
          </p:cNvSpPr>
          <p:nvPr/>
        </p:nvSpPr>
        <p:spPr bwMode="auto">
          <a:xfrm>
            <a:off x="6553200" y="617220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400" dirty="0" smtClean="0">
              <a:solidFill>
                <a:srgbClr val="0039A6"/>
              </a:solidFill>
              <a:latin typeface="Myriad Web Pro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fld id="{0EF9015A-DAF8-47A9-8291-B9B5A3191301}" type="slidenum">
              <a:rPr lang="en-US" altLang="en-US" sz="1400" smtClean="0">
                <a:solidFill>
                  <a:srgbClr val="0039A6"/>
                </a:solidFill>
                <a:latin typeface="Myriad Web Pro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 dirty="0">
              <a:solidFill>
                <a:srgbClr val="0039A6"/>
              </a:solidFill>
              <a:latin typeface="Myriad Web Pro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7"/>
          <p:cNvSpPr txBox="1">
            <a:spLocks noChangeArrowheads="1"/>
          </p:cNvSpPr>
          <p:nvPr/>
        </p:nvSpPr>
        <p:spPr bwMode="auto">
          <a:xfrm>
            <a:off x="0" y="725269"/>
            <a:ext cx="8763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Risk factors </a:t>
            </a:r>
            <a:r>
              <a:rPr lang="en-US" alt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of Wilms' Tumor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0" y="1463219"/>
            <a:ext cx="754380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Arial" pitchFamily="34" charset="0"/>
              <a:buChar char="•"/>
            </a:pPr>
            <a:r>
              <a:rPr lang="en-US" sz="3000" b="1" dirty="0" smtClean="0"/>
              <a:t>African-American race.</a:t>
            </a:r>
            <a:r>
              <a:rPr lang="en-US" sz="3000" dirty="0" smtClean="0"/>
              <a:t> In the United States, African-American children have a slightly higher risk of developing Wilms' tumor than children of other races. Asian-American children appear to have a lower risk than children of other races.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sz="3000" b="1" dirty="0" smtClean="0"/>
              <a:t>Family history of Wilms' tumor.</a:t>
            </a:r>
            <a:r>
              <a:rPr lang="en-US" sz="3000" dirty="0" smtClean="0"/>
              <a:t> If someone in your child's family has had Wilms' tumor, then your child has an increased risk of developing the disease.</a:t>
            </a:r>
            <a:endParaRPr lang="en-US" sz="3000" dirty="0"/>
          </a:p>
        </p:txBody>
      </p:sp>
      <p:sp>
        <p:nvSpPr>
          <p:cNvPr id="22533" name="Slide Number Placeholder 1"/>
          <p:cNvSpPr txBox="1">
            <a:spLocks/>
          </p:cNvSpPr>
          <p:nvPr/>
        </p:nvSpPr>
        <p:spPr bwMode="auto">
          <a:xfrm>
            <a:off x="6553200" y="617220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latin typeface="Times New Roman"/>
                <a:cs typeface="Times New Roman"/>
              </a:rPr>
              <a:t>●●●</a:t>
            </a:r>
            <a:endParaRPr lang="en-US" altLang="en-US" sz="1400" dirty="0" smtClean="0">
              <a:solidFill>
                <a:srgbClr val="0039A6"/>
              </a:solidFill>
              <a:latin typeface="Myriad Web Pro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fld id="{0EF9015A-DAF8-47A9-8291-B9B5A3191301}" type="slidenum">
              <a:rPr lang="en-US" altLang="en-US" sz="1400" smtClean="0">
                <a:solidFill>
                  <a:srgbClr val="0039A6"/>
                </a:solidFill>
                <a:latin typeface="Myriad Web Pro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 dirty="0">
              <a:solidFill>
                <a:srgbClr val="0039A6"/>
              </a:solidFill>
              <a:latin typeface="Myriad Web Pro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7"/>
          <p:cNvSpPr txBox="1">
            <a:spLocks noChangeArrowheads="1"/>
          </p:cNvSpPr>
          <p:nvPr/>
        </p:nvSpPr>
        <p:spPr bwMode="auto">
          <a:xfrm>
            <a:off x="0" y="877669"/>
            <a:ext cx="8763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Risk factors </a:t>
            </a:r>
            <a:r>
              <a:rPr lang="en-US" alt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of Wilms' Tumor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0" y="1752600"/>
            <a:ext cx="74676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Arial" pitchFamily="34" charset="0"/>
              <a:buChar char="•"/>
            </a:pPr>
            <a:r>
              <a:rPr lang="en-US" sz="3200" b="1" dirty="0" smtClean="0"/>
              <a:t>Aniridia.</a:t>
            </a:r>
            <a:r>
              <a:rPr lang="en-US" sz="3200" dirty="0" smtClean="0"/>
              <a:t> In aniridia (an-ih-RID-e-uh), the iris — the colored portion of the eye — forms only partially or not at all.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sz="3200" b="1" dirty="0" smtClean="0"/>
              <a:t>Hemihypertrophy.</a:t>
            </a:r>
            <a:r>
              <a:rPr lang="en-US" sz="3200" dirty="0" smtClean="0"/>
              <a:t> Hemihypertrophy (hem-e-hi-PUR-truh-fee) means one side of the body or a part of the body is noticeably larger than the other side.</a:t>
            </a:r>
            <a:endParaRPr lang="en-US" sz="3200" dirty="0"/>
          </a:p>
        </p:txBody>
      </p:sp>
      <p:sp>
        <p:nvSpPr>
          <p:cNvPr id="22533" name="Slide Number Placeholder 1"/>
          <p:cNvSpPr txBox="1">
            <a:spLocks/>
          </p:cNvSpPr>
          <p:nvPr/>
        </p:nvSpPr>
        <p:spPr bwMode="auto">
          <a:xfrm>
            <a:off x="6553200" y="617220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400" dirty="0" smtClean="0">
              <a:solidFill>
                <a:srgbClr val="0039A6"/>
              </a:solidFill>
              <a:latin typeface="Myriad Web Pro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fld id="{0EF9015A-DAF8-47A9-8291-B9B5A3191301}" type="slidenum">
              <a:rPr lang="en-US" altLang="en-US" sz="1400" smtClean="0">
                <a:solidFill>
                  <a:srgbClr val="0039A6"/>
                </a:solidFill>
                <a:latin typeface="Myriad Web Pro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 dirty="0">
              <a:solidFill>
                <a:srgbClr val="0039A6"/>
              </a:solidFill>
              <a:latin typeface="Myriad Web Pro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7_SEPDPO">
  <a:themeElements>
    <a:clrScheme name="OSELS Light PPT Colors">
      <a:dk1>
        <a:srgbClr val="0039A6"/>
      </a:dk1>
      <a:lt1>
        <a:srgbClr val="FFFFFF"/>
      </a:lt1>
      <a:dk2>
        <a:srgbClr val="3077FF"/>
      </a:dk2>
      <a:lt2>
        <a:srgbClr val="4B4B4B"/>
      </a:lt2>
      <a:accent1>
        <a:srgbClr val="0039A6"/>
      </a:accent1>
      <a:accent2>
        <a:srgbClr val="9E302D"/>
      </a:accent2>
      <a:accent3>
        <a:srgbClr val="5B8F22"/>
      </a:accent3>
      <a:accent4>
        <a:srgbClr val="532E60"/>
      </a:accent4>
      <a:accent5>
        <a:srgbClr val="FDC82F"/>
      </a:accent5>
      <a:accent6>
        <a:srgbClr val="0CC6DE"/>
      </a:accent6>
      <a:hlink>
        <a:srgbClr val="002060"/>
      </a:hlink>
      <a:folHlink>
        <a:srgbClr val="0053F2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66CCFF"/>
        </a:solidFill>
        <a:ln w="9525">
          <a:miter lim="800000"/>
          <a:headEnd/>
          <a:tailEnd/>
        </a:ln>
      </a:spPr>
      <a:bodyPr wrap="none" rtlCol="0" anchor="ctr">
        <a:flatTx/>
      </a:bodyPr>
      <a:lstStyle>
        <a:defPPr algn="ctr">
          <a:defRPr sz="1200" b="1" dirty="0">
            <a:solidFill>
              <a:schemeClr val="bg1"/>
            </a:solidFill>
            <a:latin typeface="Tahoma" pitchFamily="34" charset="0"/>
          </a:defRPr>
        </a:defPPr>
      </a:lstStyle>
    </a:spDef>
    <a:lnDef>
      <a:spPr>
        <a:ln w="22225">
          <a:solidFill>
            <a:srgbClr val="0A0A0A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ushpi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18926</TotalTime>
  <Words>606</Words>
  <Application>Microsoft Office PowerPoint</Application>
  <PresentationFormat>On-screen Show (4:3)</PresentationFormat>
  <Paragraphs>202</Paragraphs>
  <Slides>17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7_SEPDPO</vt:lpstr>
      <vt:lpstr>Pushpin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  <vt:lpstr>Thanks To  StudyMafia.org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NISHA PANDITA</dc:creator>
  <cp:lastModifiedBy>CRP</cp:lastModifiedBy>
  <cp:revision>883</cp:revision>
  <cp:lastPrinted>2014-09-05T11:57:32Z</cp:lastPrinted>
  <dcterms:created xsi:type="dcterms:W3CDTF">2014-04-08T13:15:54Z</dcterms:created>
  <dcterms:modified xsi:type="dcterms:W3CDTF">2022-10-29T10:28:30Z</dcterms:modified>
</cp:coreProperties>
</file>