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54" r:id="rId2"/>
    <p:sldId id="348" r:id="rId3"/>
    <p:sldId id="267" r:id="rId4"/>
    <p:sldId id="269" r:id="rId5"/>
    <p:sldId id="270" r:id="rId6"/>
    <p:sldId id="271" r:id="rId7"/>
    <p:sldId id="343" r:id="rId8"/>
    <p:sldId id="257" r:id="rId9"/>
    <p:sldId id="258" r:id="rId10"/>
    <p:sldId id="344" r:id="rId11"/>
    <p:sldId id="345" r:id="rId12"/>
    <p:sldId id="259" r:id="rId13"/>
    <p:sldId id="260" r:id="rId14"/>
    <p:sldId id="261" r:id="rId15"/>
    <p:sldId id="262" r:id="rId16"/>
    <p:sldId id="265" r:id="rId17"/>
    <p:sldId id="268" r:id="rId18"/>
    <p:sldId id="346" r:id="rId19"/>
    <p:sldId id="347" r:id="rId20"/>
    <p:sldId id="349" r:id="rId21"/>
    <p:sldId id="351" r:id="rId22"/>
    <p:sldId id="353"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456"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3FCE3F-6926-497A-98E9-38778E9CCF9C}" type="datetimeFigureOut">
              <a:rPr lang="en-US" smtClean="0"/>
              <a:t>10/13/2022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8D80F0-5B4D-4F46-B5AD-BA1E4E4B23B2}" type="slidenum">
              <a:rPr lang="en-US" smtClean="0"/>
              <a:t>‹#›</a:t>
            </a:fld>
            <a:endParaRPr lang="en-US"/>
          </a:p>
        </p:txBody>
      </p:sp>
    </p:spTree>
    <p:extLst>
      <p:ext uri="{BB962C8B-B14F-4D97-AF65-F5344CB8AC3E}">
        <p14:creationId xmlns:p14="http://schemas.microsoft.com/office/powerpoint/2010/main" val="3399107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D80F0-5B4D-4F46-B5AD-BA1E4E4B23B2}" type="slidenum">
              <a:rPr lang="en-US" smtClean="0"/>
              <a:t>21</a:t>
            </a:fld>
            <a:endParaRPr lang="en-US"/>
          </a:p>
        </p:txBody>
      </p:sp>
    </p:spTree>
    <p:extLst>
      <p:ext uri="{BB962C8B-B14F-4D97-AF65-F5344CB8AC3E}">
        <p14:creationId xmlns:p14="http://schemas.microsoft.com/office/powerpoint/2010/main" val="4293260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D027FB5-C582-4929-BA4B-A90CEB0CADC8}" type="datetimeFigureOut">
              <a:rPr lang="en-US"/>
              <a:pPr>
                <a:defRPr/>
              </a:pPr>
              <a:t>10/13/2022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0AD6A5-8152-4C50-B9A2-4549E448EF89}" type="slidenum">
              <a:rPr lang="en-US"/>
              <a:pPr>
                <a:defRPr/>
              </a:pPr>
              <a:t>‹#›</a:t>
            </a:fld>
            <a:endParaRPr lang="en-US"/>
          </a:p>
        </p:txBody>
      </p:sp>
    </p:spTree>
    <p:extLst>
      <p:ext uri="{BB962C8B-B14F-4D97-AF65-F5344CB8AC3E}">
        <p14:creationId xmlns:p14="http://schemas.microsoft.com/office/powerpoint/2010/main" val="1260150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E4E15E6-B804-4F25-84CD-46BBEF56AEF7}" type="datetimeFigureOut">
              <a:rPr lang="en-US"/>
              <a:pPr>
                <a:defRPr/>
              </a:pPr>
              <a:t>10/13/2022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C269FB-2945-4D43-BA13-24CD601259A2}" type="slidenum">
              <a:rPr lang="en-US"/>
              <a:pPr>
                <a:defRPr/>
              </a:pPr>
              <a:t>‹#›</a:t>
            </a:fld>
            <a:endParaRPr lang="en-US"/>
          </a:p>
        </p:txBody>
      </p:sp>
    </p:spTree>
    <p:extLst>
      <p:ext uri="{BB962C8B-B14F-4D97-AF65-F5344CB8AC3E}">
        <p14:creationId xmlns:p14="http://schemas.microsoft.com/office/powerpoint/2010/main" val="1411147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4A1EF1-1B4E-4797-BE2E-2726F66B0004}" type="datetimeFigureOut">
              <a:rPr lang="en-US"/>
              <a:pPr>
                <a:defRPr/>
              </a:pPr>
              <a:t>10/13/2022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1E15A1-A6DE-45BD-AC71-565821628F4C}" type="slidenum">
              <a:rPr lang="en-US"/>
              <a:pPr>
                <a:defRPr/>
              </a:pPr>
              <a:t>‹#›</a:t>
            </a:fld>
            <a:endParaRPr lang="en-US"/>
          </a:p>
        </p:txBody>
      </p:sp>
    </p:spTree>
    <p:extLst>
      <p:ext uri="{BB962C8B-B14F-4D97-AF65-F5344CB8AC3E}">
        <p14:creationId xmlns:p14="http://schemas.microsoft.com/office/powerpoint/2010/main" val="3324475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EA50B3C-BC0E-4C1F-9AD4-0C8DBC66DA5E}" type="datetimeFigureOut">
              <a:rPr lang="en-US"/>
              <a:pPr>
                <a:defRPr/>
              </a:pPr>
              <a:t>10/13/2022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6BF3ED-5AE7-42DF-B7FE-7F77EB4A82CB}" type="slidenum">
              <a:rPr lang="en-US"/>
              <a:pPr>
                <a:defRPr/>
              </a:pPr>
              <a:t>‹#›</a:t>
            </a:fld>
            <a:endParaRPr lang="en-US"/>
          </a:p>
        </p:txBody>
      </p:sp>
    </p:spTree>
    <p:extLst>
      <p:ext uri="{BB962C8B-B14F-4D97-AF65-F5344CB8AC3E}">
        <p14:creationId xmlns:p14="http://schemas.microsoft.com/office/powerpoint/2010/main" val="1590780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CE626B0-2821-45B9-8C07-B34D57E09777}" type="datetimeFigureOut">
              <a:rPr lang="en-US"/>
              <a:pPr>
                <a:defRPr/>
              </a:pPr>
              <a:t>10/13/2022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202746-E41E-463F-A5BC-729A8EF79B22}" type="slidenum">
              <a:rPr lang="en-US"/>
              <a:pPr>
                <a:defRPr/>
              </a:pPr>
              <a:t>‹#›</a:t>
            </a:fld>
            <a:endParaRPr lang="en-US"/>
          </a:p>
        </p:txBody>
      </p:sp>
    </p:spTree>
    <p:extLst>
      <p:ext uri="{BB962C8B-B14F-4D97-AF65-F5344CB8AC3E}">
        <p14:creationId xmlns:p14="http://schemas.microsoft.com/office/powerpoint/2010/main" val="3566085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7C7BF6D-3C58-430A-981A-F7418E5D9D16}" type="datetimeFigureOut">
              <a:rPr lang="en-US"/>
              <a:pPr>
                <a:defRPr/>
              </a:pPr>
              <a:t>10/13/2022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931BCA8-7556-4CE0-89C7-E0D904A4B91A}" type="slidenum">
              <a:rPr lang="en-US"/>
              <a:pPr>
                <a:defRPr/>
              </a:pPr>
              <a:t>‹#›</a:t>
            </a:fld>
            <a:endParaRPr lang="en-US"/>
          </a:p>
        </p:txBody>
      </p:sp>
    </p:spTree>
    <p:extLst>
      <p:ext uri="{BB962C8B-B14F-4D97-AF65-F5344CB8AC3E}">
        <p14:creationId xmlns:p14="http://schemas.microsoft.com/office/powerpoint/2010/main" val="336039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6CDD008-28A8-4A0E-A681-DDA8FACA778F}" type="datetimeFigureOut">
              <a:rPr lang="en-US"/>
              <a:pPr>
                <a:defRPr/>
              </a:pPr>
              <a:t>10/13/2022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7704604-55CD-42DE-A784-B05F36A98291}" type="slidenum">
              <a:rPr lang="en-US"/>
              <a:pPr>
                <a:defRPr/>
              </a:pPr>
              <a:t>‹#›</a:t>
            </a:fld>
            <a:endParaRPr lang="en-US"/>
          </a:p>
        </p:txBody>
      </p:sp>
    </p:spTree>
    <p:extLst>
      <p:ext uri="{BB962C8B-B14F-4D97-AF65-F5344CB8AC3E}">
        <p14:creationId xmlns:p14="http://schemas.microsoft.com/office/powerpoint/2010/main" val="40235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317C80C-59DD-4453-A8A9-236456C52B9D}" type="datetimeFigureOut">
              <a:rPr lang="en-US"/>
              <a:pPr>
                <a:defRPr/>
              </a:pPr>
              <a:t>10/13/2022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02B23CA-3AF3-4CE2-8162-4DE8BF7D956D}" type="slidenum">
              <a:rPr lang="en-US"/>
              <a:pPr>
                <a:defRPr/>
              </a:pPr>
              <a:t>‹#›</a:t>
            </a:fld>
            <a:endParaRPr lang="en-US"/>
          </a:p>
        </p:txBody>
      </p:sp>
    </p:spTree>
    <p:extLst>
      <p:ext uri="{BB962C8B-B14F-4D97-AF65-F5344CB8AC3E}">
        <p14:creationId xmlns:p14="http://schemas.microsoft.com/office/powerpoint/2010/main" val="890578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77B5770-720F-4749-A7B1-F2818B3C5A02}" type="datetimeFigureOut">
              <a:rPr lang="en-US"/>
              <a:pPr>
                <a:defRPr/>
              </a:pPr>
              <a:t>10/13/2022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B73F59D-FB9D-4FB7-BF31-80C433281648}" type="slidenum">
              <a:rPr lang="en-US"/>
              <a:pPr>
                <a:defRPr/>
              </a:pPr>
              <a:t>‹#›</a:t>
            </a:fld>
            <a:endParaRPr lang="en-US"/>
          </a:p>
        </p:txBody>
      </p:sp>
    </p:spTree>
    <p:extLst>
      <p:ext uri="{BB962C8B-B14F-4D97-AF65-F5344CB8AC3E}">
        <p14:creationId xmlns:p14="http://schemas.microsoft.com/office/powerpoint/2010/main" val="166968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A840F4F-C216-4A8D-B743-BA94D74D4730}" type="datetimeFigureOut">
              <a:rPr lang="en-US"/>
              <a:pPr>
                <a:defRPr/>
              </a:pPr>
              <a:t>10/13/2022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F64D471-A064-4517-B44B-3B7E64BC34DE}" type="slidenum">
              <a:rPr lang="en-US"/>
              <a:pPr>
                <a:defRPr/>
              </a:pPr>
              <a:t>‹#›</a:t>
            </a:fld>
            <a:endParaRPr lang="en-US"/>
          </a:p>
        </p:txBody>
      </p:sp>
    </p:spTree>
    <p:extLst>
      <p:ext uri="{BB962C8B-B14F-4D97-AF65-F5344CB8AC3E}">
        <p14:creationId xmlns:p14="http://schemas.microsoft.com/office/powerpoint/2010/main" val="1111131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1CBB5E2-6D96-48A1-8D7F-DAFE9F386540}" type="datetimeFigureOut">
              <a:rPr lang="en-US"/>
              <a:pPr>
                <a:defRPr/>
              </a:pPr>
              <a:t>10/13/2022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80782C9-CF3E-4481-9171-234E15EDD8B8}" type="slidenum">
              <a:rPr lang="en-US"/>
              <a:pPr>
                <a:defRPr/>
              </a:pPr>
              <a:t>‹#›</a:t>
            </a:fld>
            <a:endParaRPr lang="en-US"/>
          </a:p>
        </p:txBody>
      </p:sp>
    </p:spTree>
    <p:extLst>
      <p:ext uri="{BB962C8B-B14F-4D97-AF65-F5344CB8AC3E}">
        <p14:creationId xmlns:p14="http://schemas.microsoft.com/office/powerpoint/2010/main" val="2254260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2673D42-21CD-4922-A21A-E559FFE0B105}" type="datetimeFigureOut">
              <a:rPr lang="en-US"/>
              <a:pPr>
                <a:defRPr/>
              </a:pPr>
              <a:t>10/13/2022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3693DC4-BB8C-40A8-9F48-FAA3CE4F769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219572" y="260648"/>
            <a:ext cx="7024836" cy="792088"/>
          </a:xfrm>
          <a:prstGeom prst="rect">
            <a:avLst/>
          </a:prstGeom>
          <a:no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tx2">
                    <a:lumMod val="75000"/>
                  </a:schemeClr>
                </a:solidFill>
                <a:latin typeface="Verdana" pitchFamily="34" charset="0"/>
                <a:cs typeface="+mn-cs"/>
              </a:rPr>
              <a:t>.Org</a:t>
            </a:r>
            <a:endParaRPr lang="en-US" sz="2800" b="1" dirty="0">
              <a:solidFill>
                <a:schemeClr val="tx2">
                  <a:lumMod val="75000"/>
                </a:schemeClr>
              </a:solidFill>
              <a:latin typeface="Tahoma" pitchFamily="34" charset="0"/>
              <a:cs typeface="+mn-cs"/>
            </a:endParaRPr>
          </a:p>
        </p:txBody>
      </p:sp>
      <p:sp>
        <p:nvSpPr>
          <p:cNvPr id="16389" name="Text Box 9"/>
          <p:cNvSpPr txBox="1">
            <a:spLocks noChangeArrowheads="1"/>
          </p:cNvSpPr>
          <p:nvPr/>
        </p:nvSpPr>
        <p:spPr bwMode="auto">
          <a:xfrm>
            <a:off x="1259632" y="5445224"/>
            <a:ext cx="7151712" cy="646331"/>
          </a:xfrm>
          <a:prstGeom prst="rect">
            <a:avLst/>
          </a:prstGeom>
          <a:noFill/>
          <a:ln w="9525">
            <a:noFill/>
            <a:miter lim="800000"/>
            <a:headEnd/>
            <a:tailEnd/>
          </a:ln>
        </p:spPr>
        <p:txBody>
          <a:bodyPr wrap="square">
            <a:spAutoFit/>
          </a:bodyPr>
          <a:lstStyle/>
          <a:p>
            <a:pPr eaLnBrk="0" hangingPunct="0">
              <a:spcBef>
                <a:spcPct val="50000"/>
              </a:spcBef>
            </a:pPr>
            <a:r>
              <a:rPr lang="en-US" b="1" dirty="0">
                <a:latin typeface="Times New Roman" pitchFamily="18" charset="0"/>
                <a:cs typeface="Times New Roman" pitchFamily="18" charset="0"/>
              </a:rPr>
              <a:t>Submitted To:	</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Submitted </a:t>
            </a:r>
            <a:r>
              <a:rPr lang="en-US" b="1" dirty="0">
                <a:latin typeface="Times New Roman" pitchFamily="18" charset="0"/>
                <a:cs typeface="Times New Roman" pitchFamily="18" charset="0"/>
              </a:rPr>
              <a:t>By:</a:t>
            </a:r>
          </a:p>
          <a:p>
            <a:pPr eaLnBrk="0" hangingPunct="0"/>
            <a:r>
              <a:rPr lang="en-US" b="1" dirty="0">
                <a:latin typeface="Times New Roman" pitchFamily="18" charset="0"/>
                <a:cs typeface="Times New Roman" pitchFamily="18" charset="0"/>
              </a:rPr>
              <a:t>S</a:t>
            </a:r>
            <a:r>
              <a:rPr lang="en-US" b="1" dirty="0" smtClean="0">
                <a:latin typeface="Times New Roman" pitchFamily="18" charset="0"/>
                <a:cs typeface="Times New Roman" pitchFamily="18" charset="0"/>
              </a:rPr>
              <a:t>tudymafia.org                                                 	  </a:t>
            </a:r>
            <a:r>
              <a:rPr lang="en-US" b="1" dirty="0">
                <a:latin typeface="Times New Roman" pitchFamily="18" charset="0"/>
                <a:cs typeface="Times New Roman" pitchFamily="18" charset="0"/>
              </a:rPr>
              <a:t>S</a:t>
            </a:r>
            <a:r>
              <a:rPr lang="en-US" b="1" dirty="0" smtClean="0">
                <a:latin typeface="Times New Roman" pitchFamily="18" charset="0"/>
                <a:cs typeface="Times New Roman" pitchFamily="18" charset="0"/>
              </a:rPr>
              <a:t>tudymafia.org               </a:t>
            </a:r>
            <a:endParaRPr lang="en-US" b="1" dirty="0">
              <a:latin typeface="Times New Roman" pitchFamily="18" charset="0"/>
              <a:cs typeface="Times New Roman" pitchFamily="18" charset="0"/>
            </a:endParaRPr>
          </a:p>
        </p:txBody>
      </p:sp>
      <p:sp>
        <p:nvSpPr>
          <p:cNvPr id="8" name="Rectangle 7"/>
          <p:cNvSpPr/>
          <p:nvPr/>
        </p:nvSpPr>
        <p:spPr>
          <a:xfrm>
            <a:off x="3057809" y="1844824"/>
            <a:ext cx="3070072" cy="2585323"/>
          </a:xfrm>
          <a:prstGeom prst="rect">
            <a:avLst/>
          </a:prstGeom>
          <a:noFill/>
        </p:spPr>
        <p:txBody>
          <a:bodyPr wrap="none">
            <a:spAutoFit/>
          </a:bodyPr>
          <a:lstStyle/>
          <a:p>
            <a:pPr algn="ctr" eaLnBrk="0" fontAlgn="auto" hangingPunct="0">
              <a:spcBef>
                <a:spcPts val="0"/>
              </a:spcBef>
              <a:spcAft>
                <a:spcPts val="0"/>
              </a:spcAft>
              <a:defRPr/>
            </a:pPr>
            <a:r>
              <a:rPr lang="en-US" sz="5400" b="1" dirty="0">
                <a:solidFill>
                  <a:schemeClr val="accent3">
                    <a:lumMod val="75000"/>
                  </a:schemeClr>
                </a:solidFill>
              </a:rPr>
              <a:t>Urinary </a:t>
            </a:r>
            <a:r>
              <a:rPr lang="en-US" sz="5400" b="1" dirty="0">
                <a:solidFill>
                  <a:schemeClr val="accent6">
                    <a:lumMod val="75000"/>
                  </a:schemeClr>
                </a:solidFill>
              </a:rPr>
              <a:t/>
            </a:r>
            <a:br>
              <a:rPr lang="en-US" sz="5400" b="1" dirty="0">
                <a:solidFill>
                  <a:schemeClr val="accent6">
                    <a:lumMod val="75000"/>
                  </a:schemeClr>
                </a:solidFill>
              </a:rPr>
            </a:br>
            <a:r>
              <a:rPr lang="en-US" sz="5400" b="1" dirty="0">
                <a:solidFill>
                  <a:schemeClr val="accent6">
                    <a:lumMod val="75000"/>
                  </a:schemeClr>
                </a:solidFill>
              </a:rPr>
              <a:t>Tract </a:t>
            </a:r>
            <a:br>
              <a:rPr lang="en-US" sz="5400" b="1" dirty="0">
                <a:solidFill>
                  <a:schemeClr val="accent6">
                    <a:lumMod val="75000"/>
                  </a:schemeClr>
                </a:solidFill>
              </a:rPr>
            </a:br>
            <a:r>
              <a:rPr lang="en-US" sz="5400" b="1" dirty="0">
                <a:solidFill>
                  <a:schemeClr val="accent3">
                    <a:lumMod val="75000"/>
                  </a:schemeClr>
                </a:solidFill>
              </a:rPr>
              <a:t>Infection</a:t>
            </a:r>
            <a:endParaRPr lang="en-US" sz="5400" spc="300" dirty="0">
              <a:ln w="11430" cmpd="sng">
                <a:solidFill>
                  <a:schemeClr val="accent1">
                    <a:tint val="10000"/>
                  </a:schemeClr>
                </a:solidFill>
                <a:prstDash val="solid"/>
                <a:miter lim="800000"/>
              </a:ln>
              <a:solidFill>
                <a:schemeClr val="accent3">
                  <a:lumMod val="75000"/>
                </a:schemeClr>
              </a:solidFill>
              <a:effectLst>
                <a:glow rad="45500">
                  <a:schemeClr val="accent1">
                    <a:satMod val="220000"/>
                    <a:alpha val="35000"/>
                  </a:schemeClr>
                </a:glow>
              </a:effectLst>
              <a:latin typeface="+mn-lt"/>
              <a:cs typeface="+mn-cs"/>
            </a:endParaRPr>
          </a:p>
        </p:txBody>
      </p:sp>
    </p:spTree>
    <p:extLst>
      <p:ext uri="{BB962C8B-B14F-4D97-AF65-F5344CB8AC3E}">
        <p14:creationId xmlns:p14="http://schemas.microsoft.com/office/powerpoint/2010/main" val="95218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rPr>
              <a:t>Causes</a:t>
            </a:r>
            <a:endParaRPr lang="en-US" dirty="0">
              <a:solidFill>
                <a:schemeClr val="accent4">
                  <a:lumMod val="75000"/>
                </a:schemeClr>
              </a:solidFill>
            </a:endParaRPr>
          </a:p>
        </p:txBody>
      </p:sp>
      <p:sp>
        <p:nvSpPr>
          <p:cNvPr id="3" name="Rectangle 1"/>
          <p:cNvSpPr>
            <a:spLocks noChangeArrowheads="1"/>
          </p:cNvSpPr>
          <p:nvPr/>
        </p:nvSpPr>
        <p:spPr bwMode="auto">
          <a:xfrm>
            <a:off x="304800" y="1447800"/>
            <a:ext cx="81534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The most common UTIs occur mainly in women and affect the bladder and urethra.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1" i="0" u="none" strike="noStrike" cap="none" normalizeH="0" baseline="0" dirty="0" smtClean="0">
                <a:ln>
                  <a:noFill/>
                </a:ln>
                <a:solidFill>
                  <a:schemeClr val="accent4">
                    <a:lumMod val="75000"/>
                  </a:schemeClr>
                </a:solidFill>
                <a:effectLst/>
                <a:latin typeface="Arial" pitchFamily="34" charset="0"/>
                <a:cs typeface="Arial" pitchFamily="34" charset="0"/>
              </a:rPr>
              <a:t>Infection of the bladder (cystitis).</a:t>
            </a:r>
            <a:r>
              <a:rPr kumimoji="0" lang="en-US" sz="1800" b="0" i="0" u="none" strike="noStrike" cap="none" normalizeH="0" baseline="0" dirty="0" smtClean="0">
                <a:ln>
                  <a:noFill/>
                </a:ln>
                <a:solidFill>
                  <a:schemeClr val="accent4">
                    <a:lumMod val="75000"/>
                  </a:schemeClr>
                </a:solidFill>
                <a:effectLst/>
                <a:latin typeface="Arial" pitchFamily="34" charset="0"/>
                <a:cs typeface="Arial" pitchFamily="34" charset="0"/>
              </a:rPr>
              <a:t> </a:t>
            </a:r>
            <a:r>
              <a:rPr kumimoji="0" lang="en-US" sz="1800" b="0" i="0" u="none" strike="noStrike" cap="none" normalizeH="0" baseline="0" dirty="0" smtClean="0">
                <a:ln>
                  <a:noFill/>
                </a:ln>
                <a:solidFill>
                  <a:schemeClr val="tx1"/>
                </a:solidFill>
                <a:effectLst/>
                <a:latin typeface="Arial" pitchFamily="34" charset="0"/>
                <a:cs typeface="Arial" pitchFamily="34" charset="0"/>
              </a:rPr>
              <a:t>This type of UTI is usually caused by Escherichia coli (E. coli), a type of bacteria commonly found in the gastrointestinal (GI) tract. However, sometimes other bacteria are responsible.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Sexual intercourse may lead to cystitis, but you don't have to be sexually active to develop it. All women are at risk of cystitis because of their anatomy — specifically, the short distance from the urethra to the anus and the urethral opening to the bladder.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1" i="0" u="none" strike="noStrike" cap="none" normalizeH="0" baseline="0" dirty="0" smtClean="0">
                <a:ln>
                  <a:noFill/>
                </a:ln>
                <a:solidFill>
                  <a:schemeClr val="accent4">
                    <a:lumMod val="75000"/>
                  </a:schemeClr>
                </a:solidFill>
                <a:effectLst/>
                <a:latin typeface="Arial" pitchFamily="34" charset="0"/>
                <a:cs typeface="Arial" pitchFamily="34" charset="0"/>
              </a:rPr>
              <a:t>Infection of the urethra (urethritis).</a:t>
            </a:r>
            <a:r>
              <a:rPr kumimoji="0" lang="en-US" sz="1800" b="0" i="0" u="none" strike="noStrike" cap="none" normalizeH="0" baseline="0" dirty="0" smtClean="0">
                <a:ln>
                  <a:noFill/>
                </a:ln>
                <a:solidFill>
                  <a:schemeClr val="accent4">
                    <a:lumMod val="75000"/>
                  </a:schemeClr>
                </a:solidFill>
                <a:effectLst/>
                <a:latin typeface="Arial" pitchFamily="34" charset="0"/>
                <a:cs typeface="Arial" pitchFamily="34" charset="0"/>
              </a:rPr>
              <a:t> </a:t>
            </a:r>
            <a:r>
              <a:rPr kumimoji="0" lang="en-US" sz="1800" b="0" i="0" u="none" strike="noStrike" cap="none" normalizeH="0" baseline="0" dirty="0" smtClean="0">
                <a:ln>
                  <a:noFill/>
                </a:ln>
                <a:solidFill>
                  <a:schemeClr val="tx1"/>
                </a:solidFill>
                <a:effectLst/>
                <a:latin typeface="Arial" pitchFamily="34" charset="0"/>
                <a:cs typeface="Arial" pitchFamily="34" charset="0"/>
              </a:rPr>
              <a:t>This type of UTI can occur when GI bacteria spread from the anus to the urethra. Also, because the female urethra is close to the vagina, sexually transmitted infections, such as herpes, gonorrhea, chlamydia and mycoplasma, can cause urethritis.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94385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rPr>
              <a:t>Risk factors</a:t>
            </a:r>
            <a:endParaRPr lang="en-US" b="1" dirty="0">
              <a:solidFill>
                <a:schemeClr val="accent4">
                  <a:lumMod val="75000"/>
                </a:schemeClr>
              </a:solidFill>
            </a:endParaRPr>
          </a:p>
        </p:txBody>
      </p:sp>
      <p:sp>
        <p:nvSpPr>
          <p:cNvPr id="3" name="Rectangle 1"/>
          <p:cNvSpPr>
            <a:spLocks noChangeArrowheads="1"/>
          </p:cNvSpPr>
          <p:nvPr/>
        </p:nvSpPr>
        <p:spPr bwMode="auto">
          <a:xfrm>
            <a:off x="339969" y="1447800"/>
            <a:ext cx="815340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000" dirty="0" smtClean="0"/>
              <a:t>Risk factors specific to women for UTIs include:</a:t>
            </a:r>
          </a:p>
          <a:p>
            <a:r>
              <a:rPr lang="en-US" sz="2000" b="1" dirty="0" smtClean="0">
                <a:solidFill>
                  <a:schemeClr val="accent4">
                    <a:lumMod val="75000"/>
                  </a:schemeClr>
                </a:solidFill>
              </a:rPr>
              <a:t>Female anatomy</a:t>
            </a:r>
            <a:r>
              <a:rPr lang="en-US" sz="2000" b="1" dirty="0" smtClean="0"/>
              <a:t>.</a:t>
            </a:r>
            <a:r>
              <a:rPr lang="en-US" sz="2000" dirty="0" smtClean="0"/>
              <a:t> A woman has a shorter urethra than a man does, which shortens the distance that bacteria must travel to reach the bladder.</a:t>
            </a:r>
          </a:p>
          <a:p>
            <a:r>
              <a:rPr lang="en-US" sz="2000" b="1" dirty="0" smtClean="0">
                <a:solidFill>
                  <a:schemeClr val="accent4">
                    <a:lumMod val="75000"/>
                  </a:schemeClr>
                </a:solidFill>
              </a:rPr>
              <a:t>Sexual activity.</a:t>
            </a:r>
            <a:r>
              <a:rPr lang="en-US" sz="2000" dirty="0" smtClean="0">
                <a:solidFill>
                  <a:schemeClr val="accent4">
                    <a:lumMod val="75000"/>
                  </a:schemeClr>
                </a:solidFill>
              </a:rPr>
              <a:t> </a:t>
            </a:r>
            <a:r>
              <a:rPr lang="en-US" sz="2000" dirty="0" smtClean="0"/>
              <a:t>Sexually active women tend to have more UTIs than do women who aren't sexually active. Having a new sexual partner also increases your risk.</a:t>
            </a:r>
          </a:p>
          <a:p>
            <a:r>
              <a:rPr lang="en-US" sz="2000" b="1" dirty="0" smtClean="0">
                <a:solidFill>
                  <a:schemeClr val="accent4">
                    <a:lumMod val="75000"/>
                  </a:schemeClr>
                </a:solidFill>
              </a:rPr>
              <a:t>Certain types of birth control</a:t>
            </a:r>
            <a:r>
              <a:rPr lang="en-US" sz="2000" b="1" dirty="0" smtClean="0"/>
              <a:t>.</a:t>
            </a:r>
            <a:r>
              <a:rPr lang="en-US" sz="2000" dirty="0" smtClean="0"/>
              <a:t> Women who use diaphragms for birth control may be at higher risk, as well as women who use spermicidal agents.</a:t>
            </a:r>
          </a:p>
          <a:p>
            <a:r>
              <a:rPr lang="en-US" sz="2000" b="1" dirty="0" smtClean="0">
                <a:solidFill>
                  <a:schemeClr val="accent4">
                    <a:lumMod val="75000"/>
                  </a:schemeClr>
                </a:solidFill>
              </a:rPr>
              <a:t>Menopause.</a:t>
            </a:r>
            <a:r>
              <a:rPr lang="en-US" sz="2000" dirty="0" smtClean="0">
                <a:solidFill>
                  <a:schemeClr val="accent4">
                    <a:lumMod val="75000"/>
                  </a:schemeClr>
                </a:solidFill>
              </a:rPr>
              <a:t> </a:t>
            </a:r>
            <a:r>
              <a:rPr lang="en-US" sz="2000" dirty="0" smtClean="0"/>
              <a:t>After menopause, a decline in circulating estrogen causes changes in the urinary tract that make you more vulnerable to infection.</a:t>
            </a:r>
            <a:endParaRPr lang="en-US" sz="2000" dirty="0"/>
          </a:p>
        </p:txBody>
      </p:sp>
    </p:spTree>
    <p:extLst>
      <p:ext uri="{BB962C8B-B14F-4D97-AF65-F5344CB8AC3E}">
        <p14:creationId xmlns:p14="http://schemas.microsoft.com/office/powerpoint/2010/main" val="3187137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0" y="350838"/>
            <a:ext cx="8934450" cy="334962"/>
          </a:xfrm>
        </p:spPr>
        <p:txBody>
          <a:bodyPr rtlCol="0">
            <a:normAutofit fontScale="90000"/>
          </a:bodyPr>
          <a:lstStyle/>
          <a:p>
            <a:pPr eaLnBrk="1" fontAlgn="auto" hangingPunct="1">
              <a:spcAft>
                <a:spcPts val="0"/>
              </a:spcAft>
              <a:defRPr/>
            </a:pPr>
            <a:r>
              <a:rPr lang="en-US" sz="5400" b="1" smtClean="0"/>
              <a:t>Treatment of UTI</a:t>
            </a:r>
          </a:p>
        </p:txBody>
      </p:sp>
      <p:sp>
        <p:nvSpPr>
          <p:cNvPr id="9219" name="TextBox 2"/>
          <p:cNvSpPr txBox="1">
            <a:spLocks noChangeArrowheads="1"/>
          </p:cNvSpPr>
          <p:nvPr/>
        </p:nvSpPr>
        <p:spPr bwMode="auto">
          <a:xfrm>
            <a:off x="0" y="914400"/>
            <a:ext cx="91440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eaLnBrk="0" hangingPunct="0">
              <a:defRPr>
                <a:solidFill>
                  <a:schemeClr val="tx1"/>
                </a:solidFill>
                <a:latin typeface="Arial" pitchFamily="34" charset="0"/>
                <a:cs typeface="Arial" pitchFamily="34" charset="0"/>
              </a:defRPr>
            </a:lvl2pPr>
            <a:lvl3pPr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buFont typeface="Arial" pitchFamily="34" charset="0"/>
              <a:buChar char="•"/>
            </a:pPr>
            <a:r>
              <a:rPr lang="en-US" sz="3000" b="1">
                <a:latin typeface="Calibri" pitchFamily="34" charset="0"/>
              </a:rPr>
              <a:t>Increased Fluid Intake </a:t>
            </a:r>
            <a:r>
              <a:rPr lang="en-US" sz="3000">
                <a:latin typeface="Calibri" pitchFamily="34" charset="0"/>
              </a:rPr>
              <a:t>and Voiding</a:t>
            </a:r>
          </a:p>
          <a:p>
            <a:pPr eaLnBrk="1" hangingPunct="1">
              <a:buFont typeface="Arial" pitchFamily="34" charset="0"/>
              <a:buChar char="•"/>
            </a:pPr>
            <a:r>
              <a:rPr lang="en-US" sz="3000" b="1">
                <a:latin typeface="Calibri" pitchFamily="34" charset="0"/>
              </a:rPr>
              <a:t>Analgesics, Antipyretics, Anti-inflammatory (NSAIDs)</a:t>
            </a:r>
          </a:p>
          <a:p>
            <a:pPr eaLnBrk="1" hangingPunct="1">
              <a:buFont typeface="Arial" pitchFamily="34" charset="0"/>
              <a:buChar char="•"/>
            </a:pPr>
            <a:r>
              <a:rPr lang="en-US" sz="3000" b="1">
                <a:latin typeface="Calibri" pitchFamily="34" charset="0"/>
              </a:rPr>
              <a:t>Alteration of pH </a:t>
            </a:r>
          </a:p>
          <a:p>
            <a:pPr lvl="1" eaLnBrk="1" hangingPunct="1">
              <a:buFont typeface="Arial" pitchFamily="34" charset="0"/>
              <a:buChar char="•"/>
            </a:pPr>
            <a:r>
              <a:rPr lang="en-US" sz="3000">
                <a:latin typeface="Calibri" pitchFamily="34" charset="0"/>
              </a:rPr>
              <a:t>Alkalizers – Potassium Citrate, Baking Soda, </a:t>
            </a:r>
          </a:p>
          <a:p>
            <a:pPr lvl="1" eaLnBrk="1" hangingPunct="1">
              <a:buFont typeface="Arial" pitchFamily="34" charset="0"/>
              <a:buChar char="•"/>
            </a:pPr>
            <a:r>
              <a:rPr lang="en-US" sz="3000">
                <a:latin typeface="Calibri" pitchFamily="34" charset="0"/>
              </a:rPr>
              <a:t>Beware of </a:t>
            </a:r>
          </a:p>
          <a:p>
            <a:pPr lvl="2" eaLnBrk="1" hangingPunct="1">
              <a:buFont typeface="Arial" pitchFamily="34" charset="0"/>
              <a:buChar char="•"/>
            </a:pPr>
            <a:r>
              <a:rPr lang="en-US" sz="3000" b="1">
                <a:latin typeface="Calibri" pitchFamily="34" charset="0"/>
              </a:rPr>
              <a:t>Dilution</a:t>
            </a:r>
            <a:r>
              <a:rPr lang="en-US" sz="3000">
                <a:latin typeface="Calibri" pitchFamily="34" charset="0"/>
              </a:rPr>
              <a:t> (1:10) of syrup (Gastric irritant)-</a:t>
            </a:r>
            <a:r>
              <a:rPr lang="en-US" sz="2000">
                <a:latin typeface="Calibri" pitchFamily="34" charset="0"/>
              </a:rPr>
              <a:t> 30 ml in 300ml</a:t>
            </a:r>
            <a:endParaRPr lang="en-US" sz="3000">
              <a:latin typeface="Calibri" pitchFamily="34" charset="0"/>
            </a:endParaRPr>
          </a:p>
          <a:p>
            <a:pPr lvl="2" eaLnBrk="1" hangingPunct="1">
              <a:buFont typeface="Arial" pitchFamily="34" charset="0"/>
              <a:buChar char="•"/>
            </a:pPr>
            <a:r>
              <a:rPr lang="en-US" sz="3000" b="1">
                <a:latin typeface="Calibri" pitchFamily="34" charset="0"/>
              </a:rPr>
              <a:t>Not</a:t>
            </a:r>
            <a:r>
              <a:rPr lang="en-US" sz="3000">
                <a:latin typeface="Calibri" pitchFamily="34" charset="0"/>
              </a:rPr>
              <a:t> with </a:t>
            </a:r>
            <a:r>
              <a:rPr lang="en-US" sz="3000" b="1">
                <a:latin typeface="Calibri" pitchFamily="34" charset="0"/>
              </a:rPr>
              <a:t>Na</a:t>
            </a:r>
            <a:r>
              <a:rPr lang="en-US" sz="3000">
                <a:latin typeface="Calibri" pitchFamily="34" charset="0"/>
              </a:rPr>
              <a:t>lidixic acid, </a:t>
            </a:r>
            <a:r>
              <a:rPr lang="en-US" sz="3000" b="1">
                <a:latin typeface="Calibri" pitchFamily="34" charset="0"/>
              </a:rPr>
              <a:t>Ni</a:t>
            </a:r>
            <a:r>
              <a:rPr lang="en-US" sz="3000">
                <a:latin typeface="Calibri" pitchFamily="34" charset="0"/>
              </a:rPr>
              <a:t>trofurantoin, 	</a:t>
            </a:r>
            <a:r>
              <a:rPr lang="en-US" sz="3000" b="1">
                <a:latin typeface="Calibri" pitchFamily="34" charset="0"/>
              </a:rPr>
              <a:t>Me</a:t>
            </a:r>
            <a:r>
              <a:rPr lang="en-US" sz="3000">
                <a:latin typeface="Calibri" pitchFamily="34" charset="0"/>
              </a:rPr>
              <a:t>thenamine</a:t>
            </a:r>
          </a:p>
          <a:p>
            <a:pPr lvl="2" eaLnBrk="1" hangingPunct="1">
              <a:buFont typeface="Arial" pitchFamily="34" charset="0"/>
              <a:buChar char="•"/>
            </a:pPr>
            <a:r>
              <a:rPr lang="en-US" sz="3000" b="1">
                <a:latin typeface="Calibri" pitchFamily="34" charset="0"/>
              </a:rPr>
              <a:t>Proteus</a:t>
            </a:r>
            <a:r>
              <a:rPr lang="en-US" sz="3000">
                <a:latin typeface="Calibri" pitchFamily="34" charset="0"/>
              </a:rPr>
              <a:t> which split urea and produce ammonia 	and make urine alkaline. </a:t>
            </a:r>
            <a:endParaRPr lang="en-US" sz="3000" b="1" i="1">
              <a:solidFill>
                <a:srgbClr val="00B0F0"/>
              </a:solidFill>
              <a:latin typeface="Calibri" pitchFamily="34" charset="0"/>
            </a:endParaRPr>
          </a:p>
          <a:p>
            <a:pPr lvl="2" algn="ctr" eaLnBrk="1" hangingPunct="1"/>
            <a:r>
              <a:rPr lang="en-US" sz="3000" b="1" i="1">
                <a:solidFill>
                  <a:srgbClr val="00B0F0"/>
                </a:solidFill>
                <a:latin typeface="Calibri" pitchFamily="34" charset="0"/>
              </a:rPr>
              <a:t>Acidify with vitamin C, Mandelic acid (Syrup of Ammonium Mandelate) and Cranberry (Karaunda)</a:t>
            </a:r>
          </a:p>
        </p:txBody>
      </p:sp>
      <p:grpSp>
        <p:nvGrpSpPr>
          <p:cNvPr id="2" name="Group 5"/>
          <p:cNvGrpSpPr>
            <a:grpSpLocks/>
          </p:cNvGrpSpPr>
          <p:nvPr/>
        </p:nvGrpSpPr>
        <p:grpSpPr bwMode="auto">
          <a:xfrm>
            <a:off x="3505200" y="2286000"/>
            <a:ext cx="2667000" cy="1447800"/>
            <a:chOff x="5638800" y="1828800"/>
            <a:chExt cx="2667000" cy="1447800"/>
          </a:xfrm>
        </p:grpSpPr>
        <p:sp>
          <p:nvSpPr>
            <p:cNvPr id="4" name="Curved Down Arrow 3"/>
            <p:cNvSpPr/>
            <p:nvPr/>
          </p:nvSpPr>
          <p:spPr>
            <a:xfrm>
              <a:off x="5638800" y="2209800"/>
              <a:ext cx="2667000" cy="10668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5" name="Multiply 4"/>
            <p:cNvSpPr/>
            <p:nvPr/>
          </p:nvSpPr>
          <p:spPr>
            <a:xfrm>
              <a:off x="6248400" y="1828800"/>
              <a:ext cx="1371600" cy="8382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219">
                                            <p:txEl>
                                              <p:pRg st="8" end="8"/>
                                            </p:txEl>
                                          </p:spTgt>
                                        </p:tgtEl>
                                        <p:attrNameLst>
                                          <p:attrName>style.visibility</p:attrName>
                                        </p:attrNameLst>
                                      </p:cBhvr>
                                      <p:to>
                                        <p:strVal val="visible"/>
                                      </p:to>
                                    </p:set>
                                    <p:animEffect transition="in" filter="blinds(horizontal)">
                                      <p:cBhvr>
                                        <p:cTn id="12" dur="500"/>
                                        <p:tgtEl>
                                          <p:spTgt spid="92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0"/>
            <a:ext cx="9144000" cy="687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itchFamily="34" charset="0"/>
              <a:buChar char="•"/>
            </a:pPr>
            <a:r>
              <a:rPr lang="en-US" sz="4400" b="1">
                <a:latin typeface="Calibri" pitchFamily="34" charset="0"/>
              </a:rPr>
              <a:t>Urinary analgesics (Local)- </a:t>
            </a:r>
          </a:p>
          <a:p>
            <a:pPr lvl="1">
              <a:buFont typeface="Arial" pitchFamily="34" charset="0"/>
              <a:buChar char="•"/>
            </a:pPr>
            <a:r>
              <a:rPr lang="en-US" sz="3200" b="1">
                <a:latin typeface="Calibri" pitchFamily="34" charset="0"/>
              </a:rPr>
              <a:t>Phenazopyridine </a:t>
            </a:r>
            <a:r>
              <a:rPr lang="en-US" sz="2800">
                <a:latin typeface="Calibri" pitchFamily="34" charset="0"/>
              </a:rPr>
              <a:t>(Symptomatic relief only, </a:t>
            </a:r>
            <a:r>
              <a:rPr lang="en-US" sz="2800" b="1">
                <a:latin typeface="Calibri" pitchFamily="34" charset="0"/>
              </a:rPr>
              <a:t>No 	antibacterial property</a:t>
            </a:r>
            <a:r>
              <a:rPr lang="en-US" sz="2800">
                <a:latin typeface="Calibri" pitchFamily="34" charset="0"/>
              </a:rPr>
              <a:t>, Urine becomes orange red)</a:t>
            </a:r>
            <a:endParaRPr lang="en-US" sz="4000">
              <a:latin typeface="Calibri" pitchFamily="34" charset="0"/>
            </a:endParaRPr>
          </a:p>
          <a:p>
            <a:pPr>
              <a:buFont typeface="Arial" pitchFamily="34" charset="0"/>
              <a:buChar char="•"/>
            </a:pPr>
            <a:r>
              <a:rPr lang="en-US" sz="4400" b="1">
                <a:latin typeface="Calibri" pitchFamily="34" charset="0"/>
              </a:rPr>
              <a:t>Urinary antiseptics- </a:t>
            </a:r>
          </a:p>
          <a:p>
            <a:pPr lvl="1">
              <a:buFont typeface="Arial" pitchFamily="34" charset="0"/>
              <a:buChar char="•"/>
            </a:pPr>
            <a:r>
              <a:rPr lang="en-US" sz="3200" b="1">
                <a:latin typeface="Calibri" pitchFamily="34" charset="0"/>
              </a:rPr>
              <a:t>Nitrofurantoin-</a:t>
            </a:r>
            <a:r>
              <a:rPr lang="en-US" sz="3200">
                <a:latin typeface="Calibri" pitchFamily="34" charset="0"/>
              </a:rPr>
              <a:t> </a:t>
            </a:r>
          </a:p>
          <a:p>
            <a:pPr lvl="2">
              <a:buFont typeface="Arial" pitchFamily="34" charset="0"/>
              <a:buChar char="•"/>
            </a:pPr>
            <a:r>
              <a:rPr lang="en-US" sz="3200">
                <a:latin typeface="Calibri" pitchFamily="34" charset="0"/>
              </a:rPr>
              <a:t>Generates </a:t>
            </a:r>
            <a:r>
              <a:rPr lang="en-US" sz="3200" b="1">
                <a:latin typeface="Calibri" pitchFamily="34" charset="0"/>
              </a:rPr>
              <a:t>nitro-anion superoxide </a:t>
            </a:r>
            <a:r>
              <a:rPr lang="en-US" sz="3200">
                <a:latin typeface="Calibri" pitchFamily="34" charset="0"/>
              </a:rPr>
              <a:t>to damage 	bacterial DNA, </a:t>
            </a:r>
          </a:p>
          <a:p>
            <a:pPr lvl="2">
              <a:buFont typeface="Arial" pitchFamily="34" charset="0"/>
              <a:buChar char="•"/>
            </a:pPr>
            <a:r>
              <a:rPr lang="en-US" sz="3200">
                <a:latin typeface="Calibri" pitchFamily="34" charset="0"/>
              </a:rPr>
              <a:t>Dark brown urine, </a:t>
            </a:r>
          </a:p>
          <a:p>
            <a:pPr lvl="2">
              <a:buFont typeface="Arial" pitchFamily="34" charset="0"/>
              <a:buChar char="•"/>
            </a:pPr>
            <a:r>
              <a:rPr lang="en-US" sz="3200">
                <a:latin typeface="Calibri" pitchFamily="34" charset="0"/>
              </a:rPr>
              <a:t>Peripheral neuritis, Intra-hepatic cholestasis</a:t>
            </a:r>
          </a:p>
          <a:p>
            <a:pPr lvl="2">
              <a:buFont typeface="Arial" pitchFamily="34" charset="0"/>
              <a:buChar char="•"/>
            </a:pPr>
            <a:r>
              <a:rPr lang="en-US" sz="3200">
                <a:latin typeface="Calibri" pitchFamily="34" charset="0"/>
              </a:rPr>
              <a:t>Antagonism with Nalidixic acid</a:t>
            </a:r>
          </a:p>
          <a:p>
            <a:pPr lvl="1">
              <a:buFont typeface="Arial" pitchFamily="34" charset="0"/>
              <a:buChar char="•"/>
            </a:pPr>
            <a:r>
              <a:rPr lang="en-US" sz="3200" b="1">
                <a:latin typeface="Calibri" pitchFamily="34" charset="0"/>
              </a:rPr>
              <a:t>Methenamine – </a:t>
            </a:r>
          </a:p>
          <a:p>
            <a:pPr lvl="2">
              <a:buFont typeface="Arial" pitchFamily="34" charset="0"/>
              <a:buChar char="•"/>
            </a:pPr>
            <a:r>
              <a:rPr lang="en-US" sz="3200">
                <a:latin typeface="Calibri" pitchFamily="34" charset="0"/>
              </a:rPr>
              <a:t>Releases </a:t>
            </a:r>
            <a:r>
              <a:rPr lang="en-US" sz="3200" b="1">
                <a:latin typeface="Calibri" pitchFamily="34" charset="0"/>
              </a:rPr>
              <a:t>formaldehyde</a:t>
            </a:r>
            <a:r>
              <a:rPr lang="en-US" sz="3200">
                <a:latin typeface="Calibri" pitchFamily="34" charset="0"/>
              </a:rPr>
              <a:t> in acidic urine,</a:t>
            </a:r>
          </a:p>
          <a:p>
            <a:pPr lvl="2">
              <a:buFont typeface="Arial" pitchFamily="34" charset="0"/>
              <a:buChar char="•"/>
            </a:pPr>
            <a:r>
              <a:rPr lang="en-US" sz="3200">
                <a:latin typeface="Calibri" pitchFamily="34" charset="0"/>
              </a:rPr>
              <a:t>Antagonism with sulfonamides</a:t>
            </a:r>
            <a:endParaRPr lang="en-US" sz="4000">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04800" y="384512"/>
            <a:ext cx="9144000"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1" dirty="0">
                <a:latin typeface="Calibri" pitchFamily="34" charset="0"/>
              </a:rPr>
              <a:t>Antimicrobials-</a:t>
            </a:r>
            <a:r>
              <a:rPr lang="en-US" sz="3600" b="1" dirty="0">
                <a:latin typeface="Calibri" pitchFamily="34" charset="0"/>
              </a:rPr>
              <a:t>-----------------------</a:t>
            </a:r>
            <a:r>
              <a:rPr lang="en-US" sz="3600" b="1" dirty="0">
                <a:solidFill>
                  <a:srgbClr val="FF0000"/>
                </a:solidFill>
                <a:latin typeface="Calibri" pitchFamily="34" charset="0"/>
              </a:rPr>
              <a:t>(Q-BACTS)</a:t>
            </a:r>
          </a:p>
          <a:p>
            <a:endParaRPr lang="en-US" sz="3200" b="1" dirty="0">
              <a:solidFill>
                <a:srgbClr val="FF0000"/>
              </a:solidFill>
              <a:latin typeface="Calibri" pitchFamily="34" charset="0"/>
            </a:endParaRPr>
          </a:p>
          <a:p>
            <a:pPr>
              <a:buFont typeface="Arial" pitchFamily="34" charset="0"/>
              <a:buChar char="•"/>
            </a:pPr>
            <a:r>
              <a:rPr lang="en-US" sz="3600" b="1" dirty="0">
                <a:solidFill>
                  <a:srgbClr val="FF0000"/>
                </a:solidFill>
                <a:latin typeface="Calibri" pitchFamily="34" charset="0"/>
              </a:rPr>
              <a:t>Q</a:t>
            </a:r>
            <a:r>
              <a:rPr lang="en-US" sz="3200" b="1" dirty="0">
                <a:latin typeface="Calibri" pitchFamily="34" charset="0"/>
              </a:rPr>
              <a:t>uinolones </a:t>
            </a:r>
            <a:r>
              <a:rPr lang="en-US" sz="3200" dirty="0">
                <a:latin typeface="Calibri" pitchFamily="34" charset="0"/>
              </a:rPr>
              <a:t>-(</a:t>
            </a:r>
            <a:r>
              <a:rPr lang="en-US" sz="3200" dirty="0" err="1">
                <a:latin typeface="Calibri" pitchFamily="34" charset="0"/>
              </a:rPr>
              <a:t>Nalidixic</a:t>
            </a:r>
            <a:r>
              <a:rPr lang="en-US" sz="3200" dirty="0">
                <a:latin typeface="Calibri" pitchFamily="34" charset="0"/>
              </a:rPr>
              <a:t> acid, </a:t>
            </a:r>
            <a:r>
              <a:rPr lang="en-US" sz="3200" dirty="0" err="1">
                <a:latin typeface="Calibri" pitchFamily="34" charset="0"/>
              </a:rPr>
              <a:t>Norfloxacin</a:t>
            </a:r>
            <a:r>
              <a:rPr lang="en-US" sz="3200" dirty="0">
                <a:latin typeface="Calibri" pitchFamily="34" charset="0"/>
              </a:rPr>
              <a:t>……)</a:t>
            </a:r>
          </a:p>
          <a:p>
            <a:pPr>
              <a:buFont typeface="Arial" pitchFamily="34" charset="0"/>
              <a:buChar char="•"/>
            </a:pPr>
            <a:r>
              <a:rPr lang="en-US" sz="3600" b="1" dirty="0" err="1">
                <a:solidFill>
                  <a:srgbClr val="FF0000"/>
                </a:solidFill>
                <a:latin typeface="Calibri" pitchFamily="34" charset="0"/>
              </a:rPr>
              <a:t>B</a:t>
            </a:r>
            <a:r>
              <a:rPr lang="en-US" sz="3200" b="1" dirty="0" err="1">
                <a:latin typeface="Calibri" pitchFamily="34" charset="0"/>
              </a:rPr>
              <a:t>etalactams</a:t>
            </a:r>
            <a:r>
              <a:rPr lang="en-US" sz="3200" b="1" dirty="0">
                <a:latin typeface="Calibri" pitchFamily="34" charset="0"/>
              </a:rPr>
              <a:t>- </a:t>
            </a:r>
            <a:r>
              <a:rPr lang="en-US" sz="3200" dirty="0">
                <a:latin typeface="Calibri" pitchFamily="34" charset="0"/>
              </a:rPr>
              <a:t>Ampicillin/ Amoxicillin, </a:t>
            </a:r>
          </a:p>
          <a:p>
            <a:pPr>
              <a:buFont typeface="Arial" pitchFamily="34" charset="0"/>
              <a:buChar char="•"/>
            </a:pPr>
            <a:r>
              <a:rPr lang="en-US" sz="3600" b="1" dirty="0" err="1">
                <a:solidFill>
                  <a:srgbClr val="FF0000"/>
                </a:solidFill>
                <a:latin typeface="Calibri" pitchFamily="34" charset="0"/>
              </a:rPr>
              <a:t>A</a:t>
            </a:r>
            <a:r>
              <a:rPr lang="en-US" sz="3200" b="1" dirty="0" err="1">
                <a:latin typeface="Calibri" pitchFamily="34" charset="0"/>
              </a:rPr>
              <a:t>minogycosides</a:t>
            </a:r>
            <a:r>
              <a:rPr lang="en-US" sz="3200" b="1" dirty="0">
                <a:latin typeface="Calibri" pitchFamily="34" charset="0"/>
              </a:rPr>
              <a:t>- </a:t>
            </a:r>
            <a:r>
              <a:rPr lang="en-US" sz="3200" dirty="0">
                <a:latin typeface="Calibri" pitchFamily="34" charset="0"/>
              </a:rPr>
              <a:t>Gentamicin, </a:t>
            </a:r>
            <a:r>
              <a:rPr lang="en-US" sz="3200" dirty="0" err="1">
                <a:latin typeface="Calibri" pitchFamily="34" charset="0"/>
              </a:rPr>
              <a:t>Amikacin</a:t>
            </a:r>
            <a:r>
              <a:rPr lang="en-US" sz="3200" dirty="0">
                <a:latin typeface="Calibri" pitchFamily="34" charset="0"/>
              </a:rPr>
              <a:t>, …</a:t>
            </a:r>
          </a:p>
          <a:p>
            <a:pPr>
              <a:buFont typeface="Arial" pitchFamily="34" charset="0"/>
              <a:buChar char="•"/>
            </a:pPr>
            <a:r>
              <a:rPr lang="en-US" sz="3600" b="1" dirty="0" err="1">
                <a:solidFill>
                  <a:srgbClr val="FF0000"/>
                </a:solidFill>
                <a:latin typeface="Calibri" pitchFamily="34" charset="0"/>
              </a:rPr>
              <a:t>C</a:t>
            </a:r>
            <a:r>
              <a:rPr lang="en-US" sz="3200" b="1" dirty="0" err="1">
                <a:latin typeface="Calibri" pitchFamily="34" charset="0"/>
              </a:rPr>
              <a:t>ephalosporins</a:t>
            </a:r>
            <a:r>
              <a:rPr lang="en-US" sz="3200" b="1" dirty="0">
                <a:latin typeface="Calibri" pitchFamily="34" charset="0"/>
              </a:rPr>
              <a:t>- </a:t>
            </a:r>
            <a:r>
              <a:rPr lang="en-US" sz="3200" dirty="0">
                <a:latin typeface="Calibri" pitchFamily="34" charset="0"/>
              </a:rPr>
              <a:t>Third generation</a:t>
            </a:r>
          </a:p>
          <a:p>
            <a:pPr>
              <a:buFont typeface="Arial" pitchFamily="34" charset="0"/>
              <a:buChar char="•"/>
            </a:pPr>
            <a:r>
              <a:rPr lang="en-US" sz="3600" b="1" dirty="0" err="1">
                <a:solidFill>
                  <a:srgbClr val="FF0000"/>
                </a:solidFill>
                <a:latin typeface="Calibri" pitchFamily="34" charset="0"/>
              </a:rPr>
              <a:t>T</a:t>
            </a:r>
            <a:r>
              <a:rPr lang="en-US" sz="3200" b="1" dirty="0" err="1">
                <a:latin typeface="Calibri" pitchFamily="34" charset="0"/>
              </a:rPr>
              <a:t>etracyclines</a:t>
            </a:r>
            <a:r>
              <a:rPr lang="en-US" sz="3200" b="1" dirty="0">
                <a:latin typeface="Calibri" pitchFamily="34" charset="0"/>
              </a:rPr>
              <a:t> - </a:t>
            </a:r>
          </a:p>
          <a:p>
            <a:pPr>
              <a:buFont typeface="Arial" pitchFamily="34" charset="0"/>
              <a:buChar char="•"/>
            </a:pPr>
            <a:r>
              <a:rPr lang="en-US" sz="3600" b="1" dirty="0">
                <a:solidFill>
                  <a:srgbClr val="FF0000"/>
                </a:solidFill>
                <a:latin typeface="Calibri" pitchFamily="34" charset="0"/>
              </a:rPr>
              <a:t>S</a:t>
            </a:r>
            <a:r>
              <a:rPr lang="en-US" sz="3200" b="1" dirty="0">
                <a:latin typeface="Calibri" pitchFamily="34" charset="0"/>
              </a:rPr>
              <a:t>ulfonamides and </a:t>
            </a:r>
            <a:r>
              <a:rPr lang="en-US" sz="3200" b="1" dirty="0" err="1">
                <a:latin typeface="Calibri" pitchFamily="34" charset="0"/>
              </a:rPr>
              <a:t>Cotrimoxazole</a:t>
            </a:r>
            <a:endParaRPr lang="en-US" sz="3200" b="1" dirty="0">
              <a:latin typeface="Calibri" pitchFamily="34" charset="0"/>
            </a:endParaRPr>
          </a:p>
          <a:p>
            <a:pPr>
              <a:buFont typeface="Arial" pitchFamily="34" charset="0"/>
              <a:buChar char="•"/>
            </a:pPr>
            <a:r>
              <a:rPr lang="en-US" sz="3200" b="1" dirty="0">
                <a:latin typeface="Calibri" pitchFamily="34" charset="0"/>
              </a:rPr>
              <a:t>Other Antimicrobials- </a:t>
            </a:r>
          </a:p>
          <a:p>
            <a:pPr lvl="1">
              <a:buFont typeface="Arial" pitchFamily="34" charset="0"/>
              <a:buChar char="•"/>
            </a:pPr>
            <a:r>
              <a:rPr lang="en-US" sz="3200" dirty="0">
                <a:latin typeface="Calibri" pitchFamily="34" charset="0"/>
              </a:rPr>
              <a:t>Chloramphenicol,  Methicillin, </a:t>
            </a:r>
            <a:r>
              <a:rPr lang="en-US" sz="3200" dirty="0" err="1">
                <a:latin typeface="Calibri" pitchFamily="34" charset="0"/>
              </a:rPr>
              <a:t>Carbenicillin</a:t>
            </a:r>
            <a:r>
              <a:rPr lang="en-US" sz="3200" dirty="0">
                <a:latin typeface="Calibri" pitchFamily="34" charset="0"/>
              </a:rPr>
              <a:t> etc……..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Right)">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Right)">
                                      <p:cBhvr>
                                        <p:cTn id="17" dur="5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trips(downRight)">
                                      <p:cBhvr>
                                        <p:cTn id="22" dur="5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trips(downRight)">
                                      <p:cBhvr>
                                        <p:cTn id="27" dur="50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strips(downRight)">
                                      <p:cBhvr>
                                        <p:cTn id="32" dur="500"/>
                                        <p:tgtEl>
                                          <p:spTgt spid="3">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strips(downRight)">
                                      <p:cBhvr>
                                        <p:cTn id="37" dur="500"/>
                                        <p:tgtEl>
                                          <p:spTgt spid="3">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6"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strips(downRight)">
                                      <p:cBhvr>
                                        <p:cTn id="42" dur="500"/>
                                        <p:tgtEl>
                                          <p:spTgt spid="3">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6"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strips(downRight)">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304800" y="282000"/>
            <a:ext cx="914400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itchFamily="34" charset="0"/>
              <a:buChar char="•"/>
            </a:pPr>
            <a:r>
              <a:rPr lang="en-US" sz="3600" b="1" dirty="0">
                <a:latin typeface="Calibri" pitchFamily="34" charset="0"/>
              </a:rPr>
              <a:t>Prophylaxis for UTI- </a:t>
            </a:r>
            <a:r>
              <a:rPr lang="en-US" sz="3600" dirty="0">
                <a:latin typeface="Calibri" pitchFamily="34" charset="0"/>
              </a:rPr>
              <a:t>Needed in </a:t>
            </a:r>
          </a:p>
          <a:p>
            <a:pPr lvl="1">
              <a:buFont typeface="Arial" pitchFamily="34" charset="0"/>
              <a:buChar char="•"/>
            </a:pPr>
            <a:r>
              <a:rPr lang="en-US" sz="2800" dirty="0" err="1">
                <a:latin typeface="Calibri" pitchFamily="34" charset="0"/>
              </a:rPr>
              <a:t>Catherised</a:t>
            </a:r>
            <a:r>
              <a:rPr lang="en-US" sz="2800" dirty="0">
                <a:latin typeface="Calibri" pitchFamily="34" charset="0"/>
              </a:rPr>
              <a:t>, </a:t>
            </a:r>
          </a:p>
          <a:p>
            <a:pPr lvl="1">
              <a:buFont typeface="Arial" pitchFamily="34" charset="0"/>
              <a:buChar char="•"/>
            </a:pPr>
            <a:r>
              <a:rPr lang="en-US" sz="2800" dirty="0">
                <a:latin typeface="Calibri" pitchFamily="34" charset="0"/>
              </a:rPr>
              <a:t>Uncorrectable anatomical abnormalities</a:t>
            </a:r>
          </a:p>
          <a:p>
            <a:pPr lvl="1">
              <a:buFont typeface="Arial" pitchFamily="34" charset="0"/>
              <a:buChar char="•"/>
            </a:pPr>
            <a:r>
              <a:rPr lang="en-US" sz="2800" dirty="0">
                <a:latin typeface="Calibri" pitchFamily="34" charset="0"/>
              </a:rPr>
              <a:t>Inoperable prostate, </a:t>
            </a:r>
          </a:p>
          <a:p>
            <a:pPr lvl="1">
              <a:buFont typeface="Arial" pitchFamily="34" charset="0"/>
              <a:buChar char="•"/>
            </a:pPr>
            <a:r>
              <a:rPr lang="en-US" sz="2800" dirty="0">
                <a:latin typeface="Calibri" pitchFamily="34" charset="0"/>
              </a:rPr>
              <a:t>Septicemia, </a:t>
            </a:r>
          </a:p>
          <a:p>
            <a:pPr lvl="1">
              <a:buFont typeface="Arial" pitchFamily="34" charset="0"/>
              <a:buChar char="•"/>
            </a:pPr>
            <a:r>
              <a:rPr lang="en-US" sz="2800" dirty="0" err="1">
                <a:latin typeface="Calibri" pitchFamily="34" charset="0"/>
              </a:rPr>
              <a:t>Immuno</a:t>
            </a:r>
            <a:r>
              <a:rPr lang="en-US" sz="2800" dirty="0">
                <a:latin typeface="Calibri" pitchFamily="34" charset="0"/>
              </a:rPr>
              <a:t>-compromised, </a:t>
            </a:r>
          </a:p>
          <a:p>
            <a:pPr lvl="1">
              <a:buFont typeface="Arial" pitchFamily="34" charset="0"/>
              <a:buChar char="•"/>
            </a:pPr>
            <a:r>
              <a:rPr lang="en-US" sz="2800" dirty="0">
                <a:latin typeface="Calibri" pitchFamily="34" charset="0"/>
              </a:rPr>
              <a:t>Trauma </a:t>
            </a:r>
            <a:endParaRPr lang="en-US" sz="3600" dirty="0">
              <a:latin typeface="Calibri" pitchFamily="34" charset="0"/>
            </a:endParaRPr>
          </a:p>
          <a:p>
            <a:pPr>
              <a:buFont typeface="Arial" pitchFamily="34" charset="0"/>
              <a:buChar char="•"/>
            </a:pPr>
            <a:r>
              <a:rPr lang="en-US" sz="3600" b="1" dirty="0">
                <a:latin typeface="Calibri" pitchFamily="34" charset="0"/>
              </a:rPr>
              <a:t>Note- </a:t>
            </a:r>
          </a:p>
          <a:p>
            <a:pPr lvl="1">
              <a:buFont typeface="Arial" pitchFamily="34" charset="0"/>
              <a:buChar char="•"/>
            </a:pPr>
            <a:r>
              <a:rPr lang="en-US" sz="2800" dirty="0">
                <a:latin typeface="Calibri" pitchFamily="34" charset="0"/>
              </a:rPr>
              <a:t>In patients with impaired renal functions avoid</a:t>
            </a:r>
          </a:p>
          <a:p>
            <a:pPr lvl="2">
              <a:buFont typeface="Arial" pitchFamily="34" charset="0"/>
              <a:buChar char="•"/>
            </a:pPr>
            <a:r>
              <a:rPr lang="en-US" sz="2800" dirty="0" err="1">
                <a:latin typeface="Calibri" pitchFamily="34" charset="0"/>
              </a:rPr>
              <a:t>Nitrofurnatoin</a:t>
            </a:r>
            <a:r>
              <a:rPr lang="en-US" sz="2800" dirty="0">
                <a:latin typeface="Calibri" pitchFamily="34" charset="0"/>
              </a:rPr>
              <a:t>, </a:t>
            </a:r>
            <a:r>
              <a:rPr lang="en-US" sz="2800" dirty="0" err="1">
                <a:latin typeface="Calibri" pitchFamily="34" charset="0"/>
              </a:rPr>
              <a:t>Nalidixic</a:t>
            </a:r>
            <a:r>
              <a:rPr lang="en-US" sz="2800" dirty="0">
                <a:latin typeface="Calibri" pitchFamily="34" charset="0"/>
              </a:rPr>
              <a:t> acid,</a:t>
            </a:r>
          </a:p>
          <a:p>
            <a:pPr lvl="2">
              <a:buFont typeface="Arial" pitchFamily="34" charset="0"/>
              <a:buChar char="•"/>
            </a:pPr>
            <a:r>
              <a:rPr lang="en-US" sz="2800" dirty="0">
                <a:latin typeface="Calibri" pitchFamily="34" charset="0"/>
              </a:rPr>
              <a:t> Aminoglycosides, </a:t>
            </a:r>
          </a:p>
          <a:p>
            <a:pPr lvl="2">
              <a:buFont typeface="Arial" pitchFamily="34" charset="0"/>
              <a:buChar char="•"/>
            </a:pPr>
            <a:r>
              <a:rPr lang="en-US" sz="2800" dirty="0">
                <a:latin typeface="Calibri" pitchFamily="34" charset="0"/>
              </a:rPr>
              <a:t>Potassium salt, and Acidifying agents</a:t>
            </a:r>
            <a:endParaRPr lang="en-US" sz="3600" dirty="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endParaRPr lang="en-US" smtClean="0"/>
          </a:p>
        </p:txBody>
      </p:sp>
      <p:pic>
        <p:nvPicPr>
          <p:cNvPr id="14339" name="Picture 3" descr="C:\Users\user\Desktop\Pictures of Pharmacology\Home-Remedies-For-Urinary-Tract-Infec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4"/>
          <p:cNvSpPr/>
          <p:nvPr/>
        </p:nvSpPr>
        <p:spPr>
          <a:xfrm>
            <a:off x="3429000" y="76200"/>
            <a:ext cx="2590800" cy="2590800"/>
          </a:xfrm>
          <a:prstGeom prst="ellipse">
            <a:avLst/>
          </a:prstGeom>
          <a:noFill/>
          <a:ln w="1079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V</a:t>
            </a:r>
          </a:p>
        </p:txBody>
      </p:sp>
      <p:sp>
        <p:nvSpPr>
          <p:cNvPr id="6" name="Oval 5"/>
          <p:cNvSpPr/>
          <p:nvPr/>
        </p:nvSpPr>
        <p:spPr>
          <a:xfrm>
            <a:off x="762000" y="5410200"/>
            <a:ext cx="3048000" cy="1447800"/>
          </a:xfrm>
          <a:prstGeom prst="ellipse">
            <a:avLst/>
          </a:prstGeom>
          <a:noFill/>
          <a:ln w="1079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V</a:t>
            </a:r>
          </a:p>
        </p:txBody>
      </p:sp>
      <p:sp>
        <p:nvSpPr>
          <p:cNvPr id="7" name="Oval 6"/>
          <p:cNvSpPr/>
          <p:nvPr/>
        </p:nvSpPr>
        <p:spPr>
          <a:xfrm>
            <a:off x="6400800" y="4876800"/>
            <a:ext cx="2743200" cy="1143000"/>
          </a:xfrm>
          <a:prstGeom prst="ellipse">
            <a:avLst/>
          </a:prstGeom>
          <a:noFill/>
          <a:ln w="1079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 calcmode="lin" valueType="num">
                                      <p:cBhvr>
                                        <p:cTn id="17" dur="500" fill="hold"/>
                                        <p:tgtEl>
                                          <p:spTgt spid="6"/>
                                        </p:tgtEl>
                                        <p:attrNameLst>
                                          <p:attrName>style.rotation</p:attrName>
                                        </p:attrNameLst>
                                      </p:cBhvr>
                                      <p:tavLst>
                                        <p:tav tm="0">
                                          <p:val>
                                            <p:fltVal val="360"/>
                                          </p:val>
                                        </p:tav>
                                        <p:tav tm="100000">
                                          <p:val>
                                            <p:fltVal val="0"/>
                                          </p:val>
                                        </p:tav>
                                      </p:tavLst>
                                    </p:anim>
                                    <p:animEffect transition="in" filter="fade">
                                      <p:cBhvr>
                                        <p:cTn id="18" dur="500"/>
                                        <p:tgtEl>
                                          <p:spTgt spid="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 calcmode="lin" valueType="num">
                                      <p:cBhvr>
                                        <p:cTn id="25" dur="500" fill="hold"/>
                                        <p:tgtEl>
                                          <p:spTgt spid="7"/>
                                        </p:tgtEl>
                                        <p:attrNameLst>
                                          <p:attrName>style.rotation</p:attrName>
                                        </p:attrNameLst>
                                      </p:cBhvr>
                                      <p:tavLst>
                                        <p:tav tm="0">
                                          <p:val>
                                            <p:fltVal val="360"/>
                                          </p:val>
                                        </p:tav>
                                        <p:tav tm="100000">
                                          <p:val>
                                            <p:fltVal val="0"/>
                                          </p:val>
                                        </p:tav>
                                      </p:tavLst>
                                    </p:anim>
                                    <p:animEffect transition="in" filter="fade">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endParaRPr lang="en-US" smtClean="0"/>
          </a:p>
        </p:txBody>
      </p:sp>
      <p:pic>
        <p:nvPicPr>
          <p:cNvPr id="15363" name="Picture 2" descr="C:\Users\user\Desktop\Pictures of Pharmacology\289111-49131-2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4925"/>
            <a:ext cx="9144000" cy="689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Oval 3"/>
          <p:cNvSpPr/>
          <p:nvPr/>
        </p:nvSpPr>
        <p:spPr>
          <a:xfrm>
            <a:off x="381000" y="5638800"/>
            <a:ext cx="2590800" cy="1219200"/>
          </a:xfrm>
          <a:prstGeom prst="ellipse">
            <a:avLst/>
          </a:prstGeom>
          <a:noFill/>
          <a:ln w="1079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Complications</a:t>
            </a:r>
            <a:endParaRPr lang="en-US" dirty="0"/>
          </a:p>
        </p:txBody>
      </p:sp>
      <p:sp>
        <p:nvSpPr>
          <p:cNvPr id="3" name="Rectangle 1"/>
          <p:cNvSpPr>
            <a:spLocks noChangeArrowheads="1"/>
          </p:cNvSpPr>
          <p:nvPr/>
        </p:nvSpPr>
        <p:spPr bwMode="auto">
          <a:xfrm>
            <a:off x="609600" y="1295400"/>
            <a:ext cx="7848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spcBef>
                <a:spcPts val="600"/>
              </a:spcBef>
              <a:spcAft>
                <a:spcPts val="600"/>
              </a:spcAft>
              <a:buClrTx/>
              <a:buSzTx/>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Complications of a UTI may include:</a:t>
            </a:r>
          </a:p>
          <a:p>
            <a:pPr marL="342900" marR="0" lvl="0" indent="-342900" algn="l" defTabSz="914400" rtl="0" eaLnBrk="0" fontAlgn="base" latinLnBrk="0" hangingPunct="0">
              <a:spcBef>
                <a:spcPts val="600"/>
              </a:spcBef>
              <a:spcAft>
                <a:spcPts val="600"/>
              </a:spcAft>
              <a:buClrTx/>
              <a:buSzTx/>
              <a:buFont typeface="Wingdings" pitchFamily="2" charset="2"/>
              <a:buChar char="v"/>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Recurrent infections, especially in women who experience two or more UTIs in a six-month period or four or more within a year. </a:t>
            </a:r>
          </a:p>
          <a:p>
            <a:pPr marL="342900" marR="0" lvl="0" indent="-342900" algn="l" defTabSz="914400" rtl="0" eaLnBrk="0" fontAlgn="base" latinLnBrk="0" hangingPunct="0">
              <a:spcBef>
                <a:spcPts val="600"/>
              </a:spcBef>
              <a:spcAft>
                <a:spcPts val="600"/>
              </a:spcAft>
              <a:buClrTx/>
              <a:buSzTx/>
              <a:buFont typeface="Wingdings" pitchFamily="2" charset="2"/>
              <a:buChar char="v"/>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Permanent kidney damage from an acute or chronic kidney infection (pyelonephritis) due to an untreated UTI. </a:t>
            </a:r>
          </a:p>
          <a:p>
            <a:pPr marL="342900" marR="0" lvl="0" indent="-342900" algn="l" defTabSz="914400" rtl="0" eaLnBrk="0" fontAlgn="base" latinLnBrk="0" hangingPunct="0">
              <a:spcBef>
                <a:spcPts val="600"/>
              </a:spcBef>
              <a:spcAft>
                <a:spcPts val="600"/>
              </a:spcAft>
              <a:buClrTx/>
              <a:buSzTx/>
              <a:buFont typeface="Wingdings" pitchFamily="2" charset="2"/>
              <a:buChar char="v"/>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Increased risk in pregnant women of delivering low birth weight or premature infants. </a:t>
            </a:r>
          </a:p>
          <a:p>
            <a:pPr marL="342900" marR="0" lvl="0" indent="-342900" algn="l" defTabSz="914400" rtl="0" eaLnBrk="0" fontAlgn="base" latinLnBrk="0" hangingPunct="0">
              <a:spcBef>
                <a:spcPts val="600"/>
              </a:spcBef>
              <a:spcAft>
                <a:spcPts val="600"/>
              </a:spcAft>
              <a:buClrTx/>
              <a:buSzTx/>
              <a:buFont typeface="Wingdings" pitchFamily="2" charset="2"/>
              <a:buChar char="v"/>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Urethral narrowing (stricture) in men from recurrent urethritis, previously seen with </a:t>
            </a:r>
            <a:r>
              <a:rPr kumimoji="0" lang="en-US" sz="2000" b="0" i="0" u="none" strike="noStrike" cap="none" normalizeH="0" baseline="0" dirty="0" err="1" smtClean="0">
                <a:ln>
                  <a:noFill/>
                </a:ln>
                <a:solidFill>
                  <a:schemeClr val="tx1"/>
                </a:solidFill>
                <a:effectLst/>
                <a:latin typeface="Arial" pitchFamily="34" charset="0"/>
                <a:cs typeface="Arial" pitchFamily="34" charset="0"/>
              </a:rPr>
              <a:t>gonococcal</a:t>
            </a:r>
            <a:r>
              <a:rPr kumimoji="0" lang="en-US" sz="2000" b="0" i="0" u="none" strike="noStrike" cap="none" normalizeH="0" baseline="0" dirty="0" smtClean="0">
                <a:ln>
                  <a:noFill/>
                </a:ln>
                <a:solidFill>
                  <a:schemeClr val="tx1"/>
                </a:solidFill>
                <a:effectLst/>
                <a:latin typeface="Arial" pitchFamily="34" charset="0"/>
                <a:cs typeface="Arial" pitchFamily="34" charset="0"/>
              </a:rPr>
              <a:t> urethritis. </a:t>
            </a:r>
          </a:p>
          <a:p>
            <a:pPr marL="342900" marR="0" lvl="0" indent="-342900" algn="l" defTabSz="914400" rtl="0" eaLnBrk="0" fontAlgn="base" latinLnBrk="0" hangingPunct="0">
              <a:spcBef>
                <a:spcPts val="600"/>
              </a:spcBef>
              <a:spcAft>
                <a:spcPts val="600"/>
              </a:spcAft>
              <a:buClrTx/>
              <a:buSzTx/>
              <a:buFont typeface="Wingdings" pitchFamily="2" charset="2"/>
              <a:buChar char="v"/>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Sepsis, a potentially life-threatening complication of an infection, especially if the infection works its way up your urinary tract to your kidneys. </a:t>
            </a:r>
          </a:p>
          <a:p>
            <a:pPr marL="342900" marR="0" lvl="0" indent="-342900" algn="l" defTabSz="914400" rtl="0" eaLnBrk="0" fontAlgn="base" latinLnBrk="0" hangingPunct="0">
              <a:spcBef>
                <a:spcPts val="600"/>
              </a:spcBef>
              <a:spcAft>
                <a:spcPts val="600"/>
              </a:spcAft>
              <a:buClrTx/>
              <a:buSzTx/>
              <a:buFont typeface="Arial" pitchFamily="34" charset="0"/>
              <a:buChar char="•"/>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01310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04800"/>
            <a:ext cx="8420351"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7958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rPr>
              <a:t>Table of Content</a:t>
            </a:r>
            <a:endParaRPr lang="en-US" b="1" dirty="0">
              <a:solidFill>
                <a:schemeClr val="accent4">
                  <a:lumMod val="75000"/>
                </a:schemeClr>
              </a:solidFill>
            </a:endParaRPr>
          </a:p>
        </p:txBody>
      </p:sp>
      <p:sp>
        <p:nvSpPr>
          <p:cNvPr id="3" name="Content Placeholder 2"/>
          <p:cNvSpPr>
            <a:spLocks noGrp="1"/>
          </p:cNvSpPr>
          <p:nvPr>
            <p:ph idx="1"/>
          </p:nvPr>
        </p:nvSpPr>
        <p:spPr>
          <a:xfrm>
            <a:off x="381000" y="1447800"/>
            <a:ext cx="8229600" cy="4525963"/>
          </a:xfrm>
        </p:spPr>
        <p:txBody>
          <a:bodyPr/>
          <a:lstStyle/>
          <a:p>
            <a:r>
              <a:rPr lang="en-US" b="1" dirty="0" smtClean="0"/>
              <a:t>Urinary Tract Infection</a:t>
            </a:r>
          </a:p>
          <a:p>
            <a:r>
              <a:rPr lang="en-US" b="1" dirty="0" smtClean="0"/>
              <a:t>Symptoms</a:t>
            </a:r>
          </a:p>
          <a:p>
            <a:r>
              <a:rPr lang="en-US" b="1" dirty="0" smtClean="0"/>
              <a:t>Causes</a:t>
            </a:r>
          </a:p>
          <a:p>
            <a:r>
              <a:rPr lang="en-US" b="1" dirty="0" smtClean="0"/>
              <a:t>Risk factors</a:t>
            </a:r>
          </a:p>
          <a:p>
            <a:r>
              <a:rPr lang="en-US" b="1" dirty="0" smtClean="0"/>
              <a:t>Treatment</a:t>
            </a:r>
          </a:p>
          <a:p>
            <a:r>
              <a:rPr lang="en-US" b="1" dirty="0" smtClean="0"/>
              <a:t>Complications</a:t>
            </a:r>
          </a:p>
          <a:p>
            <a:r>
              <a:rPr lang="en-US" b="1" dirty="0" smtClean="0"/>
              <a:t>Preventions</a:t>
            </a:r>
          </a:p>
          <a:p>
            <a:r>
              <a:rPr lang="en-US" b="1" dirty="0" smtClean="0"/>
              <a:t>Conclusion</a:t>
            </a:r>
          </a:p>
          <a:p>
            <a:endParaRPr lang="en-US" b="1" dirty="0" smtClean="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4138229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Rectangle 2"/>
          <p:cNvSpPr/>
          <p:nvPr/>
        </p:nvSpPr>
        <p:spPr>
          <a:xfrm>
            <a:off x="762000" y="1582341"/>
            <a:ext cx="7696200" cy="4154984"/>
          </a:xfrm>
          <a:prstGeom prst="rect">
            <a:avLst/>
          </a:prstGeom>
        </p:spPr>
        <p:txBody>
          <a:bodyPr wrap="square">
            <a:spAutoFit/>
          </a:bodyPr>
          <a:lstStyle/>
          <a:p>
            <a:pPr marL="342900" indent="-342900">
              <a:buFont typeface="Wingdings" pitchFamily="2" charset="2"/>
              <a:buChar char="v"/>
            </a:pPr>
            <a:r>
              <a:rPr lang="en-US" sz="2400" dirty="0" smtClean="0"/>
              <a:t>Urinary tract infections (UTIs) typically respond very well to treatment. A UTI can be uncomfortable before you start treatment, but once your healthcare provider identifies the type of bacteria and prescribes the right antibiotic medication, your symptoms should improve quickly. </a:t>
            </a:r>
          </a:p>
          <a:p>
            <a:pPr marL="342900" indent="-342900">
              <a:buFont typeface="Wingdings" pitchFamily="2" charset="2"/>
              <a:buChar char="v"/>
            </a:pPr>
            <a:r>
              <a:rPr lang="en-US" sz="2400" dirty="0" smtClean="0"/>
              <a:t>It’s important to keep taking your medication for the entire amount of time your healthcare provider prescribed. If you have frequent UTIs or if your symptoms aren’t improving, your provider may test to see if it’s an antibiotic-resistant infection. </a:t>
            </a:r>
            <a:endParaRPr lang="en-US" sz="2400" dirty="0"/>
          </a:p>
        </p:txBody>
      </p:sp>
    </p:spTree>
    <p:extLst>
      <p:ext uri="{BB962C8B-B14F-4D97-AF65-F5344CB8AC3E}">
        <p14:creationId xmlns:p14="http://schemas.microsoft.com/office/powerpoint/2010/main" val="3600610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75000"/>
                  </a:schemeClr>
                </a:solidFill>
              </a:rPr>
              <a:t>References</a:t>
            </a:r>
            <a:endParaRPr lang="en-US" dirty="0">
              <a:solidFill>
                <a:schemeClr val="accent4">
                  <a:lumMod val="75000"/>
                </a:schemeClr>
              </a:solidFill>
            </a:endParaRPr>
          </a:p>
        </p:txBody>
      </p:sp>
      <p:sp>
        <p:nvSpPr>
          <p:cNvPr id="3" name="Rectangle 2"/>
          <p:cNvSpPr/>
          <p:nvPr/>
        </p:nvSpPr>
        <p:spPr>
          <a:xfrm>
            <a:off x="685800" y="1676400"/>
            <a:ext cx="4572000" cy="1815882"/>
          </a:xfrm>
          <a:prstGeom prst="rect">
            <a:avLst/>
          </a:prstGeom>
        </p:spPr>
        <p:txBody>
          <a:bodyPr>
            <a:spAutoFit/>
          </a:bodyPr>
          <a:lstStyle/>
          <a:p>
            <a:pPr marL="285750" indent="-285750">
              <a:buFont typeface="Arial" pitchFamily="34" charset="0"/>
              <a:buChar char="•"/>
            </a:pPr>
            <a:r>
              <a:rPr lang="en-US" sz="2800" dirty="0" smtClean="0">
                <a:solidFill>
                  <a:schemeClr val="accent1">
                    <a:lumMod val="10000"/>
                  </a:schemeClr>
                </a:solidFill>
              </a:rPr>
              <a:t>Google.com</a:t>
            </a:r>
          </a:p>
          <a:p>
            <a:pPr marL="285750" indent="-285750">
              <a:buFont typeface="Arial" pitchFamily="34" charset="0"/>
              <a:buChar char="•"/>
            </a:pPr>
            <a:r>
              <a:rPr lang="en-US" sz="2800" dirty="0" smtClean="0">
                <a:solidFill>
                  <a:schemeClr val="accent1">
                    <a:lumMod val="10000"/>
                  </a:schemeClr>
                </a:solidFill>
              </a:rPr>
              <a:t>Wikipedia.org</a:t>
            </a:r>
          </a:p>
          <a:p>
            <a:pPr marL="285750" indent="-285750">
              <a:buFont typeface="Arial" pitchFamily="34" charset="0"/>
              <a:buChar char="•"/>
            </a:pPr>
            <a:r>
              <a:rPr lang="en-US" sz="2800" dirty="0" smtClean="0">
                <a:solidFill>
                  <a:schemeClr val="accent1">
                    <a:lumMod val="10000"/>
                  </a:schemeClr>
                </a:solidFill>
              </a:rPr>
              <a:t>Studymafia.org</a:t>
            </a:r>
          </a:p>
          <a:p>
            <a:pPr marL="285750" indent="-285750">
              <a:buFont typeface="Arial" pitchFamily="34" charset="0"/>
              <a:buChar char="•"/>
            </a:pPr>
            <a:r>
              <a:rPr lang="en-US" sz="2800" dirty="0" smtClean="0">
                <a:solidFill>
                  <a:schemeClr val="accent1">
                    <a:lumMod val="10000"/>
                  </a:schemeClr>
                </a:solidFill>
              </a:rPr>
              <a:t>Slidespanda.com</a:t>
            </a:r>
          </a:p>
        </p:txBody>
      </p:sp>
    </p:spTree>
    <p:extLst>
      <p:ext uri="{BB962C8B-B14F-4D97-AF65-F5344CB8AC3E}">
        <p14:creationId xmlns:p14="http://schemas.microsoft.com/office/powerpoint/2010/main" val="148728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153400" cy="3733800"/>
          </a:xfrm>
        </p:spPr>
        <p:txBody>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B0F0"/>
                </a:solidFill>
              </a:rPr>
              <a:t>StudyMafia.org</a:t>
            </a:r>
            <a:endParaRPr lang="en-US" sz="5400" b="1" dirty="0">
              <a:solidFill>
                <a:srgbClr val="00B0F0"/>
              </a:solidFill>
            </a:endParaRPr>
          </a:p>
        </p:txBody>
      </p:sp>
    </p:spTree>
    <p:extLst>
      <p:ext uri="{BB962C8B-B14F-4D97-AF65-F5344CB8AC3E}">
        <p14:creationId xmlns:p14="http://schemas.microsoft.com/office/powerpoint/2010/main" val="3345368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C:\Users\user\Desktop\Pictures of Pharmacology\20534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934450" cy="533400"/>
          </a:xfrm>
        </p:spPr>
        <p:txBody>
          <a:bodyPr rtlCol="0">
            <a:noAutofit/>
          </a:bodyPr>
          <a:lstStyle/>
          <a:p>
            <a:pPr eaLnBrk="1" fontAlgn="auto" hangingPunct="1">
              <a:spcAft>
                <a:spcPts val="0"/>
              </a:spcAft>
              <a:defRPr/>
            </a:pPr>
            <a:r>
              <a:rPr lang="en-US" sz="5400" b="1" dirty="0" smtClean="0">
                <a:solidFill>
                  <a:srgbClr val="0070C0"/>
                </a:solidFill>
                <a:effectLst>
                  <a:outerShdw blurRad="38100" dist="38100" dir="2700000" algn="tl">
                    <a:srgbClr val="000000">
                      <a:alpha val="43137"/>
                    </a:srgbClr>
                  </a:outerShdw>
                </a:effectLst>
              </a:rPr>
              <a:t>Urinary Tract Infection</a:t>
            </a:r>
            <a:endParaRPr lang="en-US" sz="5400" b="1" dirty="0">
              <a:solidFill>
                <a:srgbClr val="0070C0"/>
              </a:solidFill>
              <a:effectLst>
                <a:outerShdw blurRad="38100" dist="38100" dir="2700000" algn="tl">
                  <a:srgbClr val="000000">
                    <a:alpha val="43137"/>
                  </a:srgbClr>
                </a:outerShdw>
              </a:effectLst>
            </a:endParaRPr>
          </a:p>
        </p:txBody>
      </p:sp>
      <p:pic>
        <p:nvPicPr>
          <p:cNvPr id="4099" name="Picture 4" descr="C:\Documents and Settings\RKDixit\Desktop\Pictures\Urine-Infec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1143000"/>
            <a:ext cx="48006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28"/>
          <p:cNvGrpSpPr>
            <a:grpSpLocks/>
          </p:cNvGrpSpPr>
          <p:nvPr/>
        </p:nvGrpSpPr>
        <p:grpSpPr bwMode="auto">
          <a:xfrm>
            <a:off x="1981200" y="2286000"/>
            <a:ext cx="3124200" cy="830263"/>
            <a:chOff x="2590800" y="533402"/>
            <a:chExt cx="2590800" cy="829750"/>
          </a:xfrm>
        </p:grpSpPr>
        <p:sp>
          <p:nvSpPr>
            <p:cNvPr id="4121" name="TextBox 12"/>
            <p:cNvSpPr txBox="1">
              <a:spLocks noChangeArrowheads="1"/>
            </p:cNvSpPr>
            <p:nvPr/>
          </p:nvSpPr>
          <p:spPr bwMode="auto">
            <a:xfrm>
              <a:off x="2590800" y="533402"/>
              <a:ext cx="2133600" cy="82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b="1"/>
                <a:t>Pyelonephritis</a:t>
              </a:r>
            </a:p>
          </p:txBody>
        </p:sp>
        <p:cxnSp>
          <p:nvCxnSpPr>
            <p:cNvPr id="16" name="Straight Arrow Connector 15"/>
            <p:cNvCxnSpPr/>
            <p:nvPr/>
          </p:nvCxnSpPr>
          <p:spPr>
            <a:xfrm>
              <a:off x="4423317" y="761861"/>
              <a:ext cx="758283" cy="1587"/>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grpSp>
      <p:grpSp>
        <p:nvGrpSpPr>
          <p:cNvPr id="4" name="Group 27"/>
          <p:cNvGrpSpPr>
            <a:grpSpLocks/>
          </p:cNvGrpSpPr>
          <p:nvPr/>
        </p:nvGrpSpPr>
        <p:grpSpPr bwMode="auto">
          <a:xfrm>
            <a:off x="1905000" y="3048000"/>
            <a:ext cx="3352800" cy="461963"/>
            <a:chOff x="2057400" y="914515"/>
            <a:chExt cx="3352800" cy="460972"/>
          </a:xfrm>
        </p:grpSpPr>
        <p:sp>
          <p:nvSpPr>
            <p:cNvPr id="4119" name="TextBox 11"/>
            <p:cNvSpPr txBox="1">
              <a:spLocks noChangeArrowheads="1"/>
            </p:cNvSpPr>
            <p:nvPr/>
          </p:nvSpPr>
          <p:spPr bwMode="auto">
            <a:xfrm>
              <a:off x="2057400" y="914515"/>
              <a:ext cx="2133600" cy="460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b="1"/>
                <a:t>Ureteritis</a:t>
              </a:r>
            </a:p>
          </p:txBody>
        </p:sp>
        <p:cxnSp>
          <p:nvCxnSpPr>
            <p:cNvPr id="17" name="Straight Arrow Connector 16"/>
            <p:cNvCxnSpPr/>
            <p:nvPr/>
          </p:nvCxnSpPr>
          <p:spPr>
            <a:xfrm>
              <a:off x="3733800" y="1218661"/>
              <a:ext cx="1676400" cy="76037"/>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grpSp>
      <p:grpSp>
        <p:nvGrpSpPr>
          <p:cNvPr id="5" name="Group 25"/>
          <p:cNvGrpSpPr>
            <a:grpSpLocks/>
          </p:cNvGrpSpPr>
          <p:nvPr/>
        </p:nvGrpSpPr>
        <p:grpSpPr bwMode="auto">
          <a:xfrm>
            <a:off x="1981200" y="5486400"/>
            <a:ext cx="3657600" cy="461963"/>
            <a:chOff x="2590800" y="1981202"/>
            <a:chExt cx="3124200" cy="460972"/>
          </a:xfrm>
        </p:grpSpPr>
        <p:sp>
          <p:nvSpPr>
            <p:cNvPr id="4117" name="TextBox 9"/>
            <p:cNvSpPr txBox="1">
              <a:spLocks noChangeArrowheads="1"/>
            </p:cNvSpPr>
            <p:nvPr/>
          </p:nvSpPr>
          <p:spPr bwMode="auto">
            <a:xfrm>
              <a:off x="2590800" y="1981202"/>
              <a:ext cx="2133600" cy="460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b="1"/>
                <a:t>Urethritis</a:t>
              </a:r>
            </a:p>
          </p:txBody>
        </p:sp>
        <p:cxnSp>
          <p:nvCxnSpPr>
            <p:cNvPr id="18" name="Straight Arrow Connector 17"/>
            <p:cNvCxnSpPr/>
            <p:nvPr/>
          </p:nvCxnSpPr>
          <p:spPr>
            <a:xfrm>
              <a:off x="3885770" y="2133275"/>
              <a:ext cx="1829230" cy="1585"/>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grpSp>
      <p:grpSp>
        <p:nvGrpSpPr>
          <p:cNvPr id="6" name="Group 26"/>
          <p:cNvGrpSpPr>
            <a:grpSpLocks/>
          </p:cNvGrpSpPr>
          <p:nvPr/>
        </p:nvGrpSpPr>
        <p:grpSpPr bwMode="auto">
          <a:xfrm>
            <a:off x="1828800" y="4876800"/>
            <a:ext cx="3810000" cy="461963"/>
            <a:chOff x="1676400" y="1752602"/>
            <a:chExt cx="3962400" cy="460972"/>
          </a:xfrm>
        </p:grpSpPr>
        <p:sp>
          <p:nvSpPr>
            <p:cNvPr id="4115" name="TextBox 10"/>
            <p:cNvSpPr txBox="1">
              <a:spLocks noChangeArrowheads="1"/>
            </p:cNvSpPr>
            <p:nvPr/>
          </p:nvSpPr>
          <p:spPr bwMode="auto">
            <a:xfrm>
              <a:off x="1676400" y="1752602"/>
              <a:ext cx="1447800" cy="460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b="1"/>
                <a:t>Cystitis</a:t>
              </a:r>
            </a:p>
          </p:txBody>
        </p:sp>
        <p:cxnSp>
          <p:nvCxnSpPr>
            <p:cNvPr id="19" name="Straight Arrow Connector 18"/>
            <p:cNvCxnSpPr>
              <a:stCxn id="4115" idx="3"/>
            </p:cNvCxnSpPr>
            <p:nvPr/>
          </p:nvCxnSpPr>
          <p:spPr>
            <a:xfrm flipV="1">
              <a:off x="3124328" y="1906260"/>
              <a:ext cx="2514472" cy="77620"/>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grpSp>
      <p:grpSp>
        <p:nvGrpSpPr>
          <p:cNvPr id="7" name="Group 38"/>
          <p:cNvGrpSpPr>
            <a:grpSpLocks/>
          </p:cNvGrpSpPr>
          <p:nvPr/>
        </p:nvGrpSpPr>
        <p:grpSpPr bwMode="auto">
          <a:xfrm>
            <a:off x="0" y="2514600"/>
            <a:ext cx="2057400" cy="614363"/>
            <a:chOff x="0" y="533400"/>
            <a:chExt cx="2057400" cy="614065"/>
          </a:xfrm>
        </p:grpSpPr>
        <p:sp>
          <p:nvSpPr>
            <p:cNvPr id="36" name="Left Brace 35"/>
            <p:cNvSpPr/>
            <p:nvPr/>
          </p:nvSpPr>
          <p:spPr>
            <a:xfrm>
              <a:off x="1828800" y="533400"/>
              <a:ext cx="228600" cy="609304"/>
            </a:xfrm>
            <a:prstGeom prst="leftBrace">
              <a:avLst/>
            </a:prstGeom>
            <a:ln w="6350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114" name="TextBox 36"/>
            <p:cNvSpPr txBox="1">
              <a:spLocks noChangeArrowheads="1"/>
            </p:cNvSpPr>
            <p:nvPr/>
          </p:nvSpPr>
          <p:spPr bwMode="auto">
            <a:xfrm>
              <a:off x="0" y="685800"/>
              <a:ext cx="1752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b="1">
                  <a:solidFill>
                    <a:srgbClr val="FF0000"/>
                  </a:solidFill>
                </a:rPr>
                <a:t>Upper UTI</a:t>
              </a:r>
            </a:p>
          </p:txBody>
        </p:sp>
      </p:grpSp>
      <p:grpSp>
        <p:nvGrpSpPr>
          <p:cNvPr id="8" name="Group 39"/>
          <p:cNvGrpSpPr>
            <a:grpSpLocks/>
          </p:cNvGrpSpPr>
          <p:nvPr/>
        </p:nvGrpSpPr>
        <p:grpSpPr bwMode="auto">
          <a:xfrm>
            <a:off x="0" y="5105400"/>
            <a:ext cx="1981200" cy="609600"/>
            <a:chOff x="-228600" y="1905000"/>
            <a:chExt cx="1981200" cy="609600"/>
          </a:xfrm>
        </p:grpSpPr>
        <p:sp>
          <p:nvSpPr>
            <p:cNvPr id="35" name="Left Brace 34"/>
            <p:cNvSpPr/>
            <p:nvPr/>
          </p:nvSpPr>
          <p:spPr>
            <a:xfrm>
              <a:off x="1447800" y="1905000"/>
              <a:ext cx="228600" cy="609600"/>
            </a:xfrm>
            <a:prstGeom prst="leftBrace">
              <a:avLst/>
            </a:prstGeom>
            <a:ln w="6350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112" name="TextBox 37"/>
            <p:cNvSpPr txBox="1">
              <a:spLocks noChangeArrowheads="1"/>
            </p:cNvSpPr>
            <p:nvPr/>
          </p:nvSpPr>
          <p:spPr bwMode="auto">
            <a:xfrm>
              <a:off x="-228600" y="1905000"/>
              <a:ext cx="1981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b="1">
                  <a:solidFill>
                    <a:srgbClr val="FF0000"/>
                  </a:solidFill>
                </a:rPr>
                <a:t>Lower UTI</a:t>
              </a:r>
            </a:p>
          </p:txBody>
        </p:sp>
      </p:grpSp>
      <p:grpSp>
        <p:nvGrpSpPr>
          <p:cNvPr id="9" name="Group 31"/>
          <p:cNvGrpSpPr>
            <a:grpSpLocks/>
          </p:cNvGrpSpPr>
          <p:nvPr/>
        </p:nvGrpSpPr>
        <p:grpSpPr bwMode="auto">
          <a:xfrm>
            <a:off x="0" y="952500"/>
            <a:ext cx="9144000" cy="5905500"/>
            <a:chOff x="0" y="952809"/>
            <a:chExt cx="9144000" cy="5905191"/>
          </a:xfrm>
        </p:grpSpPr>
        <p:grpSp>
          <p:nvGrpSpPr>
            <p:cNvPr id="4107" name="Group 27"/>
            <p:cNvGrpSpPr>
              <a:grpSpLocks/>
            </p:cNvGrpSpPr>
            <p:nvPr/>
          </p:nvGrpSpPr>
          <p:grpSpPr bwMode="auto">
            <a:xfrm>
              <a:off x="0" y="952809"/>
              <a:ext cx="9144000" cy="5905191"/>
              <a:chOff x="0" y="952809"/>
              <a:chExt cx="9144000" cy="5905191"/>
            </a:xfrm>
          </p:grpSpPr>
          <p:sp>
            <p:nvSpPr>
              <p:cNvPr id="14" name="TextBox 13"/>
              <p:cNvSpPr txBox="1"/>
              <p:nvPr/>
            </p:nvSpPr>
            <p:spPr bwMode="auto">
              <a:xfrm>
                <a:off x="0" y="3581571"/>
                <a:ext cx="3962400" cy="523848"/>
              </a:xfrm>
              <a:prstGeom prst="rect">
                <a:avLst/>
              </a:prstGeom>
              <a:solidFill>
                <a:schemeClr val="tx2">
                  <a:lumMod val="20000"/>
                  <a:lumOff val="80000"/>
                </a:schemeClr>
              </a:solidFill>
              <a:ln>
                <a:solidFill>
                  <a:schemeClr val="tx1"/>
                </a:solidFill>
              </a:ln>
            </p:spPr>
            <p:txBody>
              <a:bodyPr>
                <a:spAutoFit/>
              </a:bodyPr>
              <a:lstStyle/>
              <a:p>
                <a:pPr>
                  <a:defRPr/>
                </a:pPr>
                <a:r>
                  <a:rPr lang="en-US" sz="2800" b="1" dirty="0" err="1">
                    <a:effectLst>
                      <a:outerShdw blurRad="38100" dist="38100" dir="2700000" algn="tl">
                        <a:srgbClr val="000000">
                          <a:alpha val="43137"/>
                        </a:srgbClr>
                      </a:outerShdw>
                    </a:effectLst>
                    <a:latin typeface="Arial" charset="0"/>
                  </a:rPr>
                  <a:t>Vesico-ureteral</a:t>
                </a:r>
                <a:r>
                  <a:rPr lang="en-US" sz="2800" b="1" dirty="0">
                    <a:effectLst>
                      <a:outerShdw blurRad="38100" dist="38100" dir="2700000" algn="tl">
                        <a:srgbClr val="000000">
                          <a:alpha val="43137"/>
                        </a:srgbClr>
                      </a:outerShdw>
                    </a:effectLst>
                    <a:latin typeface="Arial" charset="0"/>
                  </a:rPr>
                  <a:t> Reflux</a:t>
                </a:r>
              </a:p>
            </p:txBody>
          </p:sp>
          <p:pic>
            <p:nvPicPr>
              <p:cNvPr id="4110" name="Picture 26" descr="H:\Pictures of Pharmacology\Screen shot 2010-08-06 at 7.39.47 P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952809"/>
                <a:ext cx="4953000" cy="5905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9" name="Curved Connector 28"/>
            <p:cNvCxnSpPr/>
            <p:nvPr/>
          </p:nvCxnSpPr>
          <p:spPr bwMode="auto">
            <a:xfrm>
              <a:off x="3962400" y="3886355"/>
              <a:ext cx="2895600" cy="423841"/>
            </a:xfrm>
            <a:prstGeom prst="curvedConnector3">
              <a:avLst>
                <a:gd name="adj1" fmla="val 50000"/>
              </a:avLst>
            </a:prstGeom>
            <a:ln w="88900">
              <a:solidFill>
                <a:srgbClr val="00B0F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strVal val="#ppt_w*0.70"/>
                                          </p:val>
                                        </p:tav>
                                        <p:tav tm="100000">
                                          <p:val>
                                            <p:strVal val="#ppt_w"/>
                                          </p:val>
                                        </p:tav>
                                      </p:tavLst>
                                    </p:anim>
                                    <p:anim calcmode="lin" valueType="num">
                                      <p:cBhvr>
                                        <p:cTn id="22" dur="1000" fill="hold"/>
                                        <p:tgtEl>
                                          <p:spTgt spid="4"/>
                                        </p:tgtEl>
                                        <p:attrNameLst>
                                          <p:attrName>ppt_h</p:attrName>
                                        </p:attrNameLst>
                                      </p:cBhvr>
                                      <p:tavLst>
                                        <p:tav tm="0">
                                          <p:val>
                                            <p:strVal val="#ppt_h"/>
                                          </p:val>
                                        </p:tav>
                                        <p:tav tm="100000">
                                          <p:val>
                                            <p:strVal val="#ppt_h"/>
                                          </p:val>
                                        </p:tav>
                                      </p:tavLst>
                                    </p:anim>
                                    <p:animEffect transition="in" filter="fade">
                                      <p:cBhvr>
                                        <p:cTn id="23" dur="1000"/>
                                        <p:tgtEl>
                                          <p:spTgt spid="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1000" fill="hold"/>
                                        <p:tgtEl>
                                          <p:spTgt spid="3"/>
                                        </p:tgtEl>
                                        <p:attrNameLst>
                                          <p:attrName>ppt_w</p:attrName>
                                        </p:attrNameLst>
                                      </p:cBhvr>
                                      <p:tavLst>
                                        <p:tav tm="0">
                                          <p:val>
                                            <p:strVal val="#ppt_w*0.70"/>
                                          </p:val>
                                        </p:tav>
                                        <p:tav tm="100000">
                                          <p:val>
                                            <p:strVal val="#ppt_w"/>
                                          </p:val>
                                        </p:tav>
                                      </p:tavLst>
                                    </p:anim>
                                    <p:anim calcmode="lin" valueType="num">
                                      <p:cBhvr>
                                        <p:cTn id="29" dur="1000" fill="hold"/>
                                        <p:tgtEl>
                                          <p:spTgt spid="3"/>
                                        </p:tgtEl>
                                        <p:attrNameLst>
                                          <p:attrName>ppt_h</p:attrName>
                                        </p:attrNameLst>
                                      </p:cBhvr>
                                      <p:tavLst>
                                        <p:tav tm="0">
                                          <p:val>
                                            <p:strVal val="#ppt_h"/>
                                          </p:val>
                                        </p:tav>
                                        <p:tav tm="100000">
                                          <p:val>
                                            <p:strVal val="#ppt_h"/>
                                          </p:val>
                                        </p:tav>
                                      </p:tavLst>
                                    </p:anim>
                                    <p:animEffect transition="in" filter="fade">
                                      <p:cBhvr>
                                        <p:cTn id="30" dur="1000"/>
                                        <p:tgtEl>
                                          <p:spTgt spid="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1000" fill="hold"/>
                                        <p:tgtEl>
                                          <p:spTgt spid="7"/>
                                        </p:tgtEl>
                                        <p:attrNameLst>
                                          <p:attrName>ppt_w</p:attrName>
                                        </p:attrNameLst>
                                      </p:cBhvr>
                                      <p:tavLst>
                                        <p:tav tm="0">
                                          <p:val>
                                            <p:strVal val="#ppt_w*0.70"/>
                                          </p:val>
                                        </p:tav>
                                        <p:tav tm="100000">
                                          <p:val>
                                            <p:strVal val="#ppt_w"/>
                                          </p:val>
                                        </p:tav>
                                      </p:tavLst>
                                    </p:anim>
                                    <p:anim calcmode="lin" valueType="num">
                                      <p:cBhvr>
                                        <p:cTn id="36" dur="1000" fill="hold"/>
                                        <p:tgtEl>
                                          <p:spTgt spid="7"/>
                                        </p:tgtEl>
                                        <p:attrNameLst>
                                          <p:attrName>ppt_h</p:attrName>
                                        </p:attrNameLst>
                                      </p:cBhvr>
                                      <p:tavLst>
                                        <p:tav tm="0">
                                          <p:val>
                                            <p:strVal val="#ppt_h"/>
                                          </p:val>
                                        </p:tav>
                                        <p:tav tm="100000">
                                          <p:val>
                                            <p:strVal val="#ppt_h"/>
                                          </p:val>
                                        </p:tav>
                                      </p:tavLst>
                                    </p:anim>
                                    <p:animEffect transition="in" filter="fade">
                                      <p:cBhvr>
                                        <p:cTn id="37" dur="1000"/>
                                        <p:tgtEl>
                                          <p:spTgt spid="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1000" fill="hold"/>
                                        <p:tgtEl>
                                          <p:spTgt spid="8"/>
                                        </p:tgtEl>
                                        <p:attrNameLst>
                                          <p:attrName>ppt_w</p:attrName>
                                        </p:attrNameLst>
                                      </p:cBhvr>
                                      <p:tavLst>
                                        <p:tav tm="0">
                                          <p:val>
                                            <p:strVal val="#ppt_w*0.70"/>
                                          </p:val>
                                        </p:tav>
                                        <p:tav tm="100000">
                                          <p:val>
                                            <p:strVal val="#ppt_w"/>
                                          </p:val>
                                        </p:tav>
                                      </p:tavLst>
                                    </p:anim>
                                    <p:anim calcmode="lin" valueType="num">
                                      <p:cBhvr>
                                        <p:cTn id="43" dur="1000" fill="hold"/>
                                        <p:tgtEl>
                                          <p:spTgt spid="8"/>
                                        </p:tgtEl>
                                        <p:attrNameLst>
                                          <p:attrName>ppt_h</p:attrName>
                                        </p:attrNameLst>
                                      </p:cBhvr>
                                      <p:tavLst>
                                        <p:tav tm="0">
                                          <p:val>
                                            <p:strVal val="#ppt_h"/>
                                          </p:val>
                                        </p:tav>
                                        <p:tav tm="100000">
                                          <p:val>
                                            <p:strVal val="#ppt_h"/>
                                          </p:val>
                                        </p:tav>
                                      </p:tavLst>
                                    </p:anim>
                                    <p:animEffect transition="in" filter="fade">
                                      <p:cBhvr>
                                        <p:cTn id="44" dur="1000"/>
                                        <p:tgtEl>
                                          <p:spTgt spid="8"/>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blinds(horizontal)">
                                      <p:cBhvr>
                                        <p:cTn id="4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2"/>
          <p:cNvSpPr txBox="1">
            <a:spLocks noChangeArrowheads="1"/>
          </p:cNvSpPr>
          <p:nvPr/>
        </p:nvSpPr>
        <p:spPr bwMode="auto">
          <a:xfrm>
            <a:off x="0" y="968375"/>
            <a:ext cx="91440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buFont typeface="Arial" pitchFamily="34" charset="0"/>
              <a:buChar char="•"/>
            </a:pPr>
            <a:r>
              <a:rPr lang="en-US" sz="3200" b="1" i="1"/>
              <a:t>Upper Urinary tract </a:t>
            </a:r>
            <a:r>
              <a:rPr lang="en-US" sz="3200" i="1"/>
              <a:t>(Kidney, Ureter)- </a:t>
            </a:r>
          </a:p>
          <a:p>
            <a:pPr lvl="1" eaLnBrk="1" hangingPunct="1">
              <a:buFont typeface="Arial" pitchFamily="34" charset="0"/>
              <a:buChar char="•"/>
            </a:pPr>
            <a:r>
              <a:rPr lang="en-US" sz="3200" i="1"/>
              <a:t>Less common but More dangerous, </a:t>
            </a:r>
          </a:p>
          <a:p>
            <a:pPr lvl="1" eaLnBrk="1" hangingPunct="1">
              <a:buFont typeface="Arial" pitchFamily="34" charset="0"/>
              <a:buChar char="•"/>
            </a:pPr>
            <a:r>
              <a:rPr lang="en-US" sz="3200" i="1"/>
              <a:t>Long term therapy</a:t>
            </a:r>
          </a:p>
          <a:p>
            <a:pPr lvl="1" eaLnBrk="1" hangingPunct="1"/>
            <a:endParaRPr lang="en-US" sz="3200" i="1"/>
          </a:p>
          <a:p>
            <a:pPr eaLnBrk="1" hangingPunct="1">
              <a:buFont typeface="Arial" pitchFamily="34" charset="0"/>
              <a:buChar char="•"/>
            </a:pPr>
            <a:r>
              <a:rPr lang="en-US" sz="3200" b="1" i="1"/>
              <a:t>Lower Urinary tract </a:t>
            </a:r>
            <a:r>
              <a:rPr lang="en-US" sz="3200" i="1"/>
              <a:t>(Bladder, Urethra)- </a:t>
            </a:r>
          </a:p>
          <a:p>
            <a:pPr lvl="1" eaLnBrk="1" hangingPunct="1">
              <a:buFont typeface="Arial" pitchFamily="34" charset="0"/>
              <a:buChar char="•"/>
            </a:pPr>
            <a:r>
              <a:rPr lang="en-US" sz="3200" i="1"/>
              <a:t>More common but Less dangerous</a:t>
            </a:r>
          </a:p>
          <a:p>
            <a:pPr lvl="1" eaLnBrk="1" hangingPunct="1">
              <a:buFont typeface="Arial" pitchFamily="34" charset="0"/>
              <a:buChar char="•"/>
            </a:pPr>
            <a:r>
              <a:rPr lang="en-US" sz="3200" i="1"/>
              <a:t>Short term therapy</a:t>
            </a:r>
          </a:p>
          <a:p>
            <a:pPr eaLnBrk="1" hangingPunct="1">
              <a:buFont typeface="Arial" pitchFamily="34" charset="0"/>
              <a:buChar char="•"/>
            </a:pPr>
            <a:endParaRPr lang="en-US" sz="2800"/>
          </a:p>
          <a:p>
            <a:pPr eaLnBrk="1" hangingPunct="1">
              <a:buFont typeface="Arial" pitchFamily="34" charset="0"/>
              <a:buChar char="•"/>
            </a:pPr>
            <a:endParaRPr lang="en-US" sz="2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838200"/>
            <a:ext cx="9144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itchFamily="34" charset="0"/>
              <a:buChar char="•"/>
            </a:pPr>
            <a:r>
              <a:rPr lang="en-US" sz="3200" b="1"/>
              <a:t>Organisms-</a:t>
            </a:r>
            <a:r>
              <a:rPr lang="en-US" sz="2800"/>
              <a:t> </a:t>
            </a:r>
          </a:p>
          <a:p>
            <a:pPr lvl="1">
              <a:buFont typeface="Arial" pitchFamily="34" charset="0"/>
              <a:buChar char="•"/>
            </a:pPr>
            <a:r>
              <a:rPr lang="en-US" sz="2800"/>
              <a:t>Mostly Gram Negative (</a:t>
            </a:r>
            <a:r>
              <a:rPr lang="en-US" sz="3600" b="1"/>
              <a:t>E.coli, </a:t>
            </a:r>
            <a:r>
              <a:rPr lang="en-US" sz="2800"/>
              <a:t>Klebsiella, 			Proteus, Pseudomonas, Enterobacter,)</a:t>
            </a:r>
          </a:p>
          <a:p>
            <a:pPr lvl="1">
              <a:buFont typeface="Arial" pitchFamily="34" charset="0"/>
              <a:buChar char="•"/>
            </a:pPr>
            <a:r>
              <a:rPr lang="en-US" sz="2800"/>
              <a:t>Others-  Staphylococcus, Viral, Fungal, …</a:t>
            </a:r>
          </a:p>
          <a:p>
            <a:pPr lvl="1">
              <a:buFont typeface="Arial" pitchFamily="34" charset="0"/>
              <a:buChar char="•"/>
            </a:pPr>
            <a:r>
              <a:rPr lang="en-US" sz="2800"/>
              <a:t> Single in acute, mixed in chronic</a:t>
            </a:r>
          </a:p>
          <a:p>
            <a:pPr lvl="1">
              <a:buFont typeface="Arial" pitchFamily="34" charset="0"/>
              <a:buChar char="•"/>
            </a:pPr>
            <a:endParaRPr lang="en-US" sz="2800"/>
          </a:p>
          <a:p>
            <a:pPr>
              <a:buFont typeface="Arial" pitchFamily="34" charset="0"/>
              <a:buChar char="•"/>
            </a:pPr>
            <a:r>
              <a:rPr lang="en-US" sz="3200" b="1"/>
              <a:t>Entry</a:t>
            </a:r>
            <a:r>
              <a:rPr lang="en-US" sz="2800" b="1"/>
              <a:t>-</a:t>
            </a:r>
            <a:r>
              <a:rPr lang="en-US" sz="2800"/>
              <a:t> </a:t>
            </a:r>
          </a:p>
          <a:p>
            <a:pPr lvl="1">
              <a:buFont typeface="Arial" pitchFamily="34" charset="0"/>
              <a:buChar char="•"/>
            </a:pPr>
            <a:r>
              <a:rPr lang="en-US" sz="2800"/>
              <a:t>Mostly from lower to upper (</a:t>
            </a:r>
            <a:r>
              <a:rPr lang="en-US" sz="2800" b="1"/>
              <a:t>Ascending</a:t>
            </a:r>
            <a:r>
              <a:rPr lang="en-US" sz="2800"/>
              <a:t>   ),    </a:t>
            </a:r>
          </a:p>
          <a:p>
            <a:pPr lvl="1">
              <a:buFont typeface="Arial" pitchFamily="34" charset="0"/>
              <a:buChar char="•"/>
            </a:pPr>
            <a:r>
              <a:rPr lang="en-US" sz="2800"/>
              <a:t>Some times </a:t>
            </a:r>
          </a:p>
          <a:p>
            <a:pPr lvl="2">
              <a:buFont typeface="Arial" pitchFamily="34" charset="0"/>
              <a:buChar char="•"/>
            </a:pPr>
            <a:r>
              <a:rPr lang="en-US" sz="2800"/>
              <a:t>Directly from the surrounding sites or 	</a:t>
            </a:r>
          </a:p>
          <a:p>
            <a:pPr lvl="2">
              <a:buFont typeface="Arial" pitchFamily="34" charset="0"/>
              <a:buChar char="•"/>
            </a:pPr>
            <a:r>
              <a:rPr lang="en-US" sz="2800"/>
              <a:t>From blood (bacterimia)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0"/>
            <a:ext cx="9144000" cy="609600"/>
          </a:xfrm>
        </p:spPr>
        <p:txBody>
          <a:bodyPr/>
          <a:lstStyle/>
          <a:p>
            <a:r>
              <a:rPr lang="en-US" sz="5400" b="1" dirty="0" smtClean="0"/>
              <a:t>Symptoms</a:t>
            </a:r>
          </a:p>
        </p:txBody>
      </p:sp>
      <p:pic>
        <p:nvPicPr>
          <p:cNvPr id="37894" name="Picture 6" descr="H:\Pictures of Pharmacology\burning-urine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838200"/>
            <a:ext cx="28956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5" name="Picture 7" descr="H:\Pictures of Pharmacology\Urinary-Urgency-3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838200"/>
            <a:ext cx="28575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6" name="Picture 8" descr="H:\Pictures of Pharmacology\UTI.jpg"/>
          <p:cNvPicPr>
            <a:picLocks noChangeAspect="1" noChangeArrowheads="1"/>
          </p:cNvPicPr>
          <p:nvPr/>
        </p:nvPicPr>
        <p:blipFill>
          <a:blip r:embed="rId4">
            <a:extLst>
              <a:ext uri="{28A0092B-C50C-407E-A947-70E740481C1C}">
                <a14:useLocalDpi xmlns:a14="http://schemas.microsoft.com/office/drawing/2010/main" val="0"/>
              </a:ext>
            </a:extLst>
          </a:blip>
          <a:srcRect l="-2800"/>
          <a:stretch>
            <a:fillRect/>
          </a:stretch>
        </p:blipFill>
        <p:spPr bwMode="auto">
          <a:xfrm>
            <a:off x="0" y="863600"/>
            <a:ext cx="3352800" cy="332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H:\Pictures of Pharmacology\UTIII.jpg"/>
          <p:cNvPicPr>
            <a:picLocks noChangeAspect="1" noChangeArrowheads="1"/>
          </p:cNvPicPr>
          <p:nvPr/>
        </p:nvPicPr>
        <p:blipFill>
          <a:blip r:embed="rId5">
            <a:extLst>
              <a:ext uri="{28A0092B-C50C-407E-A947-70E740481C1C}">
                <a14:useLocalDpi xmlns:a14="http://schemas.microsoft.com/office/drawing/2010/main" val="0"/>
              </a:ext>
            </a:extLst>
          </a:blip>
          <a:srcRect l="20370"/>
          <a:stretch>
            <a:fillRect/>
          </a:stretch>
        </p:blipFill>
        <p:spPr bwMode="auto">
          <a:xfrm>
            <a:off x="0" y="3733800"/>
            <a:ext cx="91440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7896"/>
                                        </p:tgtEl>
                                        <p:attrNameLst>
                                          <p:attrName>style.visibility</p:attrName>
                                        </p:attrNameLst>
                                      </p:cBhvr>
                                      <p:to>
                                        <p:strVal val="visible"/>
                                      </p:to>
                                    </p:set>
                                    <p:animEffect transition="in" filter="blinds(horizontal)">
                                      <p:cBhvr>
                                        <p:cTn id="7" dur="500"/>
                                        <p:tgtEl>
                                          <p:spTgt spid="378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7894"/>
                                        </p:tgtEl>
                                        <p:attrNameLst>
                                          <p:attrName>style.visibility</p:attrName>
                                        </p:attrNameLst>
                                      </p:cBhvr>
                                      <p:to>
                                        <p:strVal val="visible"/>
                                      </p:to>
                                    </p:set>
                                    <p:animEffect transition="in" filter="blinds(horizontal)">
                                      <p:cBhvr>
                                        <p:cTn id="12" dur="500"/>
                                        <p:tgtEl>
                                          <p:spTgt spid="3789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7895"/>
                                        </p:tgtEl>
                                        <p:attrNameLst>
                                          <p:attrName>style.visibility</p:attrName>
                                        </p:attrNameLst>
                                      </p:cBhvr>
                                      <p:to>
                                        <p:strVal val="visible"/>
                                      </p:to>
                                    </p:set>
                                    <p:animEffect transition="in" filter="blinds(horizontal)">
                                      <p:cBhvr>
                                        <p:cTn id="17" dur="500"/>
                                        <p:tgtEl>
                                          <p:spTgt spid="3789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ox(in)">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4400" b="1">
                <a:solidFill>
                  <a:srgbClr val="00B050"/>
                </a:solidFill>
                <a:latin typeface="Calibri" pitchFamily="34" charset="0"/>
              </a:rPr>
              <a:t>Symptoms</a:t>
            </a:r>
            <a:r>
              <a:rPr lang="en-US" sz="3200" b="1">
                <a:latin typeface="Calibri" pitchFamily="34" charset="0"/>
              </a:rPr>
              <a:t>-  (</a:t>
            </a:r>
            <a:r>
              <a:rPr lang="en-US" sz="3200" b="1">
                <a:solidFill>
                  <a:srgbClr val="FF0000"/>
                </a:solidFill>
                <a:latin typeface="Calibri" pitchFamily="34" charset="0"/>
              </a:rPr>
              <a:t>S</a:t>
            </a:r>
            <a:r>
              <a:rPr lang="en-US" sz="3200" b="1">
                <a:latin typeface="Calibri" pitchFamily="34" charset="0"/>
              </a:rPr>
              <a:t>evere </a:t>
            </a:r>
            <a:r>
              <a:rPr lang="en-US" sz="3200" b="1">
                <a:solidFill>
                  <a:srgbClr val="FF0000"/>
                </a:solidFill>
                <a:latin typeface="Calibri" pitchFamily="34" charset="0"/>
              </a:rPr>
              <a:t>P</a:t>
            </a:r>
            <a:r>
              <a:rPr lang="en-US" sz="3200" b="1">
                <a:latin typeface="Calibri" pitchFamily="34" charset="0"/>
              </a:rPr>
              <a:t>ain </a:t>
            </a:r>
            <a:r>
              <a:rPr lang="en-US" sz="3200" b="1">
                <a:solidFill>
                  <a:srgbClr val="FF0000"/>
                </a:solidFill>
                <a:latin typeface="Calibri" pitchFamily="34" charset="0"/>
              </a:rPr>
              <a:t>D</a:t>
            </a:r>
            <a:r>
              <a:rPr lang="en-US" sz="3200" b="1">
                <a:latin typeface="Calibri" pitchFamily="34" charset="0"/>
              </a:rPr>
              <a:t>uring </a:t>
            </a:r>
            <a:r>
              <a:rPr lang="en-US" sz="3200" b="1">
                <a:solidFill>
                  <a:srgbClr val="FF0000"/>
                </a:solidFill>
                <a:latin typeface="Calibri" pitchFamily="34" charset="0"/>
              </a:rPr>
              <a:t>UTI</a:t>
            </a:r>
            <a:r>
              <a:rPr lang="en-US" sz="3200" b="1">
                <a:latin typeface="Calibri" pitchFamily="34" charset="0"/>
              </a:rPr>
              <a:t>)</a:t>
            </a:r>
          </a:p>
          <a:p>
            <a:pPr>
              <a:buFont typeface="Arial" pitchFamily="34" charset="0"/>
              <a:buChar char="•"/>
            </a:pPr>
            <a:r>
              <a:rPr lang="en-US" sz="3600" b="1">
                <a:solidFill>
                  <a:srgbClr val="FF0000"/>
                </a:solidFill>
                <a:latin typeface="Calibri" pitchFamily="34" charset="0"/>
              </a:rPr>
              <a:t>S</a:t>
            </a:r>
            <a:r>
              <a:rPr lang="en-US" sz="3200" b="1">
                <a:solidFill>
                  <a:schemeClr val="tx2"/>
                </a:solidFill>
                <a:latin typeface="Calibri" pitchFamily="34" charset="0"/>
              </a:rPr>
              <a:t>ystemic symptoms- myalgia, vomiting, weakness </a:t>
            </a:r>
            <a:r>
              <a:rPr lang="en-US" sz="1600" b="1">
                <a:solidFill>
                  <a:schemeClr val="tx2"/>
                </a:solidFill>
                <a:latin typeface="Calibri" pitchFamily="34" charset="0"/>
              </a:rPr>
              <a:t>etc.</a:t>
            </a:r>
            <a:endParaRPr lang="en-US" sz="3200" b="1">
              <a:solidFill>
                <a:schemeClr val="tx2"/>
              </a:solidFill>
              <a:latin typeface="Calibri" pitchFamily="34" charset="0"/>
            </a:endParaRPr>
          </a:p>
          <a:p>
            <a:pPr>
              <a:buFont typeface="Arial" pitchFamily="34" charset="0"/>
              <a:buChar char="•"/>
            </a:pPr>
            <a:r>
              <a:rPr lang="en-US" sz="3600" b="1">
                <a:solidFill>
                  <a:srgbClr val="FF0000"/>
                </a:solidFill>
                <a:latin typeface="Calibri" pitchFamily="34" charset="0"/>
              </a:rPr>
              <a:t>P</a:t>
            </a:r>
            <a:r>
              <a:rPr lang="en-US" sz="3200" b="1">
                <a:solidFill>
                  <a:srgbClr val="002060"/>
                </a:solidFill>
                <a:latin typeface="Calibri" pitchFamily="34" charset="0"/>
              </a:rPr>
              <a:t>ain (Pelvic, Rectal, lower abdomen or renal angle) </a:t>
            </a:r>
          </a:p>
          <a:p>
            <a:pPr>
              <a:buFont typeface="Arial" pitchFamily="34" charset="0"/>
              <a:buChar char="•"/>
            </a:pPr>
            <a:r>
              <a:rPr lang="en-US" sz="3600" b="1">
                <a:solidFill>
                  <a:srgbClr val="FF0000"/>
                </a:solidFill>
                <a:latin typeface="Calibri" pitchFamily="34" charset="0"/>
              </a:rPr>
              <a:t>P</a:t>
            </a:r>
            <a:r>
              <a:rPr lang="en-US" sz="3200" b="1">
                <a:solidFill>
                  <a:srgbClr val="002060"/>
                </a:solidFill>
                <a:latin typeface="Calibri" pitchFamily="34" charset="0"/>
              </a:rPr>
              <a:t>ungent smell of urine</a:t>
            </a:r>
          </a:p>
          <a:p>
            <a:pPr>
              <a:buFont typeface="Arial" pitchFamily="34" charset="0"/>
              <a:buChar char="•"/>
            </a:pPr>
            <a:r>
              <a:rPr lang="en-US" sz="3600" b="1">
                <a:solidFill>
                  <a:srgbClr val="FF0000"/>
                </a:solidFill>
                <a:latin typeface="Calibri" pitchFamily="34" charset="0"/>
              </a:rPr>
              <a:t>D</a:t>
            </a:r>
            <a:r>
              <a:rPr lang="en-US" sz="3200" b="1">
                <a:solidFill>
                  <a:srgbClr val="002060"/>
                </a:solidFill>
                <a:latin typeface="Calibri" pitchFamily="34" charset="0"/>
              </a:rPr>
              <a:t>ysuria (Burning), </a:t>
            </a:r>
          </a:p>
          <a:p>
            <a:pPr>
              <a:buFont typeface="Arial" pitchFamily="34" charset="0"/>
              <a:buChar char="•"/>
            </a:pPr>
            <a:r>
              <a:rPr lang="en-US" sz="3600" b="1">
                <a:solidFill>
                  <a:srgbClr val="FF0000"/>
                </a:solidFill>
                <a:latin typeface="Calibri" pitchFamily="34" charset="0"/>
              </a:rPr>
              <a:t>D</a:t>
            </a:r>
            <a:r>
              <a:rPr lang="en-US" sz="3200" b="1">
                <a:solidFill>
                  <a:srgbClr val="002060"/>
                </a:solidFill>
                <a:latin typeface="Calibri" pitchFamily="34" charset="0"/>
              </a:rPr>
              <a:t>enies urination (Fear of Urination)</a:t>
            </a:r>
          </a:p>
          <a:p>
            <a:pPr>
              <a:buFont typeface="Arial" pitchFamily="34" charset="0"/>
              <a:buChar char="•"/>
            </a:pPr>
            <a:r>
              <a:rPr lang="en-US" sz="3600" b="1">
                <a:solidFill>
                  <a:srgbClr val="FF0000"/>
                </a:solidFill>
                <a:latin typeface="Calibri" pitchFamily="34" charset="0"/>
              </a:rPr>
              <a:t>D</a:t>
            </a:r>
            <a:r>
              <a:rPr lang="en-US" sz="3200" b="1">
                <a:solidFill>
                  <a:srgbClr val="002060"/>
                </a:solidFill>
                <a:latin typeface="Calibri" pitchFamily="34" charset="0"/>
              </a:rPr>
              <a:t>ischarge through urethra</a:t>
            </a:r>
          </a:p>
          <a:p>
            <a:pPr>
              <a:buFont typeface="Arial" pitchFamily="34" charset="0"/>
              <a:buChar char="•"/>
            </a:pPr>
            <a:r>
              <a:rPr lang="en-US" sz="3600" b="1">
                <a:solidFill>
                  <a:srgbClr val="FF0000"/>
                </a:solidFill>
                <a:latin typeface="Calibri" pitchFamily="34" charset="0"/>
              </a:rPr>
              <a:t>D</a:t>
            </a:r>
            <a:r>
              <a:rPr lang="en-US" sz="3200" b="1">
                <a:solidFill>
                  <a:srgbClr val="002060"/>
                </a:solidFill>
                <a:latin typeface="Calibri" pitchFamily="34" charset="0"/>
              </a:rPr>
              <a:t>iscoloration of urine </a:t>
            </a:r>
            <a:r>
              <a:rPr lang="en-US" sz="1200" b="1">
                <a:solidFill>
                  <a:srgbClr val="002060"/>
                </a:solidFill>
                <a:latin typeface="Calibri" pitchFamily="34" charset="0"/>
              </a:rPr>
              <a:t>(Haematuria, Pyuria, Haziness, Clouding)</a:t>
            </a:r>
          </a:p>
          <a:p>
            <a:pPr>
              <a:buFont typeface="Arial" pitchFamily="34" charset="0"/>
              <a:buChar char="•"/>
            </a:pPr>
            <a:r>
              <a:rPr lang="en-US" sz="3600" b="1">
                <a:solidFill>
                  <a:srgbClr val="FF0000"/>
                </a:solidFill>
                <a:latin typeface="Calibri" pitchFamily="34" charset="0"/>
              </a:rPr>
              <a:t>U</a:t>
            </a:r>
            <a:r>
              <a:rPr lang="en-US" sz="3200" b="1">
                <a:solidFill>
                  <a:srgbClr val="002060"/>
                </a:solidFill>
                <a:latin typeface="Calibri" pitchFamily="34" charset="0"/>
              </a:rPr>
              <a:t>rgency </a:t>
            </a:r>
          </a:p>
          <a:p>
            <a:pPr>
              <a:buFont typeface="Arial" pitchFamily="34" charset="0"/>
              <a:buChar char="•"/>
            </a:pPr>
            <a:r>
              <a:rPr lang="en-US" sz="3600" b="1">
                <a:solidFill>
                  <a:srgbClr val="FF0000"/>
                </a:solidFill>
                <a:latin typeface="Calibri" pitchFamily="34" charset="0"/>
              </a:rPr>
              <a:t>T</a:t>
            </a:r>
            <a:r>
              <a:rPr lang="en-US" sz="3200" b="1">
                <a:solidFill>
                  <a:srgbClr val="002060"/>
                </a:solidFill>
                <a:latin typeface="Calibri" pitchFamily="34" charset="0"/>
              </a:rPr>
              <a:t>emperature (Fever with chills)</a:t>
            </a:r>
          </a:p>
          <a:p>
            <a:pPr>
              <a:buFont typeface="Arial" pitchFamily="34" charset="0"/>
              <a:buChar char="•"/>
            </a:pPr>
            <a:r>
              <a:rPr lang="en-US" sz="3600" b="1">
                <a:solidFill>
                  <a:srgbClr val="FF0000"/>
                </a:solidFill>
                <a:latin typeface="Calibri" pitchFamily="34" charset="0"/>
              </a:rPr>
              <a:t>I</a:t>
            </a:r>
            <a:r>
              <a:rPr lang="en-US" sz="3200" b="1">
                <a:solidFill>
                  <a:srgbClr val="002060"/>
                </a:solidFill>
                <a:latin typeface="Calibri" pitchFamily="34" charset="0"/>
              </a:rPr>
              <a:t>ncomplete emptying (Retention)</a:t>
            </a:r>
          </a:p>
          <a:p>
            <a:pPr>
              <a:buFont typeface="Arial" pitchFamily="34" charset="0"/>
              <a:buChar char="•"/>
            </a:pPr>
            <a:r>
              <a:rPr lang="en-US" sz="3600" b="1">
                <a:solidFill>
                  <a:srgbClr val="FF0000"/>
                </a:solidFill>
                <a:latin typeface="Calibri" pitchFamily="34" charset="0"/>
              </a:rPr>
              <a:t>I</a:t>
            </a:r>
            <a:r>
              <a:rPr lang="en-US" sz="3200" b="1">
                <a:solidFill>
                  <a:srgbClr val="002060"/>
                </a:solidFill>
                <a:latin typeface="Calibri" pitchFamily="34" charset="0"/>
              </a:rPr>
              <a:t>ncontinence of urine</a:t>
            </a:r>
          </a:p>
        </p:txBody>
      </p:sp>
      <p:pic>
        <p:nvPicPr>
          <p:cNvPr id="8195" name="Picture 5" descr="C:\Documents and Settings\RKDixit\Desktop\Pictures\images (7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3810000"/>
            <a:ext cx="25146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500"/>
                                        <p:tgtEl>
                                          <p:spTgt spid="3">
                                            <p:txEl>
                                              <p:pRg st="5" end="5"/>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linds(horizontal)">
                                      <p:cBhvr>
                                        <p:cTn id="25" dur="500"/>
                                        <p:tgtEl>
                                          <p:spTgt spid="3">
                                            <p:txEl>
                                              <p:pRg st="7" end="7"/>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linds(horizontal)">
                                      <p:cBhvr>
                                        <p:cTn id="28" dur="500"/>
                                        <p:tgtEl>
                                          <p:spTgt spid="3">
                                            <p:txEl>
                                              <p:pRg st="8" end="8"/>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linds(horizontal)">
                                      <p:cBhvr>
                                        <p:cTn id="31" dur="500"/>
                                        <p:tgtEl>
                                          <p:spTgt spid="3">
                                            <p:txEl>
                                              <p:pRg st="9" end="9"/>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blinds(horizontal)">
                                      <p:cBhvr>
                                        <p:cTn id="34" dur="500"/>
                                        <p:tgtEl>
                                          <p:spTgt spid="3">
                                            <p:txEl>
                                              <p:pRg st="10" end="10"/>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blinds(horizontal)">
                                      <p:cBhvr>
                                        <p:cTn id="3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0"/>
            <a:ext cx="9144000" cy="698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itchFamily="34" charset="0"/>
              <a:buChar char="•"/>
            </a:pPr>
            <a:r>
              <a:rPr lang="en-US" sz="3600" b="1">
                <a:latin typeface="Calibri" pitchFamily="34" charset="0"/>
              </a:rPr>
              <a:t>More common in Females- </a:t>
            </a:r>
            <a:r>
              <a:rPr lang="en-US" sz="2800">
                <a:latin typeface="Calibri" pitchFamily="34" charset="0"/>
              </a:rPr>
              <a:t>Anatomical differences </a:t>
            </a:r>
            <a:endParaRPr lang="en-US" sz="3200">
              <a:latin typeface="Calibri" pitchFamily="34" charset="0"/>
            </a:endParaRPr>
          </a:p>
          <a:p>
            <a:pPr>
              <a:buFont typeface="Arial" pitchFamily="34" charset="0"/>
              <a:buChar char="•"/>
            </a:pPr>
            <a:r>
              <a:rPr lang="en-US" sz="3600" b="1">
                <a:latin typeface="Calibri" pitchFamily="34" charset="0"/>
              </a:rPr>
              <a:t>Other part involved - </a:t>
            </a:r>
          </a:p>
          <a:p>
            <a:pPr lvl="1">
              <a:buFont typeface="Arial" pitchFamily="34" charset="0"/>
              <a:buChar char="•"/>
            </a:pPr>
            <a:r>
              <a:rPr lang="en-US" sz="3200">
                <a:latin typeface="Calibri" pitchFamily="34" charset="0"/>
              </a:rPr>
              <a:t>Prostate, Epididymis</a:t>
            </a:r>
          </a:p>
          <a:p>
            <a:pPr>
              <a:buFont typeface="Arial" pitchFamily="34" charset="0"/>
              <a:buChar char="•"/>
            </a:pPr>
            <a:r>
              <a:rPr lang="en-US" sz="3600" b="1">
                <a:latin typeface="Calibri" pitchFamily="34" charset="0"/>
              </a:rPr>
              <a:t>More common if- </a:t>
            </a:r>
          </a:p>
          <a:p>
            <a:pPr lvl="1">
              <a:buFont typeface="Arial" pitchFamily="34" charset="0"/>
              <a:buChar char="•"/>
            </a:pPr>
            <a:r>
              <a:rPr lang="en-US" sz="2800" b="1">
                <a:solidFill>
                  <a:srgbClr val="00B0F0"/>
                </a:solidFill>
                <a:latin typeface="Calibri" pitchFamily="34" charset="0"/>
              </a:rPr>
              <a:t>S</a:t>
            </a:r>
            <a:r>
              <a:rPr lang="en-US" sz="2400">
                <a:latin typeface="Calibri" pitchFamily="34" charset="0"/>
              </a:rPr>
              <a:t>tones</a:t>
            </a:r>
          </a:p>
          <a:p>
            <a:pPr lvl="1">
              <a:buFont typeface="Arial" pitchFamily="34" charset="0"/>
              <a:buChar char="•"/>
            </a:pPr>
            <a:r>
              <a:rPr lang="en-US" sz="2800" b="1">
                <a:solidFill>
                  <a:srgbClr val="00B0F0"/>
                </a:solidFill>
                <a:latin typeface="Calibri" pitchFamily="34" charset="0"/>
              </a:rPr>
              <a:t>S</a:t>
            </a:r>
            <a:r>
              <a:rPr lang="en-US" sz="2400">
                <a:latin typeface="Calibri" pitchFamily="34" charset="0"/>
              </a:rPr>
              <a:t>trictures</a:t>
            </a:r>
          </a:p>
          <a:p>
            <a:pPr lvl="1">
              <a:buFont typeface="Arial" pitchFamily="34" charset="0"/>
              <a:buChar char="•"/>
            </a:pPr>
            <a:r>
              <a:rPr lang="en-US" sz="2800" b="1">
                <a:solidFill>
                  <a:srgbClr val="00B0F0"/>
                </a:solidFill>
                <a:latin typeface="Calibri" pitchFamily="34" charset="0"/>
              </a:rPr>
              <a:t>S</a:t>
            </a:r>
            <a:r>
              <a:rPr lang="en-US" sz="2400">
                <a:latin typeface="Calibri" pitchFamily="34" charset="0"/>
              </a:rPr>
              <a:t>tents (Urinary Catheter)</a:t>
            </a:r>
          </a:p>
          <a:p>
            <a:pPr lvl="1">
              <a:buFont typeface="Arial" pitchFamily="34" charset="0"/>
              <a:buChar char="•"/>
            </a:pPr>
            <a:r>
              <a:rPr lang="en-US" sz="2800" b="1">
                <a:solidFill>
                  <a:srgbClr val="00B0F0"/>
                </a:solidFill>
                <a:latin typeface="Calibri" pitchFamily="34" charset="0"/>
              </a:rPr>
              <a:t>S</a:t>
            </a:r>
            <a:r>
              <a:rPr lang="en-US" sz="2400">
                <a:latin typeface="Calibri" pitchFamily="34" charset="0"/>
              </a:rPr>
              <a:t>tructural abnormality</a:t>
            </a:r>
          </a:p>
          <a:p>
            <a:pPr lvl="1">
              <a:buFont typeface="Arial" pitchFamily="34" charset="0"/>
              <a:buChar char="•"/>
            </a:pPr>
            <a:r>
              <a:rPr lang="en-US" sz="2800" b="1">
                <a:solidFill>
                  <a:srgbClr val="00B0F0"/>
                </a:solidFill>
                <a:latin typeface="Calibri" pitchFamily="34" charset="0"/>
              </a:rPr>
              <a:t>S</a:t>
            </a:r>
            <a:r>
              <a:rPr lang="en-US" sz="2400">
                <a:latin typeface="Calibri" pitchFamily="34" charset="0"/>
              </a:rPr>
              <a:t>traight entry of ureter</a:t>
            </a:r>
          </a:p>
          <a:p>
            <a:pPr lvl="1">
              <a:buFont typeface="Arial" pitchFamily="34" charset="0"/>
              <a:buChar char="•"/>
            </a:pPr>
            <a:r>
              <a:rPr lang="en-US" sz="2800" b="1">
                <a:solidFill>
                  <a:srgbClr val="00B0F0"/>
                </a:solidFill>
                <a:latin typeface="Calibri" pitchFamily="34" charset="0"/>
              </a:rPr>
              <a:t>S</a:t>
            </a:r>
            <a:r>
              <a:rPr lang="en-US" sz="2400">
                <a:latin typeface="Calibri" pitchFamily="34" charset="0"/>
              </a:rPr>
              <a:t>exually active</a:t>
            </a:r>
          </a:p>
          <a:p>
            <a:pPr lvl="1">
              <a:buFont typeface="Arial" pitchFamily="34" charset="0"/>
              <a:buChar char="•"/>
            </a:pPr>
            <a:r>
              <a:rPr lang="en-US" sz="2800" b="1">
                <a:solidFill>
                  <a:srgbClr val="00B0F0"/>
                </a:solidFill>
                <a:latin typeface="Calibri" pitchFamily="34" charset="0"/>
              </a:rPr>
              <a:t>S</a:t>
            </a:r>
            <a:r>
              <a:rPr lang="en-US" sz="2400">
                <a:latin typeface="Calibri" pitchFamily="34" charset="0"/>
              </a:rPr>
              <a:t>tore urine (Faulty urinary habit)</a:t>
            </a:r>
          </a:p>
          <a:p>
            <a:pPr lvl="1">
              <a:buFont typeface="Arial" pitchFamily="34" charset="0"/>
              <a:buChar char="•"/>
            </a:pPr>
            <a:r>
              <a:rPr lang="en-US" sz="2800" b="1">
                <a:solidFill>
                  <a:srgbClr val="00B0F0"/>
                </a:solidFill>
                <a:latin typeface="Calibri" pitchFamily="34" charset="0"/>
              </a:rPr>
              <a:t>S</a:t>
            </a:r>
            <a:r>
              <a:rPr lang="en-US" sz="2400">
                <a:latin typeface="Calibri" pitchFamily="34" charset="0"/>
              </a:rPr>
              <a:t>urgical (abdomen)</a:t>
            </a:r>
          </a:p>
          <a:p>
            <a:pPr lvl="1">
              <a:buFont typeface="Arial" pitchFamily="34" charset="0"/>
              <a:buChar char="•"/>
            </a:pPr>
            <a:r>
              <a:rPr lang="en-US" sz="2800" b="1">
                <a:solidFill>
                  <a:srgbClr val="00B0F0"/>
                </a:solidFill>
                <a:latin typeface="Calibri" pitchFamily="34" charset="0"/>
              </a:rPr>
              <a:t>S</a:t>
            </a:r>
            <a:r>
              <a:rPr lang="en-US" sz="2400">
                <a:latin typeface="Calibri" pitchFamily="34" charset="0"/>
              </a:rPr>
              <a:t>canty</a:t>
            </a:r>
            <a:r>
              <a:rPr lang="en-US" sz="2400" b="1">
                <a:solidFill>
                  <a:srgbClr val="00B0F0"/>
                </a:solidFill>
                <a:latin typeface="Calibri" pitchFamily="34" charset="0"/>
              </a:rPr>
              <a:t> </a:t>
            </a:r>
            <a:r>
              <a:rPr lang="en-US" sz="2400">
                <a:latin typeface="Calibri" pitchFamily="34" charset="0"/>
              </a:rPr>
              <a:t>fluid intake</a:t>
            </a:r>
          </a:p>
          <a:p>
            <a:pPr lvl="1">
              <a:buFont typeface="Arial" pitchFamily="34" charset="0"/>
              <a:buChar char="•"/>
            </a:pPr>
            <a:r>
              <a:rPr lang="en-US" sz="2800" b="1">
                <a:solidFill>
                  <a:srgbClr val="00B0F0"/>
                </a:solidFill>
                <a:latin typeface="Calibri" pitchFamily="34" charset="0"/>
              </a:rPr>
              <a:t>S</a:t>
            </a:r>
            <a:r>
              <a:rPr lang="en-US" sz="2400">
                <a:latin typeface="Calibri" pitchFamily="34" charset="0"/>
              </a:rPr>
              <a:t>emiconscious (Unconscious), </a:t>
            </a:r>
          </a:p>
          <a:p>
            <a:pPr lvl="1">
              <a:buFont typeface="Arial" pitchFamily="34" charset="0"/>
              <a:buChar char="•"/>
            </a:pPr>
            <a:r>
              <a:rPr lang="en-US" sz="2800" b="1">
                <a:solidFill>
                  <a:srgbClr val="00B0F0"/>
                </a:solidFill>
                <a:latin typeface="Calibri" pitchFamily="34" charset="0"/>
              </a:rPr>
              <a:t>S</a:t>
            </a:r>
            <a:r>
              <a:rPr lang="en-US" sz="2400">
                <a:latin typeface="Calibri" pitchFamily="34" charset="0"/>
              </a:rPr>
              <a:t>ite trauma,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831</Words>
  <Application>Microsoft Office PowerPoint</Application>
  <PresentationFormat>On-screen Show (4:3)</PresentationFormat>
  <Paragraphs>141</Paragraphs>
  <Slides>22</Slides>
  <Notes>2</Notes>
  <HiddenSlides>1</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Table of Content</vt:lpstr>
      <vt:lpstr>PowerPoint Presentation</vt:lpstr>
      <vt:lpstr>Urinary Tract Infection</vt:lpstr>
      <vt:lpstr>PowerPoint Presentation</vt:lpstr>
      <vt:lpstr>PowerPoint Presentation</vt:lpstr>
      <vt:lpstr>Symptoms</vt:lpstr>
      <vt:lpstr>PowerPoint Presentation</vt:lpstr>
      <vt:lpstr>PowerPoint Presentation</vt:lpstr>
      <vt:lpstr>Causes</vt:lpstr>
      <vt:lpstr>Risk factors</vt:lpstr>
      <vt:lpstr>Treatment of UTI</vt:lpstr>
      <vt:lpstr>PowerPoint Presentation</vt:lpstr>
      <vt:lpstr>PowerPoint Presentation</vt:lpstr>
      <vt:lpstr>PowerPoint Presentation</vt:lpstr>
      <vt:lpstr>PowerPoint Presentation</vt:lpstr>
      <vt:lpstr>PowerPoint Presentation</vt:lpstr>
      <vt:lpstr>Complications</vt:lpstr>
      <vt:lpstr>PowerPoint Presentation</vt:lpstr>
      <vt:lpstr>Conclusion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Urinary Tract Ifection</dc:title>
  <dc:creator>user</dc:creator>
  <cp:lastModifiedBy>CRP</cp:lastModifiedBy>
  <cp:revision>23</cp:revision>
  <dcterms:created xsi:type="dcterms:W3CDTF">2015-06-27T05:31:06Z</dcterms:created>
  <dcterms:modified xsi:type="dcterms:W3CDTF">2022-10-13T13:38:57Z</dcterms:modified>
</cp:coreProperties>
</file>