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904" r:id="rId2"/>
  </p:sldMasterIdLst>
  <p:notesMasterIdLst>
    <p:notesMasterId r:id="rId25"/>
  </p:notesMasterIdLst>
  <p:handoutMasterIdLst>
    <p:handoutMasterId r:id="rId26"/>
  </p:handoutMasterIdLst>
  <p:sldIdLst>
    <p:sldId id="371" r:id="rId3"/>
    <p:sldId id="322" r:id="rId4"/>
    <p:sldId id="324" r:id="rId5"/>
    <p:sldId id="362" r:id="rId6"/>
    <p:sldId id="361" r:id="rId7"/>
    <p:sldId id="346" r:id="rId8"/>
    <p:sldId id="363" r:id="rId9"/>
    <p:sldId id="364" r:id="rId10"/>
    <p:sldId id="365" r:id="rId11"/>
    <p:sldId id="325" r:id="rId12"/>
    <p:sldId id="355" r:id="rId13"/>
    <p:sldId id="347" r:id="rId14"/>
    <p:sldId id="348" r:id="rId15"/>
    <p:sldId id="357" r:id="rId16"/>
    <p:sldId id="366" r:id="rId17"/>
    <p:sldId id="341" r:id="rId18"/>
    <p:sldId id="367" r:id="rId19"/>
    <p:sldId id="359" r:id="rId20"/>
    <p:sldId id="360" r:id="rId21"/>
    <p:sldId id="351" r:id="rId22"/>
    <p:sldId id="368" r:id="rId23"/>
    <p:sldId id="372"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1" autoAdjust="0"/>
    <p:restoredTop sz="77728" autoAdjust="0"/>
  </p:normalViewPr>
  <p:slideViewPr>
    <p:cSldViewPr>
      <p:cViewPr>
        <p:scale>
          <a:sx n="60" d="100"/>
          <a:sy n="60" d="100"/>
        </p:scale>
        <p:origin x="-1328" y="-2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12.xml"/><Relationship Id="rId7" Type="http://schemas.openxmlformats.org/officeDocument/2006/relationships/slide" Target="slides/slide16.xml"/><Relationship Id="rId2" Type="http://schemas.openxmlformats.org/officeDocument/2006/relationships/slide" Target="slides/slide11.xml"/><Relationship Id="rId1" Type="http://schemas.openxmlformats.org/officeDocument/2006/relationships/slide" Target="slides/slide10.xml"/><Relationship Id="rId6" Type="http://schemas.openxmlformats.org/officeDocument/2006/relationships/slide" Target="slides/slide15.xml"/><Relationship Id="rId11" Type="http://schemas.openxmlformats.org/officeDocument/2006/relationships/slide" Target="slides/slide20.xml"/><Relationship Id="rId5" Type="http://schemas.openxmlformats.org/officeDocument/2006/relationships/slide" Target="slides/slide14.xml"/><Relationship Id="rId10" Type="http://schemas.openxmlformats.org/officeDocument/2006/relationships/slide" Target="slides/slide19.xml"/><Relationship Id="rId4" Type="http://schemas.openxmlformats.org/officeDocument/2006/relationships/slide" Target="slides/slide13.xml"/><Relationship Id="rId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7</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8</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9</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7B44253-CC8C-405B-B173-37089594C512}" type="datetimeFigureOut">
              <a:rPr lang="en-US" smtClean="0"/>
              <a:t>10/20/2022</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63B4164-3AD1-4303-8927-DA91AA9BC4F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dirty="0"/>
          </a:p>
        </p:txBody>
      </p:sp>
      <p:sp>
        <p:nvSpPr>
          <p:cNvPr id="9" name="Slide Number Placeholder 8"/>
          <p:cNvSpPr>
            <a:spLocks noGrp="1"/>
          </p:cNvSpPr>
          <p:nvPr>
            <p:ph type="sldNum" sz="quarter" idx="15"/>
          </p:nvPr>
        </p:nvSpPr>
        <p:spPr/>
        <p:txBody>
          <a:bodyPr rtlCol="0"/>
          <a:lstStyle/>
          <a:p>
            <a:pPr>
              <a:defRPr/>
            </a:pPr>
            <a:fld id="{9EDE2762-D309-4A1B-90D4-EE2DB97D9608}" type="slidenum">
              <a:rPr lang="en-US" altLang="en-US" smtClean="0"/>
              <a:pPr>
                <a:defRPr/>
              </a:pPr>
              <a:t>‹#›</a:t>
            </a:fld>
            <a:endParaRPr lang="en-US" altLang="en-US" dirty="0"/>
          </a:p>
        </p:txBody>
      </p:sp>
      <p:sp>
        <p:nvSpPr>
          <p:cNvPr id="10" name="Footer Placeholder 9"/>
          <p:cNvSpPr>
            <a:spLocks noGrp="1"/>
          </p:cNvSpPr>
          <p:nvPr>
            <p:ph type="ftr" sz="quarter" idx="16"/>
          </p:nvPr>
        </p:nvSpPr>
        <p:spPr/>
        <p:txBody>
          <a:bodyPr rtlCol="0"/>
          <a:lstStyle/>
          <a:p>
            <a:pPr>
              <a:defRPr/>
            </a:pPr>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7B44253-CC8C-405B-B173-37089594C512}" type="datetimeFigureOut">
              <a:rPr lang="en-US" smtClean="0"/>
              <a:t>10/20/2022</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563B4164-3AD1-4303-8927-DA91AA9BC4F8}"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7B44253-CC8C-405B-B173-37089594C512}" type="datetimeFigureOut">
              <a:rPr lang="en-US" smtClean="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3B4164-3AD1-4303-8927-DA91AA9BC4F8}"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pPr>
                <a:defRPr/>
              </a:pPr>
              <a:t>‹#›</a:t>
            </a:fld>
            <a:endParaRPr lang="en-US" alt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dirty="0"/>
          </a:p>
        </p:txBody>
      </p:sp>
      <p:sp>
        <p:nvSpPr>
          <p:cNvPr id="7" name="Slide Number Placeholder 6"/>
          <p:cNvSpPr>
            <a:spLocks noGrp="1"/>
          </p:cNvSpPr>
          <p:nvPr>
            <p:ph type="sldNum" sz="quarter" idx="11"/>
          </p:nvPr>
        </p:nvSpPr>
        <p:spPr/>
        <p:txBody>
          <a:bodyPr rtlCol="0"/>
          <a:lstStyle/>
          <a:p>
            <a:pPr>
              <a:defRPr/>
            </a:pPr>
            <a:fld id="{2CBE984D-2DD5-4668-BAF8-1C9AC1A13DBC}" type="slidenum">
              <a:rPr lang="en-US" altLang="en-US" smtClean="0"/>
              <a:pPr>
                <a:defRPr/>
              </a:pPr>
              <a:t>‹#›</a:t>
            </a:fld>
            <a:endParaRPr lang="en-US" altLang="en-US" dirty="0"/>
          </a:p>
        </p:txBody>
      </p:sp>
      <p:sp>
        <p:nvSpPr>
          <p:cNvPr id="8" name="Footer Placeholder 7"/>
          <p:cNvSpPr>
            <a:spLocks noGrp="1"/>
          </p:cNvSpPr>
          <p:nvPr>
            <p:ph type="ftr" sz="quarter" idx="12"/>
          </p:nvPr>
        </p:nvSpPr>
        <p:spPr/>
        <p:txBody>
          <a:bodyPr rtlCol="0"/>
          <a:lstStyle/>
          <a:p>
            <a:pPr>
              <a:defRPr/>
            </a:pPr>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7B44253-CC8C-405B-B173-37089594C512}" type="datetimeFigureOut">
              <a:rPr lang="en-US" smtClean="0"/>
              <a:t>10/20/2022</a:t>
            </a:fld>
            <a:endParaRPr lang="en-US" dirty="0"/>
          </a:p>
        </p:txBody>
      </p:sp>
      <p:sp>
        <p:nvSpPr>
          <p:cNvPr id="22" name="Slide Number Placeholder 21"/>
          <p:cNvSpPr>
            <a:spLocks noGrp="1"/>
          </p:cNvSpPr>
          <p:nvPr>
            <p:ph type="sldNum" sz="quarter" idx="15"/>
          </p:nvPr>
        </p:nvSpPr>
        <p:spPr/>
        <p:txBody>
          <a:bodyPr rtlCol="0"/>
          <a:lstStyle/>
          <a:p>
            <a:fld id="{563B4164-3AD1-4303-8927-DA91AA9BC4F8}"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7B44253-CC8C-405B-B173-37089594C512}" type="datetimeFigureOut">
              <a:rPr lang="en-US" smtClean="0"/>
              <a:t>10/20/2022</a:t>
            </a:fld>
            <a:endParaRPr lang="en-US" dirty="0"/>
          </a:p>
        </p:txBody>
      </p:sp>
      <p:sp>
        <p:nvSpPr>
          <p:cNvPr id="18" name="Slide Number Placeholder 17"/>
          <p:cNvSpPr>
            <a:spLocks noGrp="1"/>
          </p:cNvSpPr>
          <p:nvPr>
            <p:ph type="sldNum" sz="quarter" idx="11"/>
          </p:nvPr>
        </p:nvSpPr>
        <p:spPr/>
        <p:txBody>
          <a:bodyPr rtlCol="0"/>
          <a:lstStyle/>
          <a:p>
            <a:fld id="{563B4164-3AD1-4303-8927-DA91AA9BC4F8}"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B4164-3AD1-4303-8927-DA91AA9BC4F8}" type="slidenum">
              <a:rPr lang="en-US" smtClean="0"/>
              <a:t>‹#›</a:t>
            </a:fld>
            <a:endParaRPr lang="en-US" dirty="0"/>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B4164-3AD1-4303-8927-DA91AA9BC4F8}" type="slidenum">
              <a:rPr lang="en-US" smtClean="0"/>
              <a:t>‹#›</a:t>
            </a:fld>
            <a:endParaRPr lang="en-US" dirty="0"/>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26" Type="http://schemas.openxmlformats.org/officeDocument/2006/relationships/theme" Target="../theme/theme2.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5" Type="http://schemas.openxmlformats.org/officeDocument/2006/relationships/slideLayout" Target="../slideLayouts/slideLayout60.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slideLayout" Target="../slideLayouts/slideLayout59.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10/20/2022</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5905" r:id="rId1"/>
    <p:sldLayoutId id="2147485906" r:id="rId2"/>
    <p:sldLayoutId id="2147485907" r:id="rId3"/>
    <p:sldLayoutId id="2147485908" r:id="rId4"/>
    <p:sldLayoutId id="2147485909" r:id="rId5"/>
    <p:sldLayoutId id="2147485910" r:id="rId6"/>
    <p:sldLayoutId id="2147485911" r:id="rId7"/>
    <p:sldLayoutId id="2147485912" r:id="rId8"/>
    <p:sldLayoutId id="2147485913" r:id="rId9"/>
    <p:sldLayoutId id="2147485914" r:id="rId10"/>
    <p:sldLayoutId id="2147485915" r:id="rId11"/>
    <p:sldLayoutId id="2147485916" r:id="rId12"/>
    <p:sldLayoutId id="2147485917" r:id="rId13"/>
    <p:sldLayoutId id="2147485918" r:id="rId14"/>
    <p:sldLayoutId id="2147485920" r:id="rId15"/>
    <p:sldLayoutId id="2147485921" r:id="rId16"/>
    <p:sldLayoutId id="2147485922" r:id="rId17"/>
    <p:sldLayoutId id="2147485923" r:id="rId18"/>
    <p:sldLayoutId id="2147485924" r:id="rId19"/>
    <p:sldLayoutId id="2147485926" r:id="rId20"/>
    <p:sldLayoutId id="2147485927" r:id="rId21"/>
    <p:sldLayoutId id="2147485928" r:id="rId22"/>
    <p:sldLayoutId id="2147485930" r:id="rId23"/>
    <p:sldLayoutId id="2147485931" r:id="rId24"/>
    <p:sldLayoutId id="2147485932" r:id="rId25"/>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75000"/>
                    <a:lumOff val="25000"/>
                  </a:schemeClr>
                </a:solidFill>
                <a:latin typeface="Verdana" pitchFamily="34" charset="0"/>
                <a:cs typeface="+mn-cs"/>
              </a:rPr>
              <a:t>.Org</a:t>
            </a:r>
            <a:endParaRPr lang="en-US" sz="2800" b="1" dirty="0">
              <a:solidFill>
                <a:schemeClr val="tx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2144688" y="5068669"/>
            <a:ext cx="7151712"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Times New Roman" pitchFamily="18" charset="0"/>
                <a:cs typeface="Times New Roman" pitchFamily="18" charset="0"/>
              </a:rPr>
              <a:t>   Submitted </a:t>
            </a:r>
            <a:r>
              <a:rPr lang="en-US" b="1" dirty="0">
                <a:latin typeface="Times New Roman" pitchFamily="18" charset="0"/>
                <a:cs typeface="Times New Roman" pitchFamily="18" charset="0"/>
              </a:rPr>
              <a:t>To: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Submitted </a:t>
            </a:r>
            <a:r>
              <a:rPr lang="en-US" b="1" dirty="0">
                <a:latin typeface="Times New Roman" pitchFamily="18" charset="0"/>
                <a:cs typeface="Times New Roman" pitchFamily="18" charset="0"/>
              </a:rPr>
              <a:t>By:</a:t>
            </a:r>
          </a:p>
          <a:p>
            <a:pPr eaLnBrk="0" hangingPunct="0"/>
            <a:r>
              <a:rPr lang="en-US" b="1" dirty="0" smtClean="0">
                <a:latin typeface="Times New Roman" pitchFamily="18" charset="0"/>
                <a:cs typeface="Times New Roman" pitchFamily="18" charset="0"/>
              </a:rPr>
              <a:t>   Studymafia.org                                                   Studymafia.org               </a:t>
            </a:r>
            <a:endParaRPr lang="en-US" b="1" dirty="0">
              <a:latin typeface="Times New Roman" pitchFamily="18" charset="0"/>
              <a:cs typeface="Times New Roman" pitchFamily="18" charset="0"/>
            </a:endParaRPr>
          </a:p>
        </p:txBody>
      </p:sp>
      <p:sp>
        <p:nvSpPr>
          <p:cNvPr id="8" name="Rectangle 7"/>
          <p:cNvSpPr/>
          <p:nvPr/>
        </p:nvSpPr>
        <p:spPr>
          <a:xfrm>
            <a:off x="3499594" y="2337137"/>
            <a:ext cx="3005951" cy="1015663"/>
          </a:xfrm>
          <a:prstGeom prst="rect">
            <a:avLst/>
          </a:prstGeom>
          <a:noFill/>
        </p:spPr>
        <p:txBody>
          <a:bodyPr wrap="none">
            <a:spAutoFit/>
          </a:bodyPr>
          <a:lstStyle/>
          <a:p>
            <a:pPr algn="ctr" fontAlgn="auto">
              <a:spcBef>
                <a:spcPts val="0"/>
              </a:spcBef>
              <a:spcAft>
                <a:spcPts val="0"/>
              </a:spcAft>
              <a:defRPr/>
            </a:pPr>
            <a:r>
              <a:rPr lang="en-US" altLang="en-US" sz="6000" b="1" dirty="0" err="1">
                <a:solidFill>
                  <a:schemeClr val="accent3">
                    <a:lumMod val="75000"/>
                  </a:schemeClr>
                </a:solidFill>
                <a:latin typeface="Times New Roman" pitchFamily="18" charset="0"/>
                <a:cs typeface="Times New Roman" pitchFamily="18" charset="0"/>
              </a:rPr>
              <a:t>Syphillis</a:t>
            </a:r>
            <a:endParaRPr lang="en-US" sz="6000" b="1" spc="300" dirty="0">
              <a:ln w="11430" cmpd="sng">
                <a:solidFill>
                  <a:schemeClr val="accent1">
                    <a:tint val="10000"/>
                  </a:schemeClr>
                </a:solidFill>
                <a:prstDash val="solid"/>
                <a:miter lim="800000"/>
              </a:ln>
              <a:solidFill>
                <a:schemeClr val="accent3">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38134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Causes of Syphilis </a:t>
            </a:r>
          </a:p>
        </p:txBody>
      </p:sp>
      <p:sp>
        <p:nvSpPr>
          <p:cNvPr id="2" name="TextBox 1"/>
          <p:cNvSpPr txBox="1"/>
          <p:nvPr/>
        </p:nvSpPr>
        <p:spPr>
          <a:xfrm>
            <a:off x="574675" y="1524000"/>
            <a:ext cx="8153400" cy="4324261"/>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500" dirty="0" smtClean="0">
                <a:latin typeface="Times New Roman" pitchFamily="18" charset="0"/>
                <a:cs typeface="Times New Roman" pitchFamily="18" charset="0"/>
              </a:rPr>
              <a:t>The cause of syphilis is a bacterium called Treponema pallidum. The most common way syphilis is spread is through contact with an infected person's sore during sexual activity. The bacteria enter the body through minor cuts or abrasions in the skin or mucous membranes. Syphilis is contagious during its primary and secondary stages, and sometimes in the early latent period.</a:t>
            </a:r>
          </a:p>
          <a:p>
            <a:pPr marL="342900" indent="-342900" algn="just" eaLnBrk="1" fontAlgn="auto" hangingPunct="1">
              <a:spcBef>
                <a:spcPts val="0"/>
              </a:spcBef>
              <a:spcAft>
                <a:spcPts val="0"/>
              </a:spcAft>
              <a:buFont typeface="Arial" pitchFamily="34" charset="0"/>
              <a:buChar char="•"/>
              <a:defRPr/>
            </a:pPr>
            <a:r>
              <a:rPr lang="en-US" sz="2500" dirty="0" smtClean="0">
                <a:latin typeface="Times New Roman" pitchFamily="18" charset="0"/>
                <a:cs typeface="Times New Roman" pitchFamily="18" charset="0"/>
              </a:rPr>
              <a:t>Less commonly, syphilis may spread through direct contact with an active lesion, such as during kissing. It can also be passed from mothers to their babies during pregnancy or childbirth.</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Causes of Syphilis </a:t>
            </a:r>
          </a:p>
        </p:txBody>
      </p:sp>
      <p:sp>
        <p:nvSpPr>
          <p:cNvPr id="2" name="TextBox 1"/>
          <p:cNvSpPr txBox="1"/>
          <p:nvPr/>
        </p:nvSpPr>
        <p:spPr>
          <a:xfrm>
            <a:off x="574675" y="1524000"/>
            <a:ext cx="7731125" cy="4031873"/>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3200" dirty="0" smtClean="0">
                <a:latin typeface="Times New Roman" pitchFamily="18" charset="0"/>
                <a:cs typeface="Times New Roman" pitchFamily="18" charset="0"/>
              </a:rPr>
              <a:t>Syphilis can't be spread by using the same toilet, bathtub, clothing or eating utensils, or from doorknobs, swimming pools or hot tubs.</a:t>
            </a:r>
          </a:p>
          <a:p>
            <a:pPr marL="342900" indent="-342900" algn="just" eaLnBrk="1" fontAlgn="auto" hangingPunct="1">
              <a:spcBef>
                <a:spcPts val="0"/>
              </a:spcBef>
              <a:spcAft>
                <a:spcPts val="0"/>
              </a:spcAft>
              <a:buFont typeface="Arial" pitchFamily="34" charset="0"/>
              <a:buChar char="•"/>
              <a:defRPr/>
            </a:pPr>
            <a:r>
              <a:rPr lang="en-US" sz="3200" dirty="0" smtClean="0">
                <a:latin typeface="Times New Roman" pitchFamily="18" charset="0"/>
                <a:cs typeface="Times New Roman" pitchFamily="18" charset="0"/>
              </a:rPr>
              <a:t>Once cured, syphilis doesn't return on its own. However, you can become reinfected if you have contact with someone's syphilis sore.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Risk factors of Syphilis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524000"/>
            <a:ext cx="8153400" cy="4278094"/>
          </a:xfrm>
          <a:prstGeom prst="rect">
            <a:avLst/>
          </a:prstGeom>
          <a:noFill/>
        </p:spPr>
        <p:txBody>
          <a:bodyPr wrap="square">
            <a:spAutoFit/>
          </a:bodyPr>
          <a:lstStyle/>
          <a:p>
            <a:pPr>
              <a:buFont typeface="Arial" pitchFamily="34" charset="0"/>
              <a:buChar char="•"/>
            </a:pPr>
            <a:r>
              <a:rPr lang="en-US" sz="3200" dirty="0" smtClean="0">
                <a:latin typeface="Times New Roman" pitchFamily="18" charset="0"/>
                <a:cs typeface="Times New Roman" pitchFamily="18" charset="0"/>
              </a:rPr>
              <a:t>You face an increased risk of acquiring syphilis if you:</a:t>
            </a:r>
          </a:p>
          <a:p>
            <a:pPr>
              <a:lnSpc>
                <a:spcPct val="150000"/>
              </a:lnSpc>
              <a:buFont typeface="Arial" pitchFamily="34" charset="0"/>
              <a:buChar char="•"/>
            </a:pPr>
            <a:r>
              <a:rPr lang="en-US" sz="3200" dirty="0" smtClean="0">
                <a:latin typeface="Times New Roman" pitchFamily="18" charset="0"/>
                <a:cs typeface="Times New Roman" pitchFamily="18" charset="0"/>
              </a:rPr>
              <a:t>Engage in unprotected sex</a:t>
            </a:r>
          </a:p>
          <a:p>
            <a:pPr>
              <a:lnSpc>
                <a:spcPct val="150000"/>
              </a:lnSpc>
              <a:buFont typeface="Arial" pitchFamily="34" charset="0"/>
              <a:buChar char="•"/>
            </a:pPr>
            <a:r>
              <a:rPr lang="en-US" sz="3200" dirty="0" smtClean="0">
                <a:latin typeface="Times New Roman" pitchFamily="18" charset="0"/>
                <a:cs typeface="Times New Roman" pitchFamily="18" charset="0"/>
              </a:rPr>
              <a:t>Have sex with multiple partners</a:t>
            </a:r>
          </a:p>
          <a:p>
            <a:pPr>
              <a:lnSpc>
                <a:spcPct val="150000"/>
              </a:lnSpc>
              <a:buFont typeface="Arial" pitchFamily="34" charset="0"/>
              <a:buChar char="•"/>
            </a:pPr>
            <a:r>
              <a:rPr lang="en-US" sz="3200" dirty="0" smtClean="0">
                <a:latin typeface="Times New Roman" pitchFamily="18" charset="0"/>
                <a:cs typeface="Times New Roman" pitchFamily="18" charset="0"/>
              </a:rPr>
              <a:t>Are a man who has sex with men</a:t>
            </a:r>
          </a:p>
          <a:p>
            <a:pPr>
              <a:buFont typeface="Arial" pitchFamily="34" charset="0"/>
              <a:buChar char="•"/>
            </a:pPr>
            <a:r>
              <a:rPr lang="en-US" sz="3200" dirty="0" smtClean="0">
                <a:latin typeface="Times New Roman" pitchFamily="18" charset="0"/>
                <a:cs typeface="Times New Roman" pitchFamily="18" charset="0"/>
              </a:rPr>
              <a:t>Are infected with HIV, the virus that causes AIDS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Complications of Syphilis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381000" y="1524000"/>
            <a:ext cx="8347075" cy="4093428"/>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dirty="0" smtClean="0">
                <a:latin typeface="Times New Roman" pitchFamily="18" charset="0"/>
                <a:cs typeface="Times New Roman" pitchFamily="18" charset="0"/>
              </a:rPr>
              <a:t>   Without treatment, syphilis can lead to damage throughout your body. Syphilis also increases the risk of HIV infection and can cause problems during pregnancy. Treatment can help prevent future damage but can't repair or reverse damage that's already occurred.</a:t>
            </a:r>
          </a:p>
          <a:p>
            <a:pPr marL="342900" indent="-342900" algn="just" eaLnBrk="1" fontAlgn="auto" hangingPunct="1">
              <a:spcBef>
                <a:spcPts val="0"/>
              </a:spcBef>
              <a:spcAft>
                <a:spcPts val="0"/>
              </a:spcAft>
              <a:defRPr/>
            </a:pPr>
            <a:endParaRPr lang="en-US" sz="2600" dirty="0" smtClean="0">
              <a:latin typeface="Times New Roman" pitchFamily="18" charset="0"/>
              <a:cs typeface="Times New Roman" pitchFamily="18" charset="0"/>
            </a:endParaRPr>
          </a:p>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Small bumps or tumors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In the late stage of syphilis, bumps (gummas) can develop on the skin, bones, liver or any other organ. Gummas usually disappear after treatment with antibiotics.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Complications of Syphilis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381000" y="1524000"/>
            <a:ext cx="8347075" cy="4893647"/>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Neurological problems</a:t>
            </a:r>
          </a:p>
          <a:p>
            <a:pPr marL="342900" indent="-342900" algn="just" eaLnBrk="1" fontAlgn="auto" hangingPunct="1">
              <a:spcBef>
                <a:spcPts val="0"/>
              </a:spcBef>
              <a:spcAft>
                <a:spcPts val="0"/>
              </a:spcAft>
              <a:defRPr/>
            </a:pPr>
            <a:r>
              <a:rPr lang="en-US" sz="2600" dirty="0" smtClean="0">
                <a:latin typeface="Times New Roman" pitchFamily="18" charset="0"/>
                <a:cs typeface="Times New Roman" pitchFamily="18" charset="0"/>
              </a:rPr>
              <a:t>Syphilis can cause a number of problems with the nervous system, including:</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Headache</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Stroke</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Meningitis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Hearing loss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Visual problems, including blindness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Dementia</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Loss of pain and temperature sensations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Sexual dysfunction in men</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Bladder incontinence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Complications of Syphilis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381000" y="1524000"/>
            <a:ext cx="8347075" cy="4493538"/>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Cardiovascular problems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These may include bulging and swelling of the aorta — your body's major artery — and of other blood vessels. Syphilis may also damage heart valves</a:t>
            </a:r>
            <a:r>
              <a:rPr lang="en-US" sz="2600" b="1" dirty="0" smtClean="0">
                <a:latin typeface="Times New Roman" pitchFamily="18" charset="0"/>
                <a:cs typeface="Times New Roman" pitchFamily="18" charset="0"/>
              </a:rPr>
              <a:t>.</a:t>
            </a:r>
          </a:p>
          <a:p>
            <a:pPr marL="342900" indent="-342900" algn="just" eaLnBrk="1" fontAlgn="auto" hangingPunct="1">
              <a:spcBef>
                <a:spcPts val="0"/>
              </a:spcBef>
              <a:spcAft>
                <a:spcPts val="0"/>
              </a:spcAft>
              <a:buFont typeface="Arial" pitchFamily="34" charset="0"/>
              <a:buChar char="•"/>
              <a:defRPr/>
            </a:pPr>
            <a:endParaRPr lang="en-US" sz="2600" b="1" dirty="0" smtClean="0">
              <a:latin typeface="Times New Roman" pitchFamily="18" charset="0"/>
              <a:cs typeface="Times New Roman" pitchFamily="18" charset="0"/>
            </a:endParaRPr>
          </a:p>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HIV infection</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Adults with sexually transmitted syphilis or other genital ulcers have an estimated two- to fivefold increased risk of contracting HIV. A syphilis sore can bleed easily, providing an easy way for HIV to enter the bloodstream during sexual activity.</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Prevention of Syphilis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524000"/>
            <a:ext cx="8153400" cy="4524315"/>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There is no vaccine for syphilis. To help prevent the spread of syphilis, follow these suggestions:</a:t>
            </a:r>
          </a:p>
          <a:p>
            <a:pPr marL="342900" indent="-342900" algn="just" eaLnBrk="1" fontAlgn="auto" hangingPunct="1">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Abstain or be monogamous. The only certain way to avoid syphilis is to avoid (abstain from) having sex. The next-best option is to have mutually monogamous sex in which both partners have sex only with each other and neither partner is infected.</a:t>
            </a:r>
          </a:p>
          <a:p>
            <a:pPr marL="342900" indent="-342900" algn="just" eaLnBrk="1" fontAlgn="auto" hangingPunct="1">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Use a latex condom. Condoms can reduce your risk of contracting syphilis, but only if the condom covers the syphilis sores.</a:t>
            </a:r>
          </a:p>
          <a:p>
            <a:pPr marL="342900" indent="-342900" algn="just" eaLnBrk="1" fontAlgn="auto" hangingPunct="1">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Avoid recreational drugs. Misuse of alcohol or other drugs can inhibit your judgment and lead to unsafe sexual practices.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Diagnosis of Syphilis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524000"/>
            <a:ext cx="8153400" cy="4832092"/>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800" dirty="0" smtClean="0">
                <a:latin typeface="Times New Roman" pitchFamily="18" charset="0"/>
                <a:cs typeface="Times New Roman" pitchFamily="18" charset="0"/>
              </a:rPr>
              <a:t>Syphilis can be diagnosed by testing samples of:</a:t>
            </a:r>
          </a:p>
          <a:p>
            <a:pPr marL="342900" indent="-342900" algn="just" eaLnBrk="1" fontAlgn="auto" hangingPunct="1">
              <a:spcBef>
                <a:spcPts val="0"/>
              </a:spcBef>
              <a:spcAft>
                <a:spcPts val="0"/>
              </a:spcAft>
              <a:defRPr/>
            </a:pPr>
            <a:endParaRPr lang="en-US" sz="2800" dirty="0" smtClean="0">
              <a:latin typeface="Times New Roman" pitchFamily="18" charset="0"/>
              <a:cs typeface="Times New Roman" pitchFamily="18" charset="0"/>
            </a:endParaRPr>
          </a:p>
          <a:p>
            <a:pPr marL="342900" indent="-342900" algn="just" eaLnBrk="1" fontAlgn="auto" hangingPunct="1">
              <a:spcBef>
                <a:spcPts val="0"/>
              </a:spcBef>
              <a:spcAft>
                <a:spcPts val="0"/>
              </a:spcAft>
              <a:buFont typeface="Arial" pitchFamily="34" charset="0"/>
              <a:buChar char="•"/>
              <a:defRPr/>
            </a:pPr>
            <a:r>
              <a:rPr lang="en-US" sz="2800" b="1" dirty="0" smtClean="0">
                <a:latin typeface="Times New Roman" pitchFamily="18" charset="0"/>
                <a:cs typeface="Times New Roman" pitchFamily="18" charset="0"/>
              </a:rPr>
              <a:t>Blood:</a:t>
            </a:r>
            <a:r>
              <a:rPr lang="en-US" sz="2800" dirty="0" smtClean="0">
                <a:latin typeface="Times New Roman" pitchFamily="18" charset="0"/>
                <a:cs typeface="Times New Roman" pitchFamily="18" charset="0"/>
              </a:rPr>
              <a:t> Blood tests can confirm the presence of antibodies that the body produces to fight infection. The antibodies to the syphilis-causing bacteria remain in your body for years, so the test can be used to determine a current or past infection.</a:t>
            </a:r>
          </a:p>
          <a:p>
            <a:pPr marL="342900" indent="-342900" algn="just" eaLnBrk="1" fontAlgn="auto" hangingPunct="1">
              <a:spcBef>
                <a:spcPts val="0"/>
              </a:spcBef>
              <a:spcAft>
                <a:spcPts val="0"/>
              </a:spcAft>
              <a:buFont typeface="Arial" pitchFamily="34" charset="0"/>
              <a:buChar char="•"/>
              <a:defRPr/>
            </a:pPr>
            <a:r>
              <a:rPr lang="en-US" sz="2800" b="1" dirty="0" smtClean="0">
                <a:latin typeface="Times New Roman" pitchFamily="18" charset="0"/>
                <a:cs typeface="Times New Roman" pitchFamily="18" charset="0"/>
              </a:rPr>
              <a:t>Cerebrospinal fluid: </a:t>
            </a:r>
            <a:r>
              <a:rPr lang="en-US" sz="2800" dirty="0" smtClean="0">
                <a:latin typeface="Times New Roman" pitchFamily="18" charset="0"/>
                <a:cs typeface="Times New Roman" pitchFamily="18" charset="0"/>
              </a:rPr>
              <a:t>If it's suspected that you have nervous system complications of syphilis, your doctor may also suggest collecting a sample of cerebrospinal fluid through a lumbar puncture.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Treatment of Syphilis </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524000"/>
            <a:ext cx="8153400" cy="3785652"/>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3000" b="1" dirty="0" smtClean="0">
                <a:latin typeface="Times New Roman" pitchFamily="18" charset="0"/>
                <a:cs typeface="Times New Roman" pitchFamily="18" charset="0"/>
              </a:rPr>
              <a:t>Medication</a:t>
            </a:r>
          </a:p>
          <a:p>
            <a:pPr marL="342900" indent="-342900" algn="just" eaLnBrk="1" fontAlgn="auto" hangingPunct="1">
              <a:spcBef>
                <a:spcPts val="0"/>
              </a:spcBef>
              <a:spcAft>
                <a:spcPts val="0"/>
              </a:spcAft>
              <a:buFont typeface="Arial" pitchFamily="34" charset="0"/>
              <a:buChar char="•"/>
              <a:defRPr/>
            </a:pPr>
            <a:r>
              <a:rPr lang="en-US" sz="3000" dirty="0" smtClean="0">
                <a:latin typeface="Times New Roman" pitchFamily="18" charset="0"/>
                <a:cs typeface="Times New Roman" pitchFamily="18" charset="0"/>
              </a:rPr>
              <a:t>When diagnosed and treated in its early stages, syphilis is easy to cure. The preferred treatment at all stages is penicillin, an antibiotic medication that can kill the organism that causes syphilis. If you're allergic to penicillin, your doctor may suggest another antibiotic or recommend penicillin desensitization.</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Treatment of Syphilis </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524000"/>
            <a:ext cx="8153400" cy="4524315"/>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400" b="1" dirty="0" smtClean="0">
                <a:latin typeface="Times New Roman" pitchFamily="18" charset="0"/>
                <a:cs typeface="Times New Roman" pitchFamily="18" charset="0"/>
              </a:rPr>
              <a:t>After you're treated for syphilis, your doctor will ask you to:</a:t>
            </a:r>
          </a:p>
          <a:p>
            <a:pPr marL="342900" indent="-342900" algn="just" eaLnBrk="1" fontAlgn="auto" hangingPunct="1">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Have periodic blood tests and exams to make sure you're responding to the usual dosage of penicillin. Your specific follow-up will depend on the stage of syphilis you're diagnosed with.</a:t>
            </a:r>
          </a:p>
          <a:p>
            <a:pPr marL="342900" indent="-342900" algn="just" eaLnBrk="1" fontAlgn="auto" hangingPunct="1">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Avoid sexual contact with new partners until the treatment is completed and blood tests indicate the infection has been cured.</a:t>
            </a:r>
          </a:p>
          <a:p>
            <a:pPr marL="342900" indent="-342900" algn="just" eaLnBrk="1" fontAlgn="auto" hangingPunct="1">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Notify your sex partners so that they can be tested and get treatment if necessary.</a:t>
            </a:r>
          </a:p>
          <a:p>
            <a:pPr marL="342900" indent="-342900" algn="just" eaLnBrk="1" fontAlgn="auto" hangingPunct="1">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Be tested for HIV infection.</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99"/>
                </a:solidFill>
                <a:latin typeface="Times New Roman" pitchFamily="18" charset="0"/>
                <a:cs typeface="Times New Roman" pitchFamily="18" charset="0"/>
              </a:rPr>
              <a:t>Table Contents</a:t>
            </a:r>
            <a:endParaRPr lang="en-US" altLang="en-US" sz="36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533400" y="14478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Syphilis </a:t>
            </a:r>
          </a:p>
          <a:p>
            <a:pPr lvl="1" eaLnBrk="1" hangingPunct="1">
              <a:buClr>
                <a:srgbClr val="0039A6"/>
              </a:buClr>
              <a:buFont typeface="Arial" charset="0"/>
              <a:buChar char="•"/>
            </a:pPr>
            <a:r>
              <a:rPr lang="en-US" sz="2400" dirty="0" smtClean="0">
                <a:latin typeface="Times New Roman" pitchFamily="18" charset="0"/>
                <a:cs typeface="Times New Roman" pitchFamily="18" charset="0"/>
              </a:rPr>
              <a:t>Types of Syphilis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a:t>
            </a:r>
            <a:r>
              <a:rPr lang="en-US" altLang="en-US" sz="2400" dirty="0" smtClean="0">
                <a:latin typeface="Times New Roman" pitchFamily="18" charset="0"/>
                <a:cs typeface="Times New Roman" pitchFamily="18" charset="0"/>
              </a:rPr>
              <a:t>Syphilis </a:t>
            </a:r>
            <a:endParaRPr lang="en-US" alt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a:t>
            </a:r>
            <a:r>
              <a:rPr lang="en-US" altLang="en-US" sz="2400" dirty="0" smtClean="0">
                <a:latin typeface="Times New Roman" pitchFamily="18" charset="0"/>
                <a:cs typeface="Times New Roman" pitchFamily="18" charset="0"/>
              </a:rPr>
              <a:t>Syphilis </a:t>
            </a:r>
            <a:endParaRPr lang="en-US" alt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Complications of </a:t>
            </a:r>
            <a:r>
              <a:rPr lang="en-US" altLang="en-US" sz="2400" dirty="0" smtClean="0">
                <a:latin typeface="Times New Roman" pitchFamily="18" charset="0"/>
                <a:cs typeface="Times New Roman" pitchFamily="18" charset="0"/>
              </a:rPr>
              <a:t>Syphilis </a:t>
            </a:r>
            <a:endParaRPr lang="en-US" alt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Prevention of </a:t>
            </a:r>
            <a:r>
              <a:rPr lang="en-US" altLang="en-US" sz="2400" dirty="0" smtClean="0">
                <a:latin typeface="Times New Roman" pitchFamily="18" charset="0"/>
                <a:cs typeface="Times New Roman" pitchFamily="18" charset="0"/>
              </a:rPr>
              <a:t>Syphilis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Diagnosis of Syphilis</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a:t>
            </a:r>
            <a:r>
              <a:rPr lang="en-US" altLang="en-US" sz="2400" dirty="0" smtClean="0">
                <a:latin typeface="Times New Roman" pitchFamily="18" charset="0"/>
                <a:cs typeface="Times New Roman" pitchFamily="18" charset="0"/>
              </a:rPr>
              <a:t>Syphilis </a:t>
            </a:r>
            <a:endParaRPr lang="en-US" alt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Conclusion</a:t>
            </a:r>
          </a:p>
        </p:txBody>
      </p:sp>
      <p:sp>
        <p:nvSpPr>
          <p:cNvPr id="2" name="TextBox 1"/>
          <p:cNvSpPr txBox="1"/>
          <p:nvPr/>
        </p:nvSpPr>
        <p:spPr>
          <a:xfrm>
            <a:off x="574675" y="1524000"/>
            <a:ext cx="8153400" cy="1477328"/>
          </a:xfrm>
          <a:prstGeom prst="rect">
            <a:avLst/>
          </a:prstGeom>
          <a:noFill/>
        </p:spPr>
        <p:txBody>
          <a:bodyPr wrap="square">
            <a:spAutoFit/>
          </a:bodyPr>
          <a:lstStyle/>
          <a:p>
            <a:r>
              <a:rPr lang="en-US" sz="3000" dirty="0" smtClean="0">
                <a:latin typeface="Times New Roman" pitchFamily="18" charset="0"/>
                <a:cs typeface="Times New Roman" pitchFamily="18" charset="0"/>
              </a:rPr>
              <a:t>Syphilis is a curable disease, but can cause substantial morbidity and mortality if left untreated. Prompt diagnosis and treatment is important.</a:t>
            </a:r>
            <a:endParaRPr lang="en-US" sz="3000" dirty="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20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104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152400" y="20574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1544140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620000" cy="3489533"/>
          </a:xfrm>
          <a:solidFill>
            <a:schemeClr val="bg1"/>
          </a:solidFill>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109221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Definition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0" y="1295400"/>
            <a:ext cx="838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None/>
            </a:pPr>
            <a:r>
              <a:rPr lang="en-US" dirty="0" smtClean="0">
                <a:latin typeface="Times New Roman" pitchFamily="18" charset="0"/>
                <a:cs typeface="Times New Roman" pitchFamily="18" charset="0"/>
              </a:rPr>
              <a:t>    Syphilis is a bacterial infection usually spread by sexual contact. The disease starts as a painless sore — typically on the genitals, rectum or mouth. Syphilis spreads from person to person via skin or mucous membrane contact with these sores.</a:t>
            </a: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6" name="Picture 5" descr="SYPH021-03_tongue.jpg"/>
          <p:cNvPicPr>
            <a:picLocks noChangeAspect="1"/>
          </p:cNvPicPr>
          <p:nvPr/>
        </p:nvPicPr>
        <p:blipFill>
          <a:blip r:embed="rId3" cstate="print"/>
          <a:stretch>
            <a:fillRect/>
          </a:stretch>
        </p:blipFill>
        <p:spPr>
          <a:xfrm>
            <a:off x="2590800" y="3733800"/>
            <a:ext cx="3943739" cy="2969926"/>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Introduction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457200" y="16764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pPr>
            <a:r>
              <a:rPr lang="en-US" dirty="0" smtClean="0">
                <a:latin typeface="Times New Roman" pitchFamily="18" charset="0"/>
                <a:cs typeface="Times New Roman" pitchFamily="18" charset="0"/>
              </a:rPr>
              <a:t>After the initial infection, the syphilis bacteria can remain inactive in the body for decades before becoming active again. Early syphilis can be cured, sometimes with a single shot (injection) of penicillin.</a:t>
            </a:r>
          </a:p>
          <a:p>
            <a:pPr lvl="1" eaLnBrk="1" hangingPunct="1">
              <a:buClr>
                <a:srgbClr val="0039A6"/>
              </a:buClr>
            </a:pPr>
            <a:r>
              <a:rPr lang="en-US" dirty="0" smtClean="0">
                <a:latin typeface="Times New Roman" pitchFamily="18" charset="0"/>
                <a:cs typeface="Times New Roman" pitchFamily="18" charset="0"/>
              </a:rPr>
              <a:t>Without treatment, syphilis can severely damage the heart, brain or other organs, and can be life-threatening. Syphilis can also be passed from mothers to unborn children.</a:t>
            </a: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Symptoms of Syphilis </a:t>
            </a:r>
          </a:p>
        </p:txBody>
      </p:sp>
      <p:pic>
        <p:nvPicPr>
          <p:cNvPr id="10" name="Picture 9" descr="Syphilis-Symptoms.jpg"/>
          <p:cNvPicPr>
            <a:picLocks noChangeAspect="1"/>
          </p:cNvPicPr>
          <p:nvPr/>
        </p:nvPicPr>
        <p:blipFill>
          <a:blip r:embed="rId3"/>
          <a:srcRect t="19311" r="-3066"/>
          <a:stretch>
            <a:fillRect/>
          </a:stretch>
        </p:blipFill>
        <p:spPr>
          <a:xfrm>
            <a:off x="1295400" y="1676400"/>
            <a:ext cx="6172200" cy="4859494"/>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latin typeface="Times New Roman" pitchFamily="18" charset="0"/>
                <a:cs typeface="Times New Roman" pitchFamily="18" charset="0"/>
              </a:rPr>
              <a:t>Primary Syphilis</a:t>
            </a:r>
          </a:p>
          <a:p>
            <a:pPr>
              <a:buNone/>
            </a:pPr>
            <a:endParaRPr lang="en-US" sz="2800" b="1"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first sign of syphilis is a small sore, called a chancre (SHANG-kur). The sore appears at the spot where the bacteria entered your body. While most people infected with syphilis develop only one chancre, some people develop several of them.</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0" y="4572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Types of Syphilis </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600" b="1" dirty="0" smtClean="0">
                <a:latin typeface="Times New Roman" pitchFamily="18" charset="0"/>
                <a:cs typeface="Times New Roman" pitchFamily="18" charset="0"/>
              </a:rPr>
              <a:t>Secondary syphilis</a:t>
            </a:r>
          </a:p>
          <a:p>
            <a:r>
              <a:rPr lang="en-US" sz="2600" dirty="0" smtClean="0">
                <a:latin typeface="Times New Roman" pitchFamily="18" charset="0"/>
                <a:cs typeface="Times New Roman" pitchFamily="18" charset="0"/>
              </a:rPr>
              <a:t>Within a few weeks of the original chancre healing, you may experience a rash that begins on your trunk but eventually covers your entire body — even the palms of your hands and the soles of your feet.</a:t>
            </a:r>
          </a:p>
          <a:p>
            <a:r>
              <a:rPr lang="en-US" sz="2600" dirty="0" smtClean="0">
                <a:latin typeface="Times New Roman" pitchFamily="18" charset="0"/>
                <a:cs typeface="Times New Roman" pitchFamily="18" charset="0"/>
              </a:rPr>
              <a:t>This rash is usually not itchy and may be accompanied by wartlike sores in your mouth or genital area. Some people also experience hair loss, muscle aches, a fever, a sore throat and swollen lymph nodes. </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Types of Syphilis</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600" dirty="0" smtClean="0">
                <a:latin typeface="Times New Roman" pitchFamily="18" charset="0"/>
                <a:cs typeface="Times New Roman" pitchFamily="18" charset="0"/>
              </a:rPr>
              <a:t>Latent syphilis</a:t>
            </a:r>
          </a:p>
          <a:p>
            <a:r>
              <a:rPr lang="en-US" sz="2600" dirty="0" smtClean="0">
                <a:latin typeface="Times New Roman" pitchFamily="18" charset="0"/>
                <a:cs typeface="Times New Roman" pitchFamily="18" charset="0"/>
              </a:rPr>
              <a:t>If you aren't treated for syphilis, the disease moves from the secondary stage to the hidden (latent) stage, when you have no symptoms. The latent stage can last for years. Signs and symptoms may never return, or the disease may progress to the third (tertiary) stage.</a:t>
            </a:r>
          </a:p>
          <a:p>
            <a:r>
              <a:rPr lang="en-US" sz="2600" dirty="0" smtClean="0">
                <a:latin typeface="Times New Roman" pitchFamily="18" charset="0"/>
                <a:cs typeface="Times New Roman" pitchFamily="18" charset="0"/>
              </a:rPr>
              <a:t>Tertiary syphilis</a:t>
            </a:r>
          </a:p>
          <a:p>
            <a:r>
              <a:rPr lang="en-US" sz="2600" dirty="0" smtClean="0">
                <a:latin typeface="Times New Roman" pitchFamily="18" charset="0"/>
                <a:cs typeface="Times New Roman" pitchFamily="18" charset="0"/>
              </a:rPr>
              <a:t>About 15% to 30% of people infected with syphilis who don't get treatment will develop complications known as tertiary syphilis. In the late stage, the disease may damage the brain, nerves, eyes, heart, blood vessels, liver, bones and joints. </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Types of Syphilis</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600" b="1" dirty="0" smtClean="0">
                <a:latin typeface="Times New Roman" pitchFamily="18" charset="0"/>
                <a:cs typeface="Times New Roman" pitchFamily="18" charset="0"/>
              </a:rPr>
              <a:t>Neurosyphilis</a:t>
            </a:r>
          </a:p>
          <a:p>
            <a:r>
              <a:rPr lang="en-US" sz="2600" dirty="0" smtClean="0">
                <a:latin typeface="Times New Roman" pitchFamily="18" charset="0"/>
                <a:cs typeface="Times New Roman" pitchFamily="18" charset="0"/>
              </a:rPr>
              <a:t>At any stage, syphilis can spread and, among other damage, cause damage to the brain and nervous system and the eye.</a:t>
            </a:r>
          </a:p>
          <a:p>
            <a:pPr>
              <a:buNone/>
            </a:pPr>
            <a:r>
              <a:rPr lang="en-US" sz="2600" b="1" dirty="0" smtClean="0">
                <a:latin typeface="Times New Roman" pitchFamily="18" charset="0"/>
                <a:cs typeface="Times New Roman" pitchFamily="18" charset="0"/>
              </a:rPr>
              <a:t>Congenital syphilis</a:t>
            </a:r>
          </a:p>
          <a:p>
            <a:r>
              <a:rPr lang="en-US" sz="2600" dirty="0" smtClean="0">
                <a:latin typeface="Times New Roman" pitchFamily="18" charset="0"/>
                <a:cs typeface="Times New Roman" pitchFamily="18" charset="0"/>
              </a:rPr>
              <a:t>Babies born to women who have syphilis can become infected through the placenta or during birth. Most newborns with congenital syphilis have no symptoms, although some experience a rash on the palms of their hands and the soles of their feet.</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Types of Syphilis</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riel">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17869</TotalTime>
  <Words>1110</Words>
  <Application>Microsoft Office PowerPoint</Application>
  <PresentationFormat>On-screen Show (4:3)</PresentationFormat>
  <Paragraphs>310</Paragraphs>
  <Slides>22</Slides>
  <Notes>20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7_SEPDPO</vt: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865</cp:revision>
  <cp:lastPrinted>2014-09-05T11:57:32Z</cp:lastPrinted>
  <dcterms:created xsi:type="dcterms:W3CDTF">2014-04-08T13:15:54Z</dcterms:created>
  <dcterms:modified xsi:type="dcterms:W3CDTF">2022-10-20T15:10:09Z</dcterms:modified>
</cp:coreProperties>
</file>