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22" r:id="rId2"/>
    <p:sldId id="316" r:id="rId3"/>
    <p:sldId id="297" r:id="rId4"/>
    <p:sldId id="298" r:id="rId5"/>
    <p:sldId id="300" r:id="rId6"/>
    <p:sldId id="303" r:id="rId7"/>
    <p:sldId id="304" r:id="rId8"/>
    <p:sldId id="301" r:id="rId9"/>
    <p:sldId id="299" r:id="rId10"/>
    <p:sldId id="302" r:id="rId11"/>
    <p:sldId id="305" r:id="rId12"/>
    <p:sldId id="306" r:id="rId13"/>
    <p:sldId id="308" r:id="rId14"/>
    <p:sldId id="307" r:id="rId15"/>
    <p:sldId id="309" r:id="rId16"/>
    <p:sldId id="317" r:id="rId17"/>
    <p:sldId id="310" r:id="rId18"/>
    <p:sldId id="311" r:id="rId19"/>
    <p:sldId id="313" r:id="rId20"/>
    <p:sldId id="282" r:id="rId21"/>
    <p:sldId id="283" r:id="rId22"/>
    <p:sldId id="315" r:id="rId23"/>
    <p:sldId id="319" r:id="rId24"/>
    <p:sldId id="321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DE836"/>
    <a:srgbClr val="27D8F3"/>
    <a:srgbClr val="FFDB65"/>
    <a:srgbClr val="FFB841"/>
    <a:srgbClr val="DAE87F"/>
    <a:srgbClr val="C7B98B"/>
    <a:srgbClr val="948A67"/>
    <a:srgbClr val="FF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4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164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FA69E9E-B2B1-477D-B2F8-51104E63AEF0}" type="datetimeFigureOut">
              <a:rPr lang="en-IN"/>
              <a:pPr>
                <a:defRPr/>
              </a:pPr>
              <a:t>13-10-2022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FEA2021-E2B4-499A-A015-9EDB120ABE3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63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5616-CDBD-4AA0-85FB-9EE5C6BE656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7D5AA-F036-4651-A779-A87A1EF40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5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6F441-7D31-4DFA-AAD8-3D44A7975DCF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1D7A-BF71-41AF-9393-48D1825DD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5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A95D-B17F-4120-A42C-C19647B9A71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5B2C-5569-4940-851C-536CFE544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3F6D-48DE-4283-9347-E565710AF502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AC9C-7B5D-457F-B666-604C27CD9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6039-5D1E-45EF-8326-D8F001BC5E19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0B79-DC3B-43B3-8BA3-F01D8C8F5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4E13-B6DD-43CE-8CF8-EEAAB6AF0FD3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F04A-2D5A-4A19-8EAC-B39E63574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830C-6C25-494C-B978-9132B747D9A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335F-D00D-4CA9-850F-F5A2503DC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7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0E18-748A-4E9E-8B45-E3B2F4D2033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09A3-26E5-4D95-8D1B-BBFEA6AFC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1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E41C-AD95-4453-A556-F3E2A83B19F3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48B2-0C79-4E49-9198-C5B89143B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6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17BBF-D435-459D-8BEF-7F6268F862FF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7262-94DA-49A0-ADB8-3A13E23D5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FF61-7422-42A2-A324-7FC2701908A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FC7E-4391-46AD-B289-81F5D5F93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9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F44DEF6-72D4-428C-8AB4-4907332B2E8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Mr. Sherpinsky's Honors Marketing Class. 2015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A1C3391-AA00-4335-ADC1-18196F38C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19572" y="260648"/>
            <a:ext cx="70248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259632" y="5445224"/>
            <a:ext cx="7151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Submitted To: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		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tudymafia.org                     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tudymafia.org              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8336" y="2369898"/>
            <a:ext cx="2969018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SWOT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Analysis</a:t>
            </a:r>
            <a:endParaRPr lang="en-US" sz="6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03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149600" y="1497013"/>
            <a:ext cx="5519738" cy="4187825"/>
            <a:chOff x="990600" y="1660525"/>
            <a:chExt cx="2240279" cy="1700213"/>
          </a:xfrm>
        </p:grpSpPr>
        <p:grpSp>
          <p:nvGrpSpPr>
            <p:cNvPr id="20501" name="Group 56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503" name="Freeform 58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5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028 w 2514600"/>
                  <a:gd name="T3" fmla="*/ 1674491 h 1219200"/>
                  <a:gd name="T4" fmla="*/ 487028 w 2514600"/>
                  <a:gd name="T5" fmla="*/ 0 h 1219200"/>
                  <a:gd name="T6" fmla="*/ 642877 w 2514600"/>
                  <a:gd name="T7" fmla="*/ 3215045 h 1219200"/>
                  <a:gd name="T8" fmla="*/ 487028 w 2514600"/>
                  <a:gd name="T9" fmla="*/ 6430088 h 1219200"/>
                  <a:gd name="T10" fmla="*/ 487028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504" name="Freeform 59"/>
              <p:cNvSpPr>
                <a:spLocks noChangeArrowheads="1"/>
              </p:cNvSpPr>
              <p:nvPr/>
            </p:nvSpPr>
            <p:spPr bwMode="auto">
              <a:xfrm>
                <a:off x="1047944" y="1937019"/>
                <a:ext cx="1758332" cy="596815"/>
              </a:xfrm>
              <a:custGeom>
                <a:avLst/>
                <a:gdLst>
                  <a:gd name="T0" fmla="*/ 0 w 1758950"/>
                  <a:gd name="T1" fmla="*/ 564750 h 596900"/>
                  <a:gd name="T2" fmla="*/ 1755877 w 1758950"/>
                  <a:gd name="T3" fmla="*/ 596475 h 596900"/>
                  <a:gd name="T4" fmla="*/ 1464287 w 1758950"/>
                  <a:gd name="T5" fmla="*/ 0 h 596900"/>
                  <a:gd name="T6" fmla="*/ 1457948 w 1758950"/>
                  <a:gd name="T7" fmla="*/ 222090 h 596900"/>
                  <a:gd name="T8" fmla="*/ 0 w 1758950"/>
                  <a:gd name="T9" fmla="*/ 418800 h 596900"/>
                  <a:gd name="T10" fmla="*/ 0 w 1758950"/>
                  <a:gd name="T11" fmla="*/ 5647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502" name="TextBox 8"/>
            <p:cNvSpPr txBox="1">
              <a:spLocks noChangeArrowheads="1"/>
            </p:cNvSpPr>
            <p:nvPr/>
          </p:nvSpPr>
          <p:spPr bwMode="auto">
            <a:xfrm>
              <a:off x="1316580" y="2403869"/>
              <a:ext cx="1914299" cy="124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FFFFFF"/>
                  </a:solidFill>
                </a:rPr>
                <a:t>3. Prepare Action Plans</a:t>
              </a:r>
            </a:p>
          </p:txBody>
        </p:sp>
      </p:grpSp>
      <p:sp>
        <p:nvSpPr>
          <p:cNvPr id="19" name="Right Triangle 18"/>
          <p:cNvSpPr/>
          <p:nvPr/>
        </p:nvSpPr>
        <p:spPr bwMode="auto">
          <a:xfrm rot="13500000">
            <a:off x="2068512" y="4579938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grpSp>
        <p:nvGrpSpPr>
          <p:cNvPr id="20487" name="Group 38"/>
          <p:cNvGrpSpPr>
            <a:grpSpLocks/>
          </p:cNvGrpSpPr>
          <p:nvPr/>
        </p:nvGrpSpPr>
        <p:grpSpPr bwMode="auto">
          <a:xfrm>
            <a:off x="2079625" y="2144713"/>
            <a:ext cx="3457575" cy="2889250"/>
            <a:chOff x="990600" y="1660525"/>
            <a:chExt cx="2034794" cy="1700213"/>
          </a:xfrm>
        </p:grpSpPr>
        <p:grpSp>
          <p:nvGrpSpPr>
            <p:cNvPr id="20497" name="Group 4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499" name="Freeform 45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7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113 w 2514600"/>
                  <a:gd name="T3" fmla="*/ 1674491 h 1219200"/>
                  <a:gd name="T4" fmla="*/ 487113 w 2514600"/>
                  <a:gd name="T5" fmla="*/ 0 h 1219200"/>
                  <a:gd name="T6" fmla="*/ 642989 w 2514600"/>
                  <a:gd name="T7" fmla="*/ 3215045 h 1219200"/>
                  <a:gd name="T8" fmla="*/ 487113 w 2514600"/>
                  <a:gd name="T9" fmla="*/ 6430088 h 1219200"/>
                  <a:gd name="T10" fmla="*/ 487113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500" name="Freeform 48"/>
              <p:cNvSpPr>
                <a:spLocks noChangeArrowheads="1"/>
              </p:cNvSpPr>
              <p:nvPr/>
            </p:nvSpPr>
            <p:spPr bwMode="auto">
              <a:xfrm>
                <a:off x="1047589" y="1937043"/>
                <a:ext cx="1759190" cy="596943"/>
              </a:xfrm>
              <a:custGeom>
                <a:avLst/>
                <a:gdLst>
                  <a:gd name="T0" fmla="*/ 0 w 1758950"/>
                  <a:gd name="T1" fmla="*/ 565355 h 596900"/>
                  <a:gd name="T2" fmla="*/ 1760379 w 1758950"/>
                  <a:gd name="T3" fmla="*/ 597115 h 596900"/>
                  <a:gd name="T4" fmla="*/ 1468041 w 1758950"/>
                  <a:gd name="T5" fmla="*/ 0 h 596900"/>
                  <a:gd name="T6" fmla="*/ 1461685 w 1758950"/>
                  <a:gd name="T7" fmla="*/ 222330 h 596900"/>
                  <a:gd name="T8" fmla="*/ 0 w 1758950"/>
                  <a:gd name="T9" fmla="*/ 419250 h 596900"/>
                  <a:gd name="T10" fmla="*/ 0 w 1758950"/>
                  <a:gd name="T11" fmla="*/ 565355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498" name="TextBox 8"/>
            <p:cNvSpPr txBox="1">
              <a:spLocks noChangeArrowheads="1"/>
            </p:cNvSpPr>
            <p:nvPr/>
          </p:nvSpPr>
          <p:spPr bwMode="auto">
            <a:xfrm>
              <a:off x="1111094" y="2336419"/>
              <a:ext cx="1914300" cy="307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2. Perform SWOT Analysis </a:t>
              </a:r>
            </a:p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&amp; Document</a:t>
              </a:r>
              <a:endParaRPr lang="en-GB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20488" name="Group 3"/>
          <p:cNvGrpSpPr>
            <a:grpSpLocks/>
          </p:cNvGrpSpPr>
          <p:nvPr/>
        </p:nvGrpSpPr>
        <p:grpSpPr bwMode="auto">
          <a:xfrm>
            <a:off x="990600" y="2752725"/>
            <a:ext cx="1914525" cy="1700213"/>
            <a:chOff x="990600" y="1660525"/>
            <a:chExt cx="1914525" cy="1700213"/>
          </a:xfrm>
        </p:grpSpPr>
        <p:grpSp>
          <p:nvGrpSpPr>
            <p:cNvPr id="20493" name="Group 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495" name="Freeform 2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525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366 w 2514600"/>
                  <a:gd name="T3" fmla="*/ 1674491 h 1219200"/>
                  <a:gd name="T4" fmla="*/ 487366 w 2514600"/>
                  <a:gd name="T5" fmla="*/ 0 h 1219200"/>
                  <a:gd name="T6" fmla="*/ 643324 w 2514600"/>
                  <a:gd name="T7" fmla="*/ 3215045 h 1219200"/>
                  <a:gd name="T8" fmla="*/ 487366 w 2514600"/>
                  <a:gd name="T9" fmla="*/ 6430088 h 1219200"/>
                  <a:gd name="T10" fmla="*/ 487366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496" name="Freeform 43"/>
              <p:cNvSpPr>
                <a:spLocks noChangeArrowheads="1"/>
              </p:cNvSpPr>
              <p:nvPr/>
            </p:nvSpPr>
            <p:spPr bwMode="auto">
              <a:xfrm>
                <a:off x="1047750" y="1936750"/>
                <a:ext cx="1758950" cy="596900"/>
              </a:xfrm>
              <a:custGeom>
                <a:avLst/>
                <a:gdLst>
                  <a:gd name="T0" fmla="*/ 0 w 1758950"/>
                  <a:gd name="T1" fmla="*/ 565150 h 596900"/>
                  <a:gd name="T2" fmla="*/ 1758950 w 1758950"/>
                  <a:gd name="T3" fmla="*/ 596900 h 596900"/>
                  <a:gd name="T4" fmla="*/ 1466850 w 1758950"/>
                  <a:gd name="T5" fmla="*/ 0 h 596900"/>
                  <a:gd name="T6" fmla="*/ 1460500 w 1758950"/>
                  <a:gd name="T7" fmla="*/ 222250 h 596900"/>
                  <a:gd name="T8" fmla="*/ 0 w 1758950"/>
                  <a:gd name="T9" fmla="*/ 419100 h 596900"/>
                  <a:gd name="T10" fmla="*/ 0 w 1758950"/>
                  <a:gd name="T11" fmla="*/ 5651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494" name="TextBox 8"/>
            <p:cNvSpPr txBox="1">
              <a:spLocks noChangeArrowheads="1"/>
            </p:cNvSpPr>
            <p:nvPr/>
          </p:nvSpPr>
          <p:spPr bwMode="auto">
            <a:xfrm>
              <a:off x="990600" y="2227235"/>
              <a:ext cx="19142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FFFFFF"/>
                  </a:solidFill>
                </a:rPr>
                <a:t>1. Analyse Internal &amp; External Environment</a:t>
              </a:r>
            </a:p>
          </p:txBody>
        </p:sp>
      </p:grpSp>
      <p:sp>
        <p:nvSpPr>
          <p:cNvPr id="55" name="Right Triangle 54"/>
          <p:cNvSpPr/>
          <p:nvPr/>
        </p:nvSpPr>
        <p:spPr bwMode="auto">
          <a:xfrm rot="13500000">
            <a:off x="4157662" y="5159376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1" name="Right Triangle 60"/>
          <p:cNvSpPr/>
          <p:nvPr/>
        </p:nvSpPr>
        <p:spPr bwMode="auto">
          <a:xfrm rot="13500000">
            <a:off x="6321425" y="5726113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3. Prepare Action Plan</a:t>
            </a:r>
            <a:endParaRPr lang="en-GB" sz="1800" b="1"/>
          </a:p>
        </p:txBody>
      </p:sp>
      <p:sp>
        <p:nvSpPr>
          <p:cNvPr id="6" name="Rectangle 5"/>
          <p:cNvSpPr/>
          <p:nvPr/>
        </p:nvSpPr>
        <p:spPr>
          <a:xfrm>
            <a:off x="1973263" y="2443163"/>
            <a:ext cx="4572000" cy="3381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Things that MUST be addressed  immediately 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785813" y="1666875"/>
            <a:ext cx="6816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Once the SWOT analysis has been completed, mark each point with: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87463" y="2497138"/>
            <a:ext cx="250825" cy="250825"/>
            <a:chOff x="530225" y="5016500"/>
            <a:chExt cx="393700" cy="393700"/>
          </a:xfrm>
        </p:grpSpPr>
        <p:sp>
          <p:nvSpPr>
            <p:cNvPr id="2152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152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287463" y="3163888"/>
            <a:ext cx="250825" cy="250825"/>
            <a:chOff x="530225" y="5016500"/>
            <a:chExt cx="393700" cy="393700"/>
          </a:xfrm>
        </p:grpSpPr>
        <p:sp>
          <p:nvSpPr>
            <p:cNvPr id="21525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1526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287463" y="3840163"/>
            <a:ext cx="250825" cy="250825"/>
            <a:chOff x="530225" y="5016500"/>
            <a:chExt cx="393700" cy="393700"/>
          </a:xfrm>
        </p:grpSpPr>
        <p:sp>
          <p:nvSpPr>
            <p:cNvPr id="21523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1524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287463" y="4475163"/>
            <a:ext cx="250825" cy="250825"/>
            <a:chOff x="530225" y="5016500"/>
            <a:chExt cx="393700" cy="393700"/>
          </a:xfrm>
        </p:grpSpPr>
        <p:sp>
          <p:nvSpPr>
            <p:cNvPr id="21521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1522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73263" y="3133725"/>
            <a:ext cx="4572000" cy="3381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Things that can be handled now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73263" y="3805238"/>
            <a:ext cx="4572000" cy="339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Things that should be researched further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73263" y="4459288"/>
            <a:ext cx="4572000" cy="338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Things that should be planned for the future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628372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Benefits &amp; Pitfalls of SWOT Analysis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Benefits of SWOT Analysis</a:t>
            </a:r>
            <a:endParaRPr lang="en-GB" sz="1800" b="1"/>
          </a:p>
        </p:txBody>
      </p:sp>
      <p:sp>
        <p:nvSpPr>
          <p:cNvPr id="5" name="Up Arrow 4"/>
          <p:cNvSpPr>
            <a:spLocks noChangeArrowheads="1"/>
          </p:cNvSpPr>
          <p:nvPr/>
        </p:nvSpPr>
        <p:spPr bwMode="auto">
          <a:xfrm>
            <a:off x="4479925" y="3298825"/>
            <a:ext cx="638175" cy="1470025"/>
          </a:xfrm>
          <a:prstGeom prst="up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001B57"/>
              </a:gs>
              <a:gs pos="50000">
                <a:srgbClr val="008AD7"/>
              </a:gs>
              <a:gs pos="100000">
                <a:srgbClr val="0031A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6" name=" 3"/>
          <p:cNvSpPr>
            <a:spLocks noChangeArrowheads="1"/>
          </p:cNvSpPr>
          <p:nvPr/>
        </p:nvSpPr>
        <p:spPr bwMode="auto">
          <a:xfrm rot="10071460" flipH="1" flipV="1">
            <a:off x="958850" y="2417762"/>
            <a:ext cx="2616200" cy="1955800"/>
          </a:xfrm>
          <a:custGeom>
            <a:avLst/>
            <a:gdLst>
              <a:gd name="T0" fmla="*/ 0 w 3122613"/>
              <a:gd name="T1" fmla="*/ 1135051 h 2344737"/>
              <a:gd name="T2" fmla="*/ 1233509 w 3122613"/>
              <a:gd name="T3" fmla="*/ 0 h 2344737"/>
              <a:gd name="T4" fmla="*/ 1538613 w 3122613"/>
              <a:gd name="T5" fmla="*/ 227010 h 2344737"/>
              <a:gd name="T6" fmla="*/ 1298596 w 3122613"/>
              <a:gd name="T7" fmla="*/ 567525 h 2344737"/>
              <a:gd name="T8" fmla="*/ 0 60000 65536"/>
              <a:gd name="T9" fmla="*/ 0 60000 65536"/>
              <a:gd name="T10" fmla="*/ 0 60000 65536"/>
              <a:gd name="T11" fmla="*/ 0 60000 65536"/>
              <a:gd name="T12" fmla="*/ 0 w 3122613"/>
              <a:gd name="T13" fmla="*/ 0 h 2344737"/>
              <a:gd name="T14" fmla="*/ 3122613 w 3122613"/>
              <a:gd name="T15" fmla="*/ 2344737 h 2344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22613" h="2344737">
                <a:moveTo>
                  <a:pt x="0" y="2344737"/>
                </a:moveTo>
                <a:cubicBezTo>
                  <a:pt x="346957" y="1302632"/>
                  <a:pt x="1192434" y="618750"/>
                  <a:pt x="2536429" y="293092"/>
                </a:cubicBezTo>
                <a:lnTo>
                  <a:pt x="2503405" y="0"/>
                </a:lnTo>
                <a:lnTo>
                  <a:pt x="3122613" y="468947"/>
                </a:lnTo>
                <a:lnTo>
                  <a:pt x="2635499" y="1172369"/>
                </a:lnTo>
                <a:lnTo>
                  <a:pt x="2602476" y="879276"/>
                </a:lnTo>
                <a:cubicBezTo>
                  <a:pt x="1387927" y="1009539"/>
                  <a:pt x="520435" y="1498026"/>
                  <a:pt x="0" y="2344737"/>
                </a:cubicBezTo>
                <a:close/>
              </a:path>
            </a:pathLst>
          </a:custGeom>
          <a:gradFill rotWithShape="1">
            <a:gsLst>
              <a:gs pos="0">
                <a:srgbClr val="001B57"/>
              </a:gs>
              <a:gs pos="50000">
                <a:srgbClr val="008AD7"/>
              </a:gs>
              <a:gs pos="100000">
                <a:srgbClr val="0031A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" name=" 3"/>
          <p:cNvSpPr>
            <a:spLocks noChangeArrowheads="1"/>
          </p:cNvSpPr>
          <p:nvPr/>
        </p:nvSpPr>
        <p:spPr bwMode="auto">
          <a:xfrm rot="11528540" flipV="1">
            <a:off x="5684838" y="2309813"/>
            <a:ext cx="2616200" cy="1957387"/>
          </a:xfrm>
          <a:custGeom>
            <a:avLst/>
            <a:gdLst>
              <a:gd name="T0" fmla="*/ 0 w 3122613"/>
              <a:gd name="T1" fmla="*/ 1138739 h 2344737"/>
              <a:gd name="T2" fmla="*/ 1233509 w 3122613"/>
              <a:gd name="T3" fmla="*/ 0 h 2344737"/>
              <a:gd name="T4" fmla="*/ 1538613 w 3122613"/>
              <a:gd name="T5" fmla="*/ 227748 h 2344737"/>
              <a:gd name="T6" fmla="*/ 1298596 w 3122613"/>
              <a:gd name="T7" fmla="*/ 569370 h 2344737"/>
              <a:gd name="T8" fmla="*/ 0 60000 65536"/>
              <a:gd name="T9" fmla="*/ 0 60000 65536"/>
              <a:gd name="T10" fmla="*/ 0 60000 65536"/>
              <a:gd name="T11" fmla="*/ 0 60000 65536"/>
              <a:gd name="T12" fmla="*/ 0 w 3122613"/>
              <a:gd name="T13" fmla="*/ 0 h 2344737"/>
              <a:gd name="T14" fmla="*/ 3122613 w 3122613"/>
              <a:gd name="T15" fmla="*/ 2344737 h 23447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22613" h="2344737">
                <a:moveTo>
                  <a:pt x="0" y="2344737"/>
                </a:moveTo>
                <a:cubicBezTo>
                  <a:pt x="346957" y="1302632"/>
                  <a:pt x="1192434" y="618750"/>
                  <a:pt x="2536429" y="293092"/>
                </a:cubicBezTo>
                <a:lnTo>
                  <a:pt x="2503405" y="0"/>
                </a:lnTo>
                <a:lnTo>
                  <a:pt x="3122613" y="468947"/>
                </a:lnTo>
                <a:lnTo>
                  <a:pt x="2635499" y="1172369"/>
                </a:lnTo>
                <a:lnTo>
                  <a:pt x="2602476" y="879276"/>
                </a:lnTo>
                <a:cubicBezTo>
                  <a:pt x="1387927" y="1009539"/>
                  <a:pt x="520435" y="1498026"/>
                  <a:pt x="0" y="2344737"/>
                </a:cubicBezTo>
                <a:close/>
              </a:path>
            </a:pathLst>
          </a:custGeom>
          <a:gradFill rotWithShape="1">
            <a:gsLst>
              <a:gs pos="0">
                <a:srgbClr val="001B57"/>
              </a:gs>
              <a:gs pos="50000">
                <a:srgbClr val="008AD7"/>
              </a:gs>
              <a:gs pos="100000">
                <a:srgbClr val="0031A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75351" y="3916362"/>
            <a:ext cx="2936502" cy="2165351"/>
            <a:chOff x="6067425" y="3362323"/>
            <a:chExt cx="2931237" cy="2097093"/>
          </a:xfrm>
        </p:grpSpPr>
        <p:sp>
          <p:nvSpPr>
            <p:cNvPr id="10" name="Ellipse 59"/>
            <p:cNvSpPr/>
            <p:nvPr/>
          </p:nvSpPr>
          <p:spPr bwMode="auto">
            <a:xfrm>
              <a:off x="6067425" y="4916420"/>
              <a:ext cx="2686050" cy="54299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grpSp>
          <p:nvGrpSpPr>
            <p:cNvPr id="23592" name="Group 49"/>
            <p:cNvGrpSpPr>
              <a:grpSpLocks/>
            </p:cNvGrpSpPr>
            <p:nvPr/>
          </p:nvGrpSpPr>
          <p:grpSpPr bwMode="auto">
            <a:xfrm>
              <a:off x="6090663" y="3362323"/>
              <a:ext cx="2907999" cy="2097093"/>
              <a:chOff x="5153708" y="3930650"/>
              <a:chExt cx="2369662" cy="1708874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5473092" y="3930650"/>
                <a:ext cx="1531480" cy="1530970"/>
              </a:xfrm>
              <a:prstGeom prst="ellipse">
                <a:avLst/>
              </a:prstGeom>
              <a:gradFill rotWithShape="1">
                <a:gsLst>
                  <a:gs pos="0">
                    <a:srgbClr val="D9D9D9"/>
                  </a:gs>
                  <a:gs pos="100000">
                    <a:srgbClr val="7F7F7F"/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5520871" y="3985775"/>
                <a:ext cx="1428176" cy="142823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153708" y="4034635"/>
                <a:ext cx="2369662" cy="1604889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50000">
                    <a:schemeClr val="bg1">
                      <a:lumMod val="95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593" name="Rektangel 133"/>
            <p:cNvSpPr>
              <a:spLocks noChangeArrowheads="1"/>
            </p:cNvSpPr>
            <p:nvPr/>
          </p:nvSpPr>
          <p:spPr bwMode="auto">
            <a:xfrm>
              <a:off x="6129150" y="3609961"/>
              <a:ext cx="2760544" cy="180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IN" sz="1400" b="1" noProof="1">
                  <a:solidFill>
                    <a:srgbClr val="000000"/>
                  </a:solidFill>
                  <a:cs typeface="Arial" charset="0"/>
                </a:rPr>
                <a:t>Forecasting</a:t>
              </a:r>
            </a:p>
            <a:p>
              <a:pPr algn="ctr" defTabSz="801688">
                <a:spcBef>
                  <a:spcPct val="20000"/>
                </a:spcBef>
              </a:pPr>
              <a:r>
                <a:rPr lang="en-US" sz="1400">
                  <a:solidFill>
                    <a:srgbClr val="000000"/>
                  </a:solidFill>
                </a:rPr>
                <a:t>Provides a variety of information critical to forecasted variables. Threats, for e.g., can impact a business's forecast. By understanding the company's advantages &amp; disadvantages, forecasts will be more accurate.</a:t>
              </a:r>
              <a:endParaRPr lang="da-DK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11538" y="4768851"/>
            <a:ext cx="2906712" cy="2287587"/>
            <a:chOff x="3433623" y="4327526"/>
            <a:chExt cx="2686050" cy="2076407"/>
          </a:xfrm>
        </p:grpSpPr>
        <p:sp>
          <p:nvSpPr>
            <p:cNvPr id="17" name="Ellipse 59"/>
            <p:cNvSpPr/>
            <p:nvPr/>
          </p:nvSpPr>
          <p:spPr bwMode="auto">
            <a:xfrm>
              <a:off x="3433623" y="5860938"/>
              <a:ext cx="2686050" cy="54299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grpSp>
          <p:nvGrpSpPr>
            <p:cNvPr id="23583" name="Group 57"/>
            <p:cNvGrpSpPr>
              <a:grpSpLocks/>
            </p:cNvGrpSpPr>
            <p:nvPr/>
          </p:nvGrpSpPr>
          <p:grpSpPr bwMode="auto">
            <a:xfrm>
              <a:off x="3551799" y="4327526"/>
              <a:ext cx="2239421" cy="1877558"/>
              <a:chOff x="3551799" y="4327526"/>
              <a:chExt cx="2239421" cy="1877558"/>
            </a:xfrm>
          </p:grpSpPr>
          <p:grpSp>
            <p:nvGrpSpPr>
              <p:cNvPr id="23584" name="Group 50"/>
              <p:cNvGrpSpPr>
                <a:grpSpLocks/>
              </p:cNvGrpSpPr>
              <p:nvPr/>
            </p:nvGrpSpPr>
            <p:grpSpPr bwMode="auto">
              <a:xfrm>
                <a:off x="3551799" y="4327526"/>
                <a:ext cx="2239421" cy="1877558"/>
                <a:chOff x="5434056" y="3930650"/>
                <a:chExt cx="1824853" cy="1529979"/>
              </a:xfrm>
            </p:grpSpPr>
            <p:sp>
              <p:nvSpPr>
                <p:cNvPr id="21" name="Oval 20"/>
                <p:cNvSpPr>
                  <a:spLocks noChangeArrowheads="1"/>
                </p:cNvSpPr>
                <p:nvPr/>
              </p:nvSpPr>
              <p:spPr bwMode="auto">
                <a:xfrm>
                  <a:off x="5612699" y="3930650"/>
                  <a:ext cx="1537301" cy="15299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9D9D9"/>
                    </a:gs>
                    <a:gs pos="100000">
                      <a:srgbClr val="7F7F7F"/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2" name="Oval 21"/>
                <p:cNvSpPr>
                  <a:spLocks noChangeArrowheads="1"/>
                </p:cNvSpPr>
                <p:nvPr/>
              </p:nvSpPr>
              <p:spPr bwMode="auto">
                <a:xfrm>
                  <a:off x="5514675" y="3985838"/>
                  <a:ext cx="1433299" cy="142664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434056" y="4033979"/>
                  <a:ext cx="1824853" cy="1323320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50000">
                      <a:schemeClr val="bg1">
                        <a:lumMod val="95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3585" name="Rektangel 133"/>
              <p:cNvSpPr>
                <a:spLocks noChangeArrowheads="1"/>
              </p:cNvSpPr>
              <p:nvPr/>
            </p:nvSpPr>
            <p:spPr bwMode="auto">
              <a:xfrm>
                <a:off x="3617636" y="4671005"/>
                <a:ext cx="2135751" cy="944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801688">
                  <a:spcBef>
                    <a:spcPct val="20000"/>
                  </a:spcBef>
                </a:pPr>
                <a:r>
                  <a:rPr lang="en-IN" sz="1400" b="1" noProof="1">
                    <a:solidFill>
                      <a:srgbClr val="000000"/>
                    </a:solidFill>
                    <a:cs typeface="Arial" charset="0"/>
                  </a:rPr>
                  <a:t>Decision Making Tool</a:t>
                </a:r>
              </a:p>
              <a:p>
                <a:pPr algn="ctr" defTabSz="801688">
                  <a:spcBef>
                    <a:spcPct val="20000"/>
                  </a:spcBef>
                </a:pPr>
                <a:r>
                  <a:rPr lang="en-US" sz="1400" dirty="0">
                    <a:solidFill>
                      <a:srgbClr val="000000"/>
                    </a:solidFill>
                  </a:rPr>
                  <a:t>Provides well-rounded information that prompt </a:t>
                </a:r>
              </a:p>
              <a:p>
                <a:pPr algn="ctr" defTabSz="801688">
                  <a:spcBef>
                    <a:spcPct val="20000"/>
                  </a:spcBef>
                </a:pPr>
                <a:r>
                  <a:rPr lang="en-US" sz="1400" dirty="0">
                    <a:solidFill>
                      <a:srgbClr val="000000"/>
                    </a:solidFill>
                  </a:rPr>
                  <a:t>well-informed decisions.</a:t>
                </a:r>
                <a:endParaRPr lang="da-DK" sz="14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282360" y="3976689"/>
            <a:ext cx="3156163" cy="2203449"/>
            <a:chOff x="210155" y="3362326"/>
            <a:chExt cx="3074397" cy="2058987"/>
          </a:xfrm>
        </p:grpSpPr>
        <p:sp>
          <p:nvSpPr>
            <p:cNvPr id="25" name="Ellipse 59"/>
            <p:cNvSpPr/>
            <p:nvPr/>
          </p:nvSpPr>
          <p:spPr bwMode="auto">
            <a:xfrm>
              <a:off x="360363" y="4878317"/>
              <a:ext cx="2686050" cy="54299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grpSp>
          <p:nvGrpSpPr>
            <p:cNvPr id="23575" name="Group 55"/>
            <p:cNvGrpSpPr>
              <a:grpSpLocks/>
            </p:cNvGrpSpPr>
            <p:nvPr/>
          </p:nvGrpSpPr>
          <p:grpSpPr bwMode="auto">
            <a:xfrm>
              <a:off x="210155" y="3362326"/>
              <a:ext cx="3074397" cy="1878011"/>
              <a:chOff x="5060237" y="3930650"/>
              <a:chExt cx="2505257" cy="1530348"/>
            </a:xfrm>
          </p:grpSpPr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5060237" y="3930650"/>
                <a:ext cx="2505257" cy="1530348"/>
              </a:xfrm>
              <a:prstGeom prst="ellipse">
                <a:avLst/>
              </a:prstGeom>
              <a:gradFill rotWithShape="1">
                <a:gsLst>
                  <a:gs pos="0">
                    <a:srgbClr val="D9D9D9"/>
                  </a:gs>
                  <a:gs pos="100000">
                    <a:srgbClr val="7F7F7F"/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5521604" y="3986255"/>
                <a:ext cx="1426438" cy="142639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577048" y="4034607"/>
                <a:ext cx="1323109" cy="1322434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50000">
                    <a:schemeClr val="bg1">
                      <a:lumMod val="95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576" name="Rektangel 133"/>
            <p:cNvSpPr>
              <a:spLocks noChangeArrowheads="1"/>
            </p:cNvSpPr>
            <p:nvPr/>
          </p:nvSpPr>
          <p:spPr bwMode="auto">
            <a:xfrm>
              <a:off x="409231" y="3626537"/>
              <a:ext cx="2717596" cy="1334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IN" sz="1400" b="1" noProof="1">
                  <a:solidFill>
                    <a:srgbClr val="000000"/>
                  </a:solidFill>
                  <a:cs typeface="Arial" charset="0"/>
                </a:rPr>
                <a:t>Knowing the Competion</a:t>
              </a:r>
            </a:p>
            <a:p>
              <a:pPr algn="ctr" defTabSz="801688">
                <a:spcBef>
                  <a:spcPct val="20000"/>
                </a:spcBef>
              </a:pPr>
              <a:r>
                <a:rPr lang="en-US" sz="1400" dirty="0">
                  <a:solidFill>
                    <a:srgbClr val="000000"/>
                  </a:solidFill>
                </a:rPr>
                <a:t>Reviews a company's competitors &amp; benchmarks against them to configure strategies that will put the company in a competitive advantage.</a:t>
              </a:r>
              <a:endParaRPr lang="da-DK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38"/>
          <p:cNvGrpSpPr>
            <a:grpSpLocks/>
          </p:cNvGrpSpPr>
          <p:nvPr/>
        </p:nvGrpSpPr>
        <p:grpSpPr bwMode="auto">
          <a:xfrm>
            <a:off x="3911600" y="1330325"/>
            <a:ext cx="1568450" cy="1562100"/>
            <a:chOff x="3597275" y="860425"/>
            <a:chExt cx="1873250" cy="1873250"/>
          </a:xfrm>
        </p:grpSpPr>
        <p:grpSp>
          <p:nvGrpSpPr>
            <p:cNvPr id="23567" name="Group 48"/>
            <p:cNvGrpSpPr>
              <a:grpSpLocks/>
            </p:cNvGrpSpPr>
            <p:nvPr/>
          </p:nvGrpSpPr>
          <p:grpSpPr bwMode="auto">
            <a:xfrm>
              <a:off x="3597275" y="860425"/>
              <a:ext cx="1873250" cy="1873250"/>
              <a:chOff x="2362200" y="2609850"/>
              <a:chExt cx="1530350" cy="1530350"/>
            </a:xfrm>
          </p:grpSpPr>
          <p:sp>
            <p:nvSpPr>
              <p:cNvPr id="34" name="Oval 33"/>
              <p:cNvSpPr>
                <a:spLocks noChangeArrowheads="1"/>
              </p:cNvSpPr>
              <p:nvPr/>
            </p:nvSpPr>
            <p:spPr bwMode="auto">
              <a:xfrm>
                <a:off x="2362200" y="2609850"/>
                <a:ext cx="1530350" cy="1530350"/>
              </a:xfrm>
              <a:prstGeom prst="ellipse">
                <a:avLst/>
              </a:prstGeom>
              <a:gradFill rotWithShape="1">
                <a:gsLst>
                  <a:gs pos="0">
                    <a:srgbClr val="008AD7"/>
                  </a:gs>
                  <a:gs pos="100000">
                    <a:srgbClr val="001B57"/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5" name="Oval 34"/>
              <p:cNvSpPr>
                <a:spLocks noChangeArrowheads="1"/>
              </p:cNvSpPr>
              <p:nvPr/>
            </p:nvSpPr>
            <p:spPr bwMode="auto">
              <a:xfrm>
                <a:off x="2410218" y="2665838"/>
                <a:ext cx="1426571" cy="142615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465979" y="2714051"/>
                <a:ext cx="1322792" cy="1321949"/>
              </a:xfrm>
              <a:prstGeom prst="ellipse">
                <a:avLst/>
              </a:prstGeom>
              <a:gradFill>
                <a:gsLst>
                  <a:gs pos="100000">
                    <a:srgbClr val="001B57"/>
                  </a:gs>
                  <a:gs pos="0">
                    <a:srgbClr val="00BFFF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568" name="Rektangel 133"/>
            <p:cNvSpPr>
              <a:spLocks noChangeArrowheads="1"/>
            </p:cNvSpPr>
            <p:nvPr/>
          </p:nvSpPr>
          <p:spPr bwMode="auto">
            <a:xfrm>
              <a:off x="3765551" y="1352551"/>
              <a:ext cx="1552575" cy="99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IN" sz="1600" b="1" noProof="1">
                  <a:solidFill>
                    <a:srgbClr val="FFFFFF"/>
                  </a:solidFill>
                  <a:cs typeface="Arial" charset="0"/>
                </a:rPr>
                <a:t>Benefits of SWOT Analysis</a:t>
              </a:r>
              <a:endParaRPr lang="da-DK" sz="1600" b="1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9"/>
          <p:cNvGrpSpPr>
            <a:grpSpLocks/>
          </p:cNvGrpSpPr>
          <p:nvPr/>
        </p:nvGrpSpPr>
        <p:grpSpPr bwMode="auto">
          <a:xfrm rot="-746923">
            <a:off x="396875" y="1912938"/>
            <a:ext cx="1493838" cy="1409700"/>
            <a:chOff x="0" y="593"/>
            <a:chExt cx="2301" cy="1996"/>
          </a:xfrm>
        </p:grpSpPr>
        <p:sp>
          <p:nvSpPr>
            <p:cNvPr id="24610" name="Freeform 22"/>
            <p:cNvSpPr>
              <a:spLocks/>
            </p:cNvSpPr>
            <p:nvPr/>
          </p:nvSpPr>
          <p:spPr bwMode="auto">
            <a:xfrm>
              <a:off x="611" y="593"/>
              <a:ext cx="1690" cy="1792"/>
            </a:xfrm>
            <a:custGeom>
              <a:avLst/>
              <a:gdLst>
                <a:gd name="T0" fmla="*/ 318 w 1690"/>
                <a:gd name="T1" fmla="*/ 932 h 1792"/>
                <a:gd name="T2" fmla="*/ 368 w 1690"/>
                <a:gd name="T3" fmla="*/ 805 h 1792"/>
                <a:gd name="T4" fmla="*/ 426 w 1690"/>
                <a:gd name="T5" fmla="*/ 658 h 1792"/>
                <a:gd name="T6" fmla="*/ 559 w 1690"/>
                <a:gd name="T7" fmla="*/ 495 h 1792"/>
                <a:gd name="T8" fmla="*/ 614 w 1690"/>
                <a:gd name="T9" fmla="*/ 346 h 1792"/>
                <a:gd name="T10" fmla="*/ 650 w 1690"/>
                <a:gd name="T11" fmla="*/ 216 h 1792"/>
                <a:gd name="T12" fmla="*/ 628 w 1690"/>
                <a:gd name="T13" fmla="*/ 64 h 1792"/>
                <a:gd name="T14" fmla="*/ 672 w 1690"/>
                <a:gd name="T15" fmla="*/ 19 h 1792"/>
                <a:gd name="T16" fmla="*/ 717 w 1690"/>
                <a:gd name="T17" fmla="*/ 0 h 1792"/>
                <a:gd name="T18" fmla="*/ 772 w 1690"/>
                <a:gd name="T19" fmla="*/ 19 h 1792"/>
                <a:gd name="T20" fmla="*/ 841 w 1690"/>
                <a:gd name="T21" fmla="*/ 75 h 1792"/>
                <a:gd name="T22" fmla="*/ 894 w 1690"/>
                <a:gd name="T23" fmla="*/ 155 h 1792"/>
                <a:gd name="T24" fmla="*/ 902 w 1690"/>
                <a:gd name="T25" fmla="*/ 246 h 1792"/>
                <a:gd name="T26" fmla="*/ 885 w 1690"/>
                <a:gd name="T27" fmla="*/ 326 h 1792"/>
                <a:gd name="T28" fmla="*/ 869 w 1690"/>
                <a:gd name="T29" fmla="*/ 373 h 1792"/>
                <a:gd name="T30" fmla="*/ 849 w 1690"/>
                <a:gd name="T31" fmla="*/ 553 h 1792"/>
                <a:gd name="T32" fmla="*/ 841 w 1690"/>
                <a:gd name="T33" fmla="*/ 650 h 1792"/>
                <a:gd name="T34" fmla="*/ 833 w 1690"/>
                <a:gd name="T35" fmla="*/ 688 h 1792"/>
                <a:gd name="T36" fmla="*/ 863 w 1690"/>
                <a:gd name="T37" fmla="*/ 708 h 1792"/>
                <a:gd name="T38" fmla="*/ 957 w 1690"/>
                <a:gd name="T39" fmla="*/ 708 h 1792"/>
                <a:gd name="T40" fmla="*/ 1107 w 1690"/>
                <a:gd name="T41" fmla="*/ 680 h 1792"/>
                <a:gd name="T42" fmla="*/ 1237 w 1690"/>
                <a:gd name="T43" fmla="*/ 683 h 1792"/>
                <a:gd name="T44" fmla="*/ 1436 w 1690"/>
                <a:gd name="T45" fmla="*/ 711 h 1792"/>
                <a:gd name="T46" fmla="*/ 1524 w 1690"/>
                <a:gd name="T47" fmla="*/ 730 h 1792"/>
                <a:gd name="T48" fmla="*/ 1566 w 1690"/>
                <a:gd name="T49" fmla="*/ 758 h 1792"/>
                <a:gd name="T50" fmla="*/ 1604 w 1690"/>
                <a:gd name="T51" fmla="*/ 818 h 1792"/>
                <a:gd name="T52" fmla="*/ 1624 w 1690"/>
                <a:gd name="T53" fmla="*/ 901 h 1792"/>
                <a:gd name="T54" fmla="*/ 1596 w 1690"/>
                <a:gd name="T55" fmla="*/ 957 h 1792"/>
                <a:gd name="T56" fmla="*/ 1522 w 1690"/>
                <a:gd name="T57" fmla="*/ 1009 h 1792"/>
                <a:gd name="T58" fmla="*/ 1618 w 1690"/>
                <a:gd name="T59" fmla="*/ 1004 h 1792"/>
                <a:gd name="T60" fmla="*/ 1654 w 1690"/>
                <a:gd name="T61" fmla="*/ 1029 h 1792"/>
                <a:gd name="T62" fmla="*/ 1687 w 1690"/>
                <a:gd name="T63" fmla="*/ 1095 h 1792"/>
                <a:gd name="T64" fmla="*/ 1687 w 1690"/>
                <a:gd name="T65" fmla="*/ 1139 h 1792"/>
                <a:gd name="T66" fmla="*/ 1668 w 1690"/>
                <a:gd name="T67" fmla="*/ 1189 h 1792"/>
                <a:gd name="T68" fmla="*/ 1629 w 1690"/>
                <a:gd name="T69" fmla="*/ 1230 h 1792"/>
                <a:gd name="T70" fmla="*/ 1574 w 1690"/>
                <a:gd name="T71" fmla="*/ 1264 h 1792"/>
                <a:gd name="T72" fmla="*/ 1613 w 1690"/>
                <a:gd name="T73" fmla="*/ 1299 h 1792"/>
                <a:gd name="T74" fmla="*/ 1627 w 1690"/>
                <a:gd name="T75" fmla="*/ 1335 h 1792"/>
                <a:gd name="T76" fmla="*/ 1618 w 1690"/>
                <a:gd name="T77" fmla="*/ 1388 h 1792"/>
                <a:gd name="T78" fmla="*/ 1593 w 1690"/>
                <a:gd name="T79" fmla="*/ 1435 h 1792"/>
                <a:gd name="T80" fmla="*/ 1557 w 1690"/>
                <a:gd name="T81" fmla="*/ 1474 h 1792"/>
                <a:gd name="T82" fmla="*/ 1488 w 1690"/>
                <a:gd name="T83" fmla="*/ 1573 h 1792"/>
                <a:gd name="T84" fmla="*/ 1458 w 1690"/>
                <a:gd name="T85" fmla="*/ 1601 h 1792"/>
                <a:gd name="T86" fmla="*/ 1463 w 1690"/>
                <a:gd name="T87" fmla="*/ 1631 h 1792"/>
                <a:gd name="T88" fmla="*/ 1461 w 1690"/>
                <a:gd name="T89" fmla="*/ 1659 h 1792"/>
                <a:gd name="T90" fmla="*/ 1430 w 1690"/>
                <a:gd name="T91" fmla="*/ 1703 h 1792"/>
                <a:gd name="T92" fmla="*/ 1344 w 1690"/>
                <a:gd name="T93" fmla="*/ 1758 h 1792"/>
                <a:gd name="T94" fmla="*/ 1179 w 1690"/>
                <a:gd name="T95" fmla="*/ 1783 h 1792"/>
                <a:gd name="T96" fmla="*/ 1065 w 1690"/>
                <a:gd name="T97" fmla="*/ 1781 h 1792"/>
                <a:gd name="T98" fmla="*/ 921 w 1690"/>
                <a:gd name="T99" fmla="*/ 1789 h 1792"/>
                <a:gd name="T100" fmla="*/ 603 w 1690"/>
                <a:gd name="T101" fmla="*/ 1789 h 1792"/>
                <a:gd name="T102" fmla="*/ 501 w 1690"/>
                <a:gd name="T103" fmla="*/ 1775 h 1792"/>
                <a:gd name="T104" fmla="*/ 379 w 1690"/>
                <a:gd name="T105" fmla="*/ 1714 h 1792"/>
                <a:gd name="T106" fmla="*/ 252 w 1690"/>
                <a:gd name="T107" fmla="*/ 1700 h 1792"/>
                <a:gd name="T108" fmla="*/ 130 w 1690"/>
                <a:gd name="T109" fmla="*/ 1709 h 1792"/>
                <a:gd name="T110" fmla="*/ 86 w 1690"/>
                <a:gd name="T111" fmla="*/ 1609 h 1792"/>
                <a:gd name="T112" fmla="*/ 9 w 1690"/>
                <a:gd name="T113" fmla="*/ 1103 h 1792"/>
                <a:gd name="T114" fmla="*/ 0 w 1690"/>
                <a:gd name="T115" fmla="*/ 976 h 1792"/>
                <a:gd name="T116" fmla="*/ 130 w 1690"/>
                <a:gd name="T117" fmla="*/ 970 h 1792"/>
                <a:gd name="T118" fmla="*/ 241 w 1690"/>
                <a:gd name="T119" fmla="*/ 973 h 1792"/>
                <a:gd name="T120" fmla="*/ 271 w 1690"/>
                <a:gd name="T121" fmla="*/ 962 h 17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90"/>
                <a:gd name="T184" fmla="*/ 0 h 1792"/>
                <a:gd name="T185" fmla="*/ 1690 w 1690"/>
                <a:gd name="T186" fmla="*/ 1792 h 17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90" h="1792">
                  <a:moveTo>
                    <a:pt x="271" y="962"/>
                  </a:moveTo>
                  <a:lnTo>
                    <a:pt x="299" y="946"/>
                  </a:lnTo>
                  <a:lnTo>
                    <a:pt x="318" y="932"/>
                  </a:lnTo>
                  <a:lnTo>
                    <a:pt x="327" y="926"/>
                  </a:lnTo>
                  <a:lnTo>
                    <a:pt x="329" y="921"/>
                  </a:lnTo>
                  <a:lnTo>
                    <a:pt x="368" y="805"/>
                  </a:lnTo>
                  <a:lnTo>
                    <a:pt x="399" y="719"/>
                  </a:lnTo>
                  <a:lnTo>
                    <a:pt x="412" y="683"/>
                  </a:lnTo>
                  <a:lnTo>
                    <a:pt x="426" y="658"/>
                  </a:lnTo>
                  <a:lnTo>
                    <a:pt x="459" y="614"/>
                  </a:lnTo>
                  <a:lnTo>
                    <a:pt x="512" y="550"/>
                  </a:lnTo>
                  <a:lnTo>
                    <a:pt x="559" y="495"/>
                  </a:lnTo>
                  <a:lnTo>
                    <a:pt x="581" y="464"/>
                  </a:lnTo>
                  <a:lnTo>
                    <a:pt x="595" y="423"/>
                  </a:lnTo>
                  <a:lnTo>
                    <a:pt x="614" y="346"/>
                  </a:lnTo>
                  <a:lnTo>
                    <a:pt x="636" y="268"/>
                  </a:lnTo>
                  <a:lnTo>
                    <a:pt x="647" y="229"/>
                  </a:lnTo>
                  <a:lnTo>
                    <a:pt x="650" y="216"/>
                  </a:lnTo>
                  <a:lnTo>
                    <a:pt x="647" y="196"/>
                  </a:lnTo>
                  <a:lnTo>
                    <a:pt x="642" y="141"/>
                  </a:lnTo>
                  <a:lnTo>
                    <a:pt x="628" y="64"/>
                  </a:lnTo>
                  <a:lnTo>
                    <a:pt x="642" y="44"/>
                  </a:lnTo>
                  <a:lnTo>
                    <a:pt x="650" y="36"/>
                  </a:lnTo>
                  <a:lnTo>
                    <a:pt x="672" y="19"/>
                  </a:lnTo>
                  <a:lnTo>
                    <a:pt x="686" y="11"/>
                  </a:lnTo>
                  <a:lnTo>
                    <a:pt x="700" y="3"/>
                  </a:lnTo>
                  <a:lnTo>
                    <a:pt x="717" y="0"/>
                  </a:lnTo>
                  <a:lnTo>
                    <a:pt x="733" y="0"/>
                  </a:lnTo>
                  <a:lnTo>
                    <a:pt x="750" y="8"/>
                  </a:lnTo>
                  <a:lnTo>
                    <a:pt x="772" y="19"/>
                  </a:lnTo>
                  <a:lnTo>
                    <a:pt x="794" y="33"/>
                  </a:lnTo>
                  <a:lnTo>
                    <a:pt x="819" y="53"/>
                  </a:lnTo>
                  <a:lnTo>
                    <a:pt x="841" y="75"/>
                  </a:lnTo>
                  <a:lnTo>
                    <a:pt x="863" y="100"/>
                  </a:lnTo>
                  <a:lnTo>
                    <a:pt x="880" y="124"/>
                  </a:lnTo>
                  <a:lnTo>
                    <a:pt x="894" y="155"/>
                  </a:lnTo>
                  <a:lnTo>
                    <a:pt x="902" y="185"/>
                  </a:lnTo>
                  <a:lnTo>
                    <a:pt x="905" y="216"/>
                  </a:lnTo>
                  <a:lnTo>
                    <a:pt x="902" y="246"/>
                  </a:lnTo>
                  <a:lnTo>
                    <a:pt x="899" y="276"/>
                  </a:lnTo>
                  <a:lnTo>
                    <a:pt x="891" y="301"/>
                  </a:lnTo>
                  <a:lnTo>
                    <a:pt x="885" y="326"/>
                  </a:lnTo>
                  <a:lnTo>
                    <a:pt x="874" y="346"/>
                  </a:lnTo>
                  <a:lnTo>
                    <a:pt x="866" y="359"/>
                  </a:lnTo>
                  <a:lnTo>
                    <a:pt x="869" y="373"/>
                  </a:lnTo>
                  <a:lnTo>
                    <a:pt x="872" y="398"/>
                  </a:lnTo>
                  <a:lnTo>
                    <a:pt x="858" y="489"/>
                  </a:lnTo>
                  <a:lnTo>
                    <a:pt x="849" y="553"/>
                  </a:lnTo>
                  <a:lnTo>
                    <a:pt x="847" y="597"/>
                  </a:lnTo>
                  <a:lnTo>
                    <a:pt x="844" y="625"/>
                  </a:lnTo>
                  <a:lnTo>
                    <a:pt x="841" y="650"/>
                  </a:lnTo>
                  <a:lnTo>
                    <a:pt x="833" y="675"/>
                  </a:lnTo>
                  <a:lnTo>
                    <a:pt x="833" y="680"/>
                  </a:lnTo>
                  <a:lnTo>
                    <a:pt x="833" y="688"/>
                  </a:lnTo>
                  <a:lnTo>
                    <a:pt x="838" y="694"/>
                  </a:lnTo>
                  <a:lnTo>
                    <a:pt x="847" y="700"/>
                  </a:lnTo>
                  <a:lnTo>
                    <a:pt x="863" y="708"/>
                  </a:lnTo>
                  <a:lnTo>
                    <a:pt x="888" y="711"/>
                  </a:lnTo>
                  <a:lnTo>
                    <a:pt x="921" y="713"/>
                  </a:lnTo>
                  <a:lnTo>
                    <a:pt x="957" y="708"/>
                  </a:lnTo>
                  <a:lnTo>
                    <a:pt x="1015" y="697"/>
                  </a:lnTo>
                  <a:lnTo>
                    <a:pt x="1079" y="686"/>
                  </a:lnTo>
                  <a:lnTo>
                    <a:pt x="1107" y="680"/>
                  </a:lnTo>
                  <a:lnTo>
                    <a:pt x="1132" y="680"/>
                  </a:lnTo>
                  <a:lnTo>
                    <a:pt x="1184" y="680"/>
                  </a:lnTo>
                  <a:lnTo>
                    <a:pt x="1237" y="683"/>
                  </a:lnTo>
                  <a:lnTo>
                    <a:pt x="1292" y="688"/>
                  </a:lnTo>
                  <a:lnTo>
                    <a:pt x="1344" y="697"/>
                  </a:lnTo>
                  <a:lnTo>
                    <a:pt x="1436" y="711"/>
                  </a:lnTo>
                  <a:lnTo>
                    <a:pt x="1486" y="719"/>
                  </a:lnTo>
                  <a:lnTo>
                    <a:pt x="1505" y="724"/>
                  </a:lnTo>
                  <a:lnTo>
                    <a:pt x="1524" y="730"/>
                  </a:lnTo>
                  <a:lnTo>
                    <a:pt x="1538" y="738"/>
                  </a:lnTo>
                  <a:lnTo>
                    <a:pt x="1552" y="747"/>
                  </a:lnTo>
                  <a:lnTo>
                    <a:pt x="1566" y="758"/>
                  </a:lnTo>
                  <a:lnTo>
                    <a:pt x="1577" y="769"/>
                  </a:lnTo>
                  <a:lnTo>
                    <a:pt x="1593" y="794"/>
                  </a:lnTo>
                  <a:lnTo>
                    <a:pt x="1604" y="818"/>
                  </a:lnTo>
                  <a:lnTo>
                    <a:pt x="1613" y="846"/>
                  </a:lnTo>
                  <a:lnTo>
                    <a:pt x="1624" y="893"/>
                  </a:lnTo>
                  <a:lnTo>
                    <a:pt x="1624" y="901"/>
                  </a:lnTo>
                  <a:lnTo>
                    <a:pt x="1616" y="921"/>
                  </a:lnTo>
                  <a:lnTo>
                    <a:pt x="1604" y="946"/>
                  </a:lnTo>
                  <a:lnTo>
                    <a:pt x="1596" y="957"/>
                  </a:lnTo>
                  <a:lnTo>
                    <a:pt x="1588" y="965"/>
                  </a:lnTo>
                  <a:lnTo>
                    <a:pt x="1544" y="995"/>
                  </a:lnTo>
                  <a:lnTo>
                    <a:pt x="1522" y="1009"/>
                  </a:lnTo>
                  <a:lnTo>
                    <a:pt x="1569" y="1004"/>
                  </a:lnTo>
                  <a:lnTo>
                    <a:pt x="1604" y="1001"/>
                  </a:lnTo>
                  <a:lnTo>
                    <a:pt x="1618" y="1004"/>
                  </a:lnTo>
                  <a:lnTo>
                    <a:pt x="1627" y="1006"/>
                  </a:lnTo>
                  <a:lnTo>
                    <a:pt x="1640" y="1015"/>
                  </a:lnTo>
                  <a:lnTo>
                    <a:pt x="1654" y="1029"/>
                  </a:lnTo>
                  <a:lnTo>
                    <a:pt x="1668" y="1045"/>
                  </a:lnTo>
                  <a:lnTo>
                    <a:pt x="1679" y="1067"/>
                  </a:lnTo>
                  <a:lnTo>
                    <a:pt x="1687" y="1095"/>
                  </a:lnTo>
                  <a:lnTo>
                    <a:pt x="1690" y="1109"/>
                  </a:lnTo>
                  <a:lnTo>
                    <a:pt x="1690" y="1125"/>
                  </a:lnTo>
                  <a:lnTo>
                    <a:pt x="1687" y="1139"/>
                  </a:lnTo>
                  <a:lnTo>
                    <a:pt x="1682" y="1156"/>
                  </a:lnTo>
                  <a:lnTo>
                    <a:pt x="1676" y="1172"/>
                  </a:lnTo>
                  <a:lnTo>
                    <a:pt x="1668" y="1189"/>
                  </a:lnTo>
                  <a:lnTo>
                    <a:pt x="1660" y="1197"/>
                  </a:lnTo>
                  <a:lnTo>
                    <a:pt x="1643" y="1219"/>
                  </a:lnTo>
                  <a:lnTo>
                    <a:pt x="1629" y="1230"/>
                  </a:lnTo>
                  <a:lnTo>
                    <a:pt x="1613" y="1244"/>
                  </a:lnTo>
                  <a:lnTo>
                    <a:pt x="1596" y="1255"/>
                  </a:lnTo>
                  <a:lnTo>
                    <a:pt x="1574" y="1264"/>
                  </a:lnTo>
                  <a:lnTo>
                    <a:pt x="1580" y="1269"/>
                  </a:lnTo>
                  <a:lnTo>
                    <a:pt x="1596" y="1280"/>
                  </a:lnTo>
                  <a:lnTo>
                    <a:pt x="1613" y="1299"/>
                  </a:lnTo>
                  <a:lnTo>
                    <a:pt x="1621" y="1311"/>
                  </a:lnTo>
                  <a:lnTo>
                    <a:pt x="1624" y="1322"/>
                  </a:lnTo>
                  <a:lnTo>
                    <a:pt x="1627" y="1335"/>
                  </a:lnTo>
                  <a:lnTo>
                    <a:pt x="1627" y="1352"/>
                  </a:lnTo>
                  <a:lnTo>
                    <a:pt x="1624" y="1369"/>
                  </a:lnTo>
                  <a:lnTo>
                    <a:pt x="1618" y="1388"/>
                  </a:lnTo>
                  <a:lnTo>
                    <a:pt x="1613" y="1405"/>
                  </a:lnTo>
                  <a:lnTo>
                    <a:pt x="1604" y="1421"/>
                  </a:lnTo>
                  <a:lnTo>
                    <a:pt x="1593" y="1435"/>
                  </a:lnTo>
                  <a:lnTo>
                    <a:pt x="1585" y="1446"/>
                  </a:lnTo>
                  <a:lnTo>
                    <a:pt x="1571" y="1457"/>
                  </a:lnTo>
                  <a:lnTo>
                    <a:pt x="1557" y="1474"/>
                  </a:lnTo>
                  <a:lnTo>
                    <a:pt x="1527" y="1515"/>
                  </a:lnTo>
                  <a:lnTo>
                    <a:pt x="1494" y="1568"/>
                  </a:lnTo>
                  <a:lnTo>
                    <a:pt x="1488" y="1573"/>
                  </a:lnTo>
                  <a:lnTo>
                    <a:pt x="1472" y="1584"/>
                  </a:lnTo>
                  <a:lnTo>
                    <a:pt x="1463" y="1593"/>
                  </a:lnTo>
                  <a:lnTo>
                    <a:pt x="1458" y="1601"/>
                  </a:lnTo>
                  <a:lnTo>
                    <a:pt x="1458" y="1612"/>
                  </a:lnTo>
                  <a:lnTo>
                    <a:pt x="1461" y="1620"/>
                  </a:lnTo>
                  <a:lnTo>
                    <a:pt x="1463" y="1631"/>
                  </a:lnTo>
                  <a:lnTo>
                    <a:pt x="1466" y="1640"/>
                  </a:lnTo>
                  <a:lnTo>
                    <a:pt x="1463" y="1651"/>
                  </a:lnTo>
                  <a:lnTo>
                    <a:pt x="1461" y="1659"/>
                  </a:lnTo>
                  <a:lnTo>
                    <a:pt x="1450" y="1676"/>
                  </a:lnTo>
                  <a:lnTo>
                    <a:pt x="1439" y="1692"/>
                  </a:lnTo>
                  <a:lnTo>
                    <a:pt x="1430" y="1703"/>
                  </a:lnTo>
                  <a:lnTo>
                    <a:pt x="1416" y="1714"/>
                  </a:lnTo>
                  <a:lnTo>
                    <a:pt x="1386" y="1736"/>
                  </a:lnTo>
                  <a:lnTo>
                    <a:pt x="1344" y="1758"/>
                  </a:lnTo>
                  <a:lnTo>
                    <a:pt x="1303" y="1770"/>
                  </a:lnTo>
                  <a:lnTo>
                    <a:pt x="1256" y="1778"/>
                  </a:lnTo>
                  <a:lnTo>
                    <a:pt x="1179" y="1783"/>
                  </a:lnTo>
                  <a:lnTo>
                    <a:pt x="1123" y="1783"/>
                  </a:lnTo>
                  <a:lnTo>
                    <a:pt x="1087" y="1783"/>
                  </a:lnTo>
                  <a:lnTo>
                    <a:pt x="1065" y="1781"/>
                  </a:lnTo>
                  <a:lnTo>
                    <a:pt x="1043" y="1783"/>
                  </a:lnTo>
                  <a:lnTo>
                    <a:pt x="999" y="1786"/>
                  </a:lnTo>
                  <a:lnTo>
                    <a:pt x="921" y="1789"/>
                  </a:lnTo>
                  <a:lnTo>
                    <a:pt x="766" y="1792"/>
                  </a:lnTo>
                  <a:lnTo>
                    <a:pt x="681" y="1792"/>
                  </a:lnTo>
                  <a:lnTo>
                    <a:pt x="603" y="1789"/>
                  </a:lnTo>
                  <a:lnTo>
                    <a:pt x="540" y="1783"/>
                  </a:lnTo>
                  <a:lnTo>
                    <a:pt x="517" y="1781"/>
                  </a:lnTo>
                  <a:lnTo>
                    <a:pt x="501" y="1775"/>
                  </a:lnTo>
                  <a:lnTo>
                    <a:pt x="451" y="1753"/>
                  </a:lnTo>
                  <a:lnTo>
                    <a:pt x="412" y="1731"/>
                  </a:lnTo>
                  <a:lnTo>
                    <a:pt x="379" y="1714"/>
                  </a:lnTo>
                  <a:lnTo>
                    <a:pt x="357" y="1706"/>
                  </a:lnTo>
                  <a:lnTo>
                    <a:pt x="327" y="1703"/>
                  </a:lnTo>
                  <a:lnTo>
                    <a:pt x="252" y="1700"/>
                  </a:lnTo>
                  <a:lnTo>
                    <a:pt x="208" y="1703"/>
                  </a:lnTo>
                  <a:lnTo>
                    <a:pt x="166" y="1706"/>
                  </a:lnTo>
                  <a:lnTo>
                    <a:pt x="130" y="1709"/>
                  </a:lnTo>
                  <a:lnTo>
                    <a:pt x="116" y="1714"/>
                  </a:lnTo>
                  <a:lnTo>
                    <a:pt x="105" y="1717"/>
                  </a:lnTo>
                  <a:lnTo>
                    <a:pt x="86" y="1609"/>
                  </a:lnTo>
                  <a:lnTo>
                    <a:pt x="45" y="1363"/>
                  </a:lnTo>
                  <a:lnTo>
                    <a:pt x="25" y="1228"/>
                  </a:lnTo>
                  <a:lnTo>
                    <a:pt x="9" y="1103"/>
                  </a:lnTo>
                  <a:lnTo>
                    <a:pt x="3" y="1051"/>
                  </a:lnTo>
                  <a:lnTo>
                    <a:pt x="0" y="1009"/>
                  </a:lnTo>
                  <a:lnTo>
                    <a:pt x="0" y="976"/>
                  </a:lnTo>
                  <a:lnTo>
                    <a:pt x="3" y="957"/>
                  </a:lnTo>
                  <a:lnTo>
                    <a:pt x="45" y="962"/>
                  </a:lnTo>
                  <a:lnTo>
                    <a:pt x="130" y="970"/>
                  </a:lnTo>
                  <a:lnTo>
                    <a:pt x="180" y="973"/>
                  </a:lnTo>
                  <a:lnTo>
                    <a:pt x="222" y="976"/>
                  </a:lnTo>
                  <a:lnTo>
                    <a:pt x="241" y="973"/>
                  </a:lnTo>
                  <a:lnTo>
                    <a:pt x="255" y="970"/>
                  </a:lnTo>
                  <a:lnTo>
                    <a:pt x="266" y="968"/>
                  </a:lnTo>
                  <a:lnTo>
                    <a:pt x="271" y="962"/>
                  </a:lnTo>
                  <a:close/>
                </a:path>
              </a:pathLst>
            </a:custGeom>
            <a:solidFill>
              <a:srgbClr val="E6C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1" name="Freeform 23"/>
            <p:cNvSpPr>
              <a:spLocks/>
            </p:cNvSpPr>
            <p:nvPr/>
          </p:nvSpPr>
          <p:spPr bwMode="auto">
            <a:xfrm>
              <a:off x="1552" y="1843"/>
              <a:ext cx="713" cy="356"/>
            </a:xfrm>
            <a:custGeom>
              <a:avLst/>
              <a:gdLst>
                <a:gd name="T0" fmla="*/ 108 w 713"/>
                <a:gd name="T1" fmla="*/ 99 h 356"/>
                <a:gd name="T2" fmla="*/ 77 w 713"/>
                <a:gd name="T3" fmla="*/ 108 h 356"/>
                <a:gd name="T4" fmla="*/ 52 w 713"/>
                <a:gd name="T5" fmla="*/ 116 h 356"/>
                <a:gd name="T6" fmla="*/ 36 w 713"/>
                <a:gd name="T7" fmla="*/ 124 h 356"/>
                <a:gd name="T8" fmla="*/ 30 w 713"/>
                <a:gd name="T9" fmla="*/ 130 h 356"/>
                <a:gd name="T10" fmla="*/ 25 w 713"/>
                <a:gd name="T11" fmla="*/ 141 h 356"/>
                <a:gd name="T12" fmla="*/ 14 w 713"/>
                <a:gd name="T13" fmla="*/ 171 h 356"/>
                <a:gd name="T14" fmla="*/ 8 w 713"/>
                <a:gd name="T15" fmla="*/ 204 h 356"/>
                <a:gd name="T16" fmla="*/ 5 w 713"/>
                <a:gd name="T17" fmla="*/ 226 h 356"/>
                <a:gd name="T18" fmla="*/ 8 w 713"/>
                <a:gd name="T19" fmla="*/ 235 h 356"/>
                <a:gd name="T20" fmla="*/ 14 w 713"/>
                <a:gd name="T21" fmla="*/ 249 h 356"/>
                <a:gd name="T22" fmla="*/ 33 w 713"/>
                <a:gd name="T23" fmla="*/ 279 h 356"/>
                <a:gd name="T24" fmla="*/ 44 w 713"/>
                <a:gd name="T25" fmla="*/ 296 h 356"/>
                <a:gd name="T26" fmla="*/ 58 w 713"/>
                <a:gd name="T27" fmla="*/ 309 h 356"/>
                <a:gd name="T28" fmla="*/ 72 w 713"/>
                <a:gd name="T29" fmla="*/ 320 h 356"/>
                <a:gd name="T30" fmla="*/ 85 w 713"/>
                <a:gd name="T31" fmla="*/ 326 h 356"/>
                <a:gd name="T32" fmla="*/ 108 w 713"/>
                <a:gd name="T33" fmla="*/ 332 h 356"/>
                <a:gd name="T34" fmla="*/ 146 w 713"/>
                <a:gd name="T35" fmla="*/ 334 h 356"/>
                <a:gd name="T36" fmla="*/ 249 w 713"/>
                <a:gd name="T37" fmla="*/ 345 h 356"/>
                <a:gd name="T38" fmla="*/ 354 w 713"/>
                <a:gd name="T39" fmla="*/ 354 h 356"/>
                <a:gd name="T40" fmla="*/ 412 w 713"/>
                <a:gd name="T41" fmla="*/ 356 h 356"/>
                <a:gd name="T42" fmla="*/ 426 w 713"/>
                <a:gd name="T43" fmla="*/ 354 h 356"/>
                <a:gd name="T44" fmla="*/ 448 w 713"/>
                <a:gd name="T45" fmla="*/ 348 h 356"/>
                <a:gd name="T46" fmla="*/ 495 w 713"/>
                <a:gd name="T47" fmla="*/ 334 h 356"/>
                <a:gd name="T48" fmla="*/ 553 w 713"/>
                <a:gd name="T49" fmla="*/ 315 h 356"/>
                <a:gd name="T50" fmla="*/ 608 w 713"/>
                <a:gd name="T51" fmla="*/ 268 h 356"/>
                <a:gd name="T52" fmla="*/ 675 w 713"/>
                <a:gd name="T53" fmla="*/ 207 h 356"/>
                <a:gd name="T54" fmla="*/ 688 w 713"/>
                <a:gd name="T55" fmla="*/ 190 h 356"/>
                <a:gd name="T56" fmla="*/ 702 w 713"/>
                <a:gd name="T57" fmla="*/ 166 h 356"/>
                <a:gd name="T58" fmla="*/ 708 w 713"/>
                <a:gd name="T59" fmla="*/ 155 h 356"/>
                <a:gd name="T60" fmla="*/ 711 w 713"/>
                <a:gd name="T61" fmla="*/ 141 h 356"/>
                <a:gd name="T62" fmla="*/ 713 w 713"/>
                <a:gd name="T63" fmla="*/ 127 h 356"/>
                <a:gd name="T64" fmla="*/ 711 w 713"/>
                <a:gd name="T65" fmla="*/ 113 h 356"/>
                <a:gd name="T66" fmla="*/ 713 w 713"/>
                <a:gd name="T67" fmla="*/ 96 h 356"/>
                <a:gd name="T68" fmla="*/ 711 w 713"/>
                <a:gd name="T69" fmla="*/ 83 h 356"/>
                <a:gd name="T70" fmla="*/ 708 w 713"/>
                <a:gd name="T71" fmla="*/ 63 h 356"/>
                <a:gd name="T72" fmla="*/ 702 w 713"/>
                <a:gd name="T73" fmla="*/ 44 h 356"/>
                <a:gd name="T74" fmla="*/ 691 w 713"/>
                <a:gd name="T75" fmla="*/ 25 h 356"/>
                <a:gd name="T76" fmla="*/ 686 w 713"/>
                <a:gd name="T77" fmla="*/ 16 h 356"/>
                <a:gd name="T78" fmla="*/ 677 w 713"/>
                <a:gd name="T79" fmla="*/ 11 h 356"/>
                <a:gd name="T80" fmla="*/ 666 w 713"/>
                <a:gd name="T81" fmla="*/ 5 h 356"/>
                <a:gd name="T82" fmla="*/ 655 w 713"/>
                <a:gd name="T83" fmla="*/ 0 h 356"/>
                <a:gd name="T84" fmla="*/ 567 w 713"/>
                <a:gd name="T85" fmla="*/ 47 h 356"/>
                <a:gd name="T86" fmla="*/ 498 w 713"/>
                <a:gd name="T87" fmla="*/ 83 h 356"/>
                <a:gd name="T88" fmla="*/ 464 w 713"/>
                <a:gd name="T89" fmla="*/ 96 h 356"/>
                <a:gd name="T90" fmla="*/ 439 w 713"/>
                <a:gd name="T91" fmla="*/ 105 h 356"/>
                <a:gd name="T92" fmla="*/ 406 w 713"/>
                <a:gd name="T93" fmla="*/ 108 h 356"/>
                <a:gd name="T94" fmla="*/ 354 w 713"/>
                <a:gd name="T95" fmla="*/ 110 h 356"/>
                <a:gd name="T96" fmla="*/ 215 w 713"/>
                <a:gd name="T97" fmla="*/ 108 h 356"/>
                <a:gd name="T98" fmla="*/ 80 w 713"/>
                <a:gd name="T99" fmla="*/ 99 h 356"/>
                <a:gd name="T100" fmla="*/ 30 w 713"/>
                <a:gd name="T101" fmla="*/ 96 h 356"/>
                <a:gd name="T102" fmla="*/ 0 w 713"/>
                <a:gd name="T103" fmla="*/ 91 h 356"/>
                <a:gd name="T104" fmla="*/ 108 w 713"/>
                <a:gd name="T105" fmla="*/ 99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3"/>
                <a:gd name="T160" fmla="*/ 0 h 356"/>
                <a:gd name="T161" fmla="*/ 713 w 713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3" h="356">
                  <a:moveTo>
                    <a:pt x="108" y="99"/>
                  </a:moveTo>
                  <a:lnTo>
                    <a:pt x="77" y="108"/>
                  </a:lnTo>
                  <a:lnTo>
                    <a:pt x="52" y="116"/>
                  </a:lnTo>
                  <a:lnTo>
                    <a:pt x="36" y="124"/>
                  </a:lnTo>
                  <a:lnTo>
                    <a:pt x="30" y="130"/>
                  </a:lnTo>
                  <a:lnTo>
                    <a:pt x="25" y="141"/>
                  </a:lnTo>
                  <a:lnTo>
                    <a:pt x="14" y="171"/>
                  </a:lnTo>
                  <a:lnTo>
                    <a:pt x="8" y="204"/>
                  </a:lnTo>
                  <a:lnTo>
                    <a:pt x="5" y="226"/>
                  </a:lnTo>
                  <a:lnTo>
                    <a:pt x="8" y="235"/>
                  </a:lnTo>
                  <a:lnTo>
                    <a:pt x="14" y="249"/>
                  </a:lnTo>
                  <a:lnTo>
                    <a:pt x="33" y="279"/>
                  </a:lnTo>
                  <a:lnTo>
                    <a:pt x="44" y="296"/>
                  </a:lnTo>
                  <a:lnTo>
                    <a:pt x="58" y="309"/>
                  </a:lnTo>
                  <a:lnTo>
                    <a:pt x="72" y="320"/>
                  </a:lnTo>
                  <a:lnTo>
                    <a:pt x="85" y="326"/>
                  </a:lnTo>
                  <a:lnTo>
                    <a:pt x="108" y="332"/>
                  </a:lnTo>
                  <a:lnTo>
                    <a:pt x="146" y="334"/>
                  </a:lnTo>
                  <a:lnTo>
                    <a:pt x="249" y="345"/>
                  </a:lnTo>
                  <a:lnTo>
                    <a:pt x="354" y="354"/>
                  </a:lnTo>
                  <a:lnTo>
                    <a:pt x="412" y="356"/>
                  </a:lnTo>
                  <a:lnTo>
                    <a:pt x="426" y="354"/>
                  </a:lnTo>
                  <a:lnTo>
                    <a:pt x="448" y="348"/>
                  </a:lnTo>
                  <a:lnTo>
                    <a:pt x="495" y="334"/>
                  </a:lnTo>
                  <a:lnTo>
                    <a:pt x="553" y="315"/>
                  </a:lnTo>
                  <a:lnTo>
                    <a:pt x="608" y="268"/>
                  </a:lnTo>
                  <a:lnTo>
                    <a:pt x="675" y="207"/>
                  </a:lnTo>
                  <a:lnTo>
                    <a:pt x="688" y="190"/>
                  </a:lnTo>
                  <a:lnTo>
                    <a:pt x="702" y="166"/>
                  </a:lnTo>
                  <a:lnTo>
                    <a:pt x="708" y="155"/>
                  </a:lnTo>
                  <a:lnTo>
                    <a:pt x="711" y="141"/>
                  </a:lnTo>
                  <a:lnTo>
                    <a:pt x="713" y="127"/>
                  </a:lnTo>
                  <a:lnTo>
                    <a:pt x="711" y="113"/>
                  </a:lnTo>
                  <a:lnTo>
                    <a:pt x="713" y="96"/>
                  </a:lnTo>
                  <a:lnTo>
                    <a:pt x="711" y="83"/>
                  </a:lnTo>
                  <a:lnTo>
                    <a:pt x="708" y="63"/>
                  </a:lnTo>
                  <a:lnTo>
                    <a:pt x="702" y="44"/>
                  </a:lnTo>
                  <a:lnTo>
                    <a:pt x="691" y="25"/>
                  </a:lnTo>
                  <a:lnTo>
                    <a:pt x="686" y="16"/>
                  </a:lnTo>
                  <a:lnTo>
                    <a:pt x="677" y="11"/>
                  </a:lnTo>
                  <a:lnTo>
                    <a:pt x="666" y="5"/>
                  </a:lnTo>
                  <a:lnTo>
                    <a:pt x="655" y="0"/>
                  </a:lnTo>
                  <a:lnTo>
                    <a:pt x="567" y="47"/>
                  </a:lnTo>
                  <a:lnTo>
                    <a:pt x="498" y="83"/>
                  </a:lnTo>
                  <a:lnTo>
                    <a:pt x="464" y="96"/>
                  </a:lnTo>
                  <a:lnTo>
                    <a:pt x="439" y="105"/>
                  </a:lnTo>
                  <a:lnTo>
                    <a:pt x="406" y="108"/>
                  </a:lnTo>
                  <a:lnTo>
                    <a:pt x="354" y="110"/>
                  </a:lnTo>
                  <a:lnTo>
                    <a:pt x="215" y="108"/>
                  </a:lnTo>
                  <a:lnTo>
                    <a:pt x="80" y="99"/>
                  </a:lnTo>
                  <a:lnTo>
                    <a:pt x="30" y="96"/>
                  </a:lnTo>
                  <a:lnTo>
                    <a:pt x="0" y="91"/>
                  </a:lnTo>
                  <a:lnTo>
                    <a:pt x="108" y="99"/>
                  </a:lnTo>
                  <a:close/>
                </a:path>
              </a:pathLst>
            </a:custGeom>
            <a:solidFill>
              <a:srgbClr val="E6C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2" name="Freeform 24"/>
            <p:cNvSpPr>
              <a:spLocks/>
            </p:cNvSpPr>
            <p:nvPr/>
          </p:nvSpPr>
          <p:spPr bwMode="auto">
            <a:xfrm>
              <a:off x="1588" y="2147"/>
              <a:ext cx="558" cy="260"/>
            </a:xfrm>
            <a:custGeom>
              <a:avLst/>
              <a:gdLst>
                <a:gd name="T0" fmla="*/ 285 w 558"/>
                <a:gd name="T1" fmla="*/ 41 h 260"/>
                <a:gd name="T2" fmla="*/ 207 w 558"/>
                <a:gd name="T3" fmla="*/ 44 h 260"/>
                <a:gd name="T4" fmla="*/ 105 w 558"/>
                <a:gd name="T5" fmla="*/ 52 h 260"/>
                <a:gd name="T6" fmla="*/ 91 w 558"/>
                <a:gd name="T7" fmla="*/ 55 h 260"/>
                <a:gd name="T8" fmla="*/ 74 w 558"/>
                <a:gd name="T9" fmla="*/ 61 h 260"/>
                <a:gd name="T10" fmla="*/ 55 w 558"/>
                <a:gd name="T11" fmla="*/ 72 h 260"/>
                <a:gd name="T12" fmla="*/ 38 w 558"/>
                <a:gd name="T13" fmla="*/ 83 h 260"/>
                <a:gd name="T14" fmla="*/ 22 w 558"/>
                <a:gd name="T15" fmla="*/ 94 h 260"/>
                <a:gd name="T16" fmla="*/ 11 w 558"/>
                <a:gd name="T17" fmla="*/ 108 h 260"/>
                <a:gd name="T18" fmla="*/ 2 w 558"/>
                <a:gd name="T19" fmla="*/ 122 h 260"/>
                <a:gd name="T20" fmla="*/ 0 w 558"/>
                <a:gd name="T21" fmla="*/ 135 h 260"/>
                <a:gd name="T22" fmla="*/ 2 w 558"/>
                <a:gd name="T23" fmla="*/ 155 h 260"/>
                <a:gd name="T24" fmla="*/ 5 w 558"/>
                <a:gd name="T25" fmla="*/ 171 h 260"/>
                <a:gd name="T26" fmla="*/ 16 w 558"/>
                <a:gd name="T27" fmla="*/ 202 h 260"/>
                <a:gd name="T28" fmla="*/ 27 w 558"/>
                <a:gd name="T29" fmla="*/ 221 h 260"/>
                <a:gd name="T30" fmla="*/ 30 w 558"/>
                <a:gd name="T31" fmla="*/ 227 h 260"/>
                <a:gd name="T32" fmla="*/ 47 w 558"/>
                <a:gd name="T33" fmla="*/ 235 h 260"/>
                <a:gd name="T34" fmla="*/ 72 w 558"/>
                <a:gd name="T35" fmla="*/ 240 h 260"/>
                <a:gd name="T36" fmla="*/ 108 w 558"/>
                <a:gd name="T37" fmla="*/ 243 h 260"/>
                <a:gd name="T38" fmla="*/ 204 w 558"/>
                <a:gd name="T39" fmla="*/ 251 h 260"/>
                <a:gd name="T40" fmla="*/ 279 w 558"/>
                <a:gd name="T41" fmla="*/ 257 h 260"/>
                <a:gd name="T42" fmla="*/ 318 w 558"/>
                <a:gd name="T43" fmla="*/ 260 h 260"/>
                <a:gd name="T44" fmla="*/ 337 w 558"/>
                <a:gd name="T45" fmla="*/ 260 h 260"/>
                <a:gd name="T46" fmla="*/ 348 w 558"/>
                <a:gd name="T47" fmla="*/ 257 h 260"/>
                <a:gd name="T48" fmla="*/ 434 w 558"/>
                <a:gd name="T49" fmla="*/ 210 h 260"/>
                <a:gd name="T50" fmla="*/ 481 w 558"/>
                <a:gd name="T51" fmla="*/ 180 h 260"/>
                <a:gd name="T52" fmla="*/ 497 w 558"/>
                <a:gd name="T53" fmla="*/ 169 h 260"/>
                <a:gd name="T54" fmla="*/ 506 w 558"/>
                <a:gd name="T55" fmla="*/ 157 h 260"/>
                <a:gd name="T56" fmla="*/ 522 w 558"/>
                <a:gd name="T57" fmla="*/ 135 h 260"/>
                <a:gd name="T58" fmla="*/ 536 w 558"/>
                <a:gd name="T59" fmla="*/ 116 h 260"/>
                <a:gd name="T60" fmla="*/ 547 w 558"/>
                <a:gd name="T61" fmla="*/ 91 h 260"/>
                <a:gd name="T62" fmla="*/ 556 w 558"/>
                <a:gd name="T63" fmla="*/ 66 h 260"/>
                <a:gd name="T64" fmla="*/ 558 w 558"/>
                <a:gd name="T65" fmla="*/ 55 h 260"/>
                <a:gd name="T66" fmla="*/ 558 w 558"/>
                <a:gd name="T67" fmla="*/ 41 h 260"/>
                <a:gd name="T68" fmla="*/ 556 w 558"/>
                <a:gd name="T69" fmla="*/ 30 h 260"/>
                <a:gd name="T70" fmla="*/ 550 w 558"/>
                <a:gd name="T71" fmla="*/ 19 h 260"/>
                <a:gd name="T72" fmla="*/ 539 w 558"/>
                <a:gd name="T73" fmla="*/ 8 h 260"/>
                <a:gd name="T74" fmla="*/ 528 w 558"/>
                <a:gd name="T75" fmla="*/ 0 h 260"/>
                <a:gd name="T76" fmla="*/ 448 w 558"/>
                <a:gd name="T77" fmla="*/ 22 h 260"/>
                <a:gd name="T78" fmla="*/ 390 w 558"/>
                <a:gd name="T79" fmla="*/ 36 h 260"/>
                <a:gd name="T80" fmla="*/ 359 w 558"/>
                <a:gd name="T81" fmla="*/ 41 h 260"/>
                <a:gd name="T82" fmla="*/ 285 w 558"/>
                <a:gd name="T83" fmla="*/ 41 h 2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58"/>
                <a:gd name="T127" fmla="*/ 0 h 260"/>
                <a:gd name="T128" fmla="*/ 558 w 558"/>
                <a:gd name="T129" fmla="*/ 260 h 2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58" h="260">
                  <a:moveTo>
                    <a:pt x="285" y="41"/>
                  </a:moveTo>
                  <a:lnTo>
                    <a:pt x="207" y="44"/>
                  </a:lnTo>
                  <a:lnTo>
                    <a:pt x="105" y="52"/>
                  </a:lnTo>
                  <a:lnTo>
                    <a:pt x="91" y="55"/>
                  </a:lnTo>
                  <a:lnTo>
                    <a:pt x="74" y="61"/>
                  </a:lnTo>
                  <a:lnTo>
                    <a:pt x="55" y="72"/>
                  </a:lnTo>
                  <a:lnTo>
                    <a:pt x="38" y="83"/>
                  </a:lnTo>
                  <a:lnTo>
                    <a:pt x="22" y="94"/>
                  </a:lnTo>
                  <a:lnTo>
                    <a:pt x="11" y="108"/>
                  </a:lnTo>
                  <a:lnTo>
                    <a:pt x="2" y="122"/>
                  </a:lnTo>
                  <a:lnTo>
                    <a:pt x="0" y="135"/>
                  </a:lnTo>
                  <a:lnTo>
                    <a:pt x="2" y="155"/>
                  </a:lnTo>
                  <a:lnTo>
                    <a:pt x="5" y="171"/>
                  </a:lnTo>
                  <a:lnTo>
                    <a:pt x="16" y="202"/>
                  </a:lnTo>
                  <a:lnTo>
                    <a:pt x="27" y="221"/>
                  </a:lnTo>
                  <a:lnTo>
                    <a:pt x="30" y="227"/>
                  </a:lnTo>
                  <a:lnTo>
                    <a:pt x="47" y="235"/>
                  </a:lnTo>
                  <a:lnTo>
                    <a:pt x="72" y="240"/>
                  </a:lnTo>
                  <a:lnTo>
                    <a:pt x="108" y="243"/>
                  </a:lnTo>
                  <a:lnTo>
                    <a:pt x="204" y="251"/>
                  </a:lnTo>
                  <a:lnTo>
                    <a:pt x="279" y="257"/>
                  </a:lnTo>
                  <a:lnTo>
                    <a:pt x="318" y="260"/>
                  </a:lnTo>
                  <a:lnTo>
                    <a:pt x="337" y="260"/>
                  </a:lnTo>
                  <a:lnTo>
                    <a:pt x="348" y="257"/>
                  </a:lnTo>
                  <a:lnTo>
                    <a:pt x="434" y="210"/>
                  </a:lnTo>
                  <a:lnTo>
                    <a:pt x="481" y="180"/>
                  </a:lnTo>
                  <a:lnTo>
                    <a:pt x="497" y="169"/>
                  </a:lnTo>
                  <a:lnTo>
                    <a:pt x="506" y="157"/>
                  </a:lnTo>
                  <a:lnTo>
                    <a:pt x="522" y="135"/>
                  </a:lnTo>
                  <a:lnTo>
                    <a:pt x="536" y="116"/>
                  </a:lnTo>
                  <a:lnTo>
                    <a:pt x="547" y="91"/>
                  </a:lnTo>
                  <a:lnTo>
                    <a:pt x="556" y="66"/>
                  </a:lnTo>
                  <a:lnTo>
                    <a:pt x="558" y="55"/>
                  </a:lnTo>
                  <a:lnTo>
                    <a:pt x="558" y="41"/>
                  </a:lnTo>
                  <a:lnTo>
                    <a:pt x="556" y="30"/>
                  </a:lnTo>
                  <a:lnTo>
                    <a:pt x="550" y="19"/>
                  </a:lnTo>
                  <a:lnTo>
                    <a:pt x="539" y="8"/>
                  </a:lnTo>
                  <a:lnTo>
                    <a:pt x="528" y="0"/>
                  </a:lnTo>
                  <a:lnTo>
                    <a:pt x="448" y="22"/>
                  </a:lnTo>
                  <a:lnTo>
                    <a:pt x="390" y="36"/>
                  </a:lnTo>
                  <a:lnTo>
                    <a:pt x="359" y="41"/>
                  </a:lnTo>
                  <a:lnTo>
                    <a:pt x="285" y="41"/>
                  </a:lnTo>
                  <a:close/>
                </a:path>
              </a:pathLst>
            </a:custGeom>
            <a:solidFill>
              <a:srgbClr val="E6C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3" name="Freeform 25"/>
            <p:cNvSpPr>
              <a:spLocks/>
            </p:cNvSpPr>
            <p:nvPr/>
          </p:nvSpPr>
          <p:spPr bwMode="auto">
            <a:xfrm>
              <a:off x="517" y="1519"/>
              <a:ext cx="318" cy="951"/>
            </a:xfrm>
            <a:custGeom>
              <a:avLst/>
              <a:gdLst>
                <a:gd name="T0" fmla="*/ 224 w 318"/>
                <a:gd name="T1" fmla="*/ 11 h 951"/>
                <a:gd name="T2" fmla="*/ 233 w 318"/>
                <a:gd name="T3" fmla="*/ 122 h 951"/>
                <a:gd name="T4" fmla="*/ 255 w 318"/>
                <a:gd name="T5" fmla="*/ 368 h 951"/>
                <a:gd name="T6" fmla="*/ 269 w 318"/>
                <a:gd name="T7" fmla="*/ 503 h 951"/>
                <a:gd name="T8" fmla="*/ 285 w 318"/>
                <a:gd name="T9" fmla="*/ 631 h 951"/>
                <a:gd name="T10" fmla="*/ 302 w 318"/>
                <a:gd name="T11" fmla="*/ 730 h 951"/>
                <a:gd name="T12" fmla="*/ 310 w 318"/>
                <a:gd name="T13" fmla="*/ 766 h 951"/>
                <a:gd name="T14" fmla="*/ 318 w 318"/>
                <a:gd name="T15" fmla="*/ 791 h 951"/>
                <a:gd name="T16" fmla="*/ 316 w 318"/>
                <a:gd name="T17" fmla="*/ 805 h 951"/>
                <a:gd name="T18" fmla="*/ 313 w 318"/>
                <a:gd name="T19" fmla="*/ 821 h 951"/>
                <a:gd name="T20" fmla="*/ 304 w 318"/>
                <a:gd name="T21" fmla="*/ 841 h 951"/>
                <a:gd name="T22" fmla="*/ 291 w 318"/>
                <a:gd name="T23" fmla="*/ 860 h 951"/>
                <a:gd name="T24" fmla="*/ 280 w 318"/>
                <a:gd name="T25" fmla="*/ 871 h 951"/>
                <a:gd name="T26" fmla="*/ 266 w 318"/>
                <a:gd name="T27" fmla="*/ 882 h 951"/>
                <a:gd name="T28" fmla="*/ 252 w 318"/>
                <a:gd name="T29" fmla="*/ 893 h 951"/>
                <a:gd name="T30" fmla="*/ 235 w 318"/>
                <a:gd name="T31" fmla="*/ 902 h 951"/>
                <a:gd name="T32" fmla="*/ 213 w 318"/>
                <a:gd name="T33" fmla="*/ 910 h 951"/>
                <a:gd name="T34" fmla="*/ 191 w 318"/>
                <a:gd name="T35" fmla="*/ 915 h 951"/>
                <a:gd name="T36" fmla="*/ 105 w 318"/>
                <a:gd name="T37" fmla="*/ 938 h 951"/>
                <a:gd name="T38" fmla="*/ 47 w 318"/>
                <a:gd name="T39" fmla="*/ 946 h 951"/>
                <a:gd name="T40" fmla="*/ 17 w 318"/>
                <a:gd name="T41" fmla="*/ 951 h 951"/>
                <a:gd name="T42" fmla="*/ 6 w 318"/>
                <a:gd name="T43" fmla="*/ 951 h 951"/>
                <a:gd name="T44" fmla="*/ 3 w 318"/>
                <a:gd name="T45" fmla="*/ 816 h 951"/>
                <a:gd name="T46" fmla="*/ 0 w 318"/>
                <a:gd name="T47" fmla="*/ 672 h 951"/>
                <a:gd name="T48" fmla="*/ 0 w 318"/>
                <a:gd name="T49" fmla="*/ 509 h 951"/>
                <a:gd name="T50" fmla="*/ 3 w 318"/>
                <a:gd name="T51" fmla="*/ 340 h 951"/>
                <a:gd name="T52" fmla="*/ 9 w 318"/>
                <a:gd name="T53" fmla="*/ 260 h 951"/>
                <a:gd name="T54" fmla="*/ 14 w 318"/>
                <a:gd name="T55" fmla="*/ 185 h 951"/>
                <a:gd name="T56" fmla="*/ 20 w 318"/>
                <a:gd name="T57" fmla="*/ 119 h 951"/>
                <a:gd name="T58" fmla="*/ 28 w 318"/>
                <a:gd name="T59" fmla="*/ 67 h 951"/>
                <a:gd name="T60" fmla="*/ 39 w 318"/>
                <a:gd name="T61" fmla="*/ 25 h 951"/>
                <a:gd name="T62" fmla="*/ 44 w 318"/>
                <a:gd name="T63" fmla="*/ 11 h 951"/>
                <a:gd name="T64" fmla="*/ 53 w 318"/>
                <a:gd name="T65" fmla="*/ 0 h 951"/>
                <a:gd name="T66" fmla="*/ 224 w 318"/>
                <a:gd name="T67" fmla="*/ 11 h 9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8"/>
                <a:gd name="T103" fmla="*/ 0 h 951"/>
                <a:gd name="T104" fmla="*/ 318 w 318"/>
                <a:gd name="T105" fmla="*/ 951 h 95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8" h="951">
                  <a:moveTo>
                    <a:pt x="224" y="11"/>
                  </a:moveTo>
                  <a:lnTo>
                    <a:pt x="233" y="122"/>
                  </a:lnTo>
                  <a:lnTo>
                    <a:pt x="255" y="368"/>
                  </a:lnTo>
                  <a:lnTo>
                    <a:pt x="269" y="503"/>
                  </a:lnTo>
                  <a:lnTo>
                    <a:pt x="285" y="631"/>
                  </a:lnTo>
                  <a:lnTo>
                    <a:pt x="302" y="730"/>
                  </a:lnTo>
                  <a:lnTo>
                    <a:pt x="310" y="766"/>
                  </a:lnTo>
                  <a:lnTo>
                    <a:pt x="318" y="791"/>
                  </a:lnTo>
                  <a:lnTo>
                    <a:pt x="316" y="805"/>
                  </a:lnTo>
                  <a:lnTo>
                    <a:pt x="313" y="821"/>
                  </a:lnTo>
                  <a:lnTo>
                    <a:pt x="304" y="841"/>
                  </a:lnTo>
                  <a:lnTo>
                    <a:pt x="291" y="860"/>
                  </a:lnTo>
                  <a:lnTo>
                    <a:pt x="280" y="871"/>
                  </a:lnTo>
                  <a:lnTo>
                    <a:pt x="266" y="882"/>
                  </a:lnTo>
                  <a:lnTo>
                    <a:pt x="252" y="893"/>
                  </a:lnTo>
                  <a:lnTo>
                    <a:pt x="235" y="902"/>
                  </a:lnTo>
                  <a:lnTo>
                    <a:pt x="213" y="910"/>
                  </a:lnTo>
                  <a:lnTo>
                    <a:pt x="191" y="915"/>
                  </a:lnTo>
                  <a:lnTo>
                    <a:pt x="105" y="938"/>
                  </a:lnTo>
                  <a:lnTo>
                    <a:pt x="47" y="946"/>
                  </a:lnTo>
                  <a:lnTo>
                    <a:pt x="17" y="951"/>
                  </a:lnTo>
                  <a:lnTo>
                    <a:pt x="6" y="951"/>
                  </a:lnTo>
                  <a:lnTo>
                    <a:pt x="3" y="816"/>
                  </a:lnTo>
                  <a:lnTo>
                    <a:pt x="0" y="672"/>
                  </a:lnTo>
                  <a:lnTo>
                    <a:pt x="0" y="509"/>
                  </a:lnTo>
                  <a:lnTo>
                    <a:pt x="3" y="340"/>
                  </a:lnTo>
                  <a:lnTo>
                    <a:pt x="9" y="260"/>
                  </a:lnTo>
                  <a:lnTo>
                    <a:pt x="14" y="185"/>
                  </a:lnTo>
                  <a:lnTo>
                    <a:pt x="20" y="119"/>
                  </a:lnTo>
                  <a:lnTo>
                    <a:pt x="28" y="67"/>
                  </a:lnTo>
                  <a:lnTo>
                    <a:pt x="39" y="25"/>
                  </a:lnTo>
                  <a:lnTo>
                    <a:pt x="44" y="11"/>
                  </a:lnTo>
                  <a:lnTo>
                    <a:pt x="53" y="0"/>
                  </a:lnTo>
                  <a:lnTo>
                    <a:pt x="224" y="11"/>
                  </a:lnTo>
                  <a:close/>
                </a:path>
              </a:pathLst>
            </a:custGeom>
            <a:solidFill>
              <a:srgbClr val="818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4" name="Freeform 26"/>
            <p:cNvSpPr>
              <a:spLocks/>
            </p:cNvSpPr>
            <p:nvPr/>
          </p:nvSpPr>
          <p:spPr bwMode="auto">
            <a:xfrm>
              <a:off x="512" y="1555"/>
              <a:ext cx="301" cy="885"/>
            </a:xfrm>
            <a:custGeom>
              <a:avLst/>
              <a:gdLst>
                <a:gd name="T0" fmla="*/ 213 w 301"/>
                <a:gd name="T1" fmla="*/ 11 h 885"/>
                <a:gd name="T2" fmla="*/ 221 w 301"/>
                <a:gd name="T3" fmla="*/ 114 h 885"/>
                <a:gd name="T4" fmla="*/ 240 w 301"/>
                <a:gd name="T5" fmla="*/ 343 h 885"/>
                <a:gd name="T6" fmla="*/ 254 w 301"/>
                <a:gd name="T7" fmla="*/ 470 h 885"/>
                <a:gd name="T8" fmla="*/ 271 w 301"/>
                <a:gd name="T9" fmla="*/ 589 h 885"/>
                <a:gd name="T10" fmla="*/ 285 w 301"/>
                <a:gd name="T11" fmla="*/ 680 h 885"/>
                <a:gd name="T12" fmla="*/ 293 w 301"/>
                <a:gd name="T13" fmla="*/ 714 h 885"/>
                <a:gd name="T14" fmla="*/ 301 w 301"/>
                <a:gd name="T15" fmla="*/ 736 h 885"/>
                <a:gd name="T16" fmla="*/ 298 w 301"/>
                <a:gd name="T17" fmla="*/ 749 h 885"/>
                <a:gd name="T18" fmla="*/ 296 w 301"/>
                <a:gd name="T19" fmla="*/ 763 h 885"/>
                <a:gd name="T20" fmla="*/ 287 w 301"/>
                <a:gd name="T21" fmla="*/ 783 h 885"/>
                <a:gd name="T22" fmla="*/ 274 w 301"/>
                <a:gd name="T23" fmla="*/ 802 h 885"/>
                <a:gd name="T24" fmla="*/ 265 w 301"/>
                <a:gd name="T25" fmla="*/ 813 h 885"/>
                <a:gd name="T26" fmla="*/ 251 w 301"/>
                <a:gd name="T27" fmla="*/ 821 h 885"/>
                <a:gd name="T28" fmla="*/ 238 w 301"/>
                <a:gd name="T29" fmla="*/ 830 h 885"/>
                <a:gd name="T30" fmla="*/ 221 w 301"/>
                <a:gd name="T31" fmla="*/ 838 h 885"/>
                <a:gd name="T32" fmla="*/ 202 w 301"/>
                <a:gd name="T33" fmla="*/ 846 h 885"/>
                <a:gd name="T34" fmla="*/ 179 w 301"/>
                <a:gd name="T35" fmla="*/ 855 h 885"/>
                <a:gd name="T36" fmla="*/ 99 w 301"/>
                <a:gd name="T37" fmla="*/ 871 h 885"/>
                <a:gd name="T38" fmla="*/ 44 w 301"/>
                <a:gd name="T39" fmla="*/ 882 h 885"/>
                <a:gd name="T40" fmla="*/ 14 w 301"/>
                <a:gd name="T41" fmla="*/ 885 h 885"/>
                <a:gd name="T42" fmla="*/ 2 w 301"/>
                <a:gd name="T43" fmla="*/ 885 h 885"/>
                <a:gd name="T44" fmla="*/ 0 w 301"/>
                <a:gd name="T45" fmla="*/ 758 h 885"/>
                <a:gd name="T46" fmla="*/ 0 w 301"/>
                <a:gd name="T47" fmla="*/ 628 h 885"/>
                <a:gd name="T48" fmla="*/ 0 w 301"/>
                <a:gd name="T49" fmla="*/ 473 h 885"/>
                <a:gd name="T50" fmla="*/ 2 w 301"/>
                <a:gd name="T51" fmla="*/ 315 h 885"/>
                <a:gd name="T52" fmla="*/ 5 w 301"/>
                <a:gd name="T53" fmla="*/ 243 h 885"/>
                <a:gd name="T54" fmla="*/ 11 w 301"/>
                <a:gd name="T55" fmla="*/ 174 h 885"/>
                <a:gd name="T56" fmla="*/ 16 w 301"/>
                <a:gd name="T57" fmla="*/ 114 h 885"/>
                <a:gd name="T58" fmla="*/ 25 w 301"/>
                <a:gd name="T59" fmla="*/ 61 h 885"/>
                <a:gd name="T60" fmla="*/ 36 w 301"/>
                <a:gd name="T61" fmla="*/ 25 h 885"/>
                <a:gd name="T62" fmla="*/ 41 w 301"/>
                <a:gd name="T63" fmla="*/ 11 h 885"/>
                <a:gd name="T64" fmla="*/ 47 w 301"/>
                <a:gd name="T65" fmla="*/ 0 h 885"/>
                <a:gd name="T66" fmla="*/ 213 w 301"/>
                <a:gd name="T67" fmla="*/ 11 h 8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1"/>
                <a:gd name="T103" fmla="*/ 0 h 885"/>
                <a:gd name="T104" fmla="*/ 301 w 301"/>
                <a:gd name="T105" fmla="*/ 885 h 88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1" h="885">
                  <a:moveTo>
                    <a:pt x="213" y="11"/>
                  </a:moveTo>
                  <a:lnTo>
                    <a:pt x="221" y="114"/>
                  </a:lnTo>
                  <a:lnTo>
                    <a:pt x="240" y="343"/>
                  </a:lnTo>
                  <a:lnTo>
                    <a:pt x="254" y="470"/>
                  </a:lnTo>
                  <a:lnTo>
                    <a:pt x="271" y="589"/>
                  </a:lnTo>
                  <a:lnTo>
                    <a:pt x="285" y="680"/>
                  </a:lnTo>
                  <a:lnTo>
                    <a:pt x="293" y="714"/>
                  </a:lnTo>
                  <a:lnTo>
                    <a:pt x="301" y="736"/>
                  </a:lnTo>
                  <a:lnTo>
                    <a:pt x="298" y="749"/>
                  </a:lnTo>
                  <a:lnTo>
                    <a:pt x="296" y="763"/>
                  </a:lnTo>
                  <a:lnTo>
                    <a:pt x="287" y="783"/>
                  </a:lnTo>
                  <a:lnTo>
                    <a:pt x="274" y="802"/>
                  </a:lnTo>
                  <a:lnTo>
                    <a:pt x="265" y="813"/>
                  </a:lnTo>
                  <a:lnTo>
                    <a:pt x="251" y="821"/>
                  </a:lnTo>
                  <a:lnTo>
                    <a:pt x="238" y="830"/>
                  </a:lnTo>
                  <a:lnTo>
                    <a:pt x="221" y="838"/>
                  </a:lnTo>
                  <a:lnTo>
                    <a:pt x="202" y="846"/>
                  </a:lnTo>
                  <a:lnTo>
                    <a:pt x="179" y="855"/>
                  </a:lnTo>
                  <a:lnTo>
                    <a:pt x="99" y="871"/>
                  </a:lnTo>
                  <a:lnTo>
                    <a:pt x="44" y="882"/>
                  </a:lnTo>
                  <a:lnTo>
                    <a:pt x="14" y="885"/>
                  </a:lnTo>
                  <a:lnTo>
                    <a:pt x="2" y="885"/>
                  </a:lnTo>
                  <a:lnTo>
                    <a:pt x="0" y="758"/>
                  </a:lnTo>
                  <a:lnTo>
                    <a:pt x="0" y="628"/>
                  </a:lnTo>
                  <a:lnTo>
                    <a:pt x="0" y="473"/>
                  </a:lnTo>
                  <a:lnTo>
                    <a:pt x="2" y="315"/>
                  </a:lnTo>
                  <a:lnTo>
                    <a:pt x="5" y="243"/>
                  </a:lnTo>
                  <a:lnTo>
                    <a:pt x="11" y="174"/>
                  </a:lnTo>
                  <a:lnTo>
                    <a:pt x="16" y="114"/>
                  </a:lnTo>
                  <a:lnTo>
                    <a:pt x="25" y="61"/>
                  </a:lnTo>
                  <a:lnTo>
                    <a:pt x="36" y="25"/>
                  </a:lnTo>
                  <a:lnTo>
                    <a:pt x="41" y="11"/>
                  </a:lnTo>
                  <a:lnTo>
                    <a:pt x="47" y="0"/>
                  </a:lnTo>
                  <a:lnTo>
                    <a:pt x="213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5" name="Freeform 27"/>
            <p:cNvSpPr>
              <a:spLocks/>
            </p:cNvSpPr>
            <p:nvPr/>
          </p:nvSpPr>
          <p:spPr bwMode="auto">
            <a:xfrm>
              <a:off x="0" y="1461"/>
              <a:ext cx="683" cy="1128"/>
            </a:xfrm>
            <a:custGeom>
              <a:avLst/>
              <a:gdLst>
                <a:gd name="T0" fmla="*/ 683 w 683"/>
                <a:gd name="T1" fmla="*/ 8 h 1128"/>
                <a:gd name="T2" fmla="*/ 664 w 683"/>
                <a:gd name="T3" fmla="*/ 158 h 1128"/>
                <a:gd name="T4" fmla="*/ 647 w 683"/>
                <a:gd name="T5" fmla="*/ 315 h 1128"/>
                <a:gd name="T6" fmla="*/ 631 w 683"/>
                <a:gd name="T7" fmla="*/ 498 h 1128"/>
                <a:gd name="T8" fmla="*/ 622 w 683"/>
                <a:gd name="T9" fmla="*/ 592 h 1128"/>
                <a:gd name="T10" fmla="*/ 620 w 683"/>
                <a:gd name="T11" fmla="*/ 689 h 1128"/>
                <a:gd name="T12" fmla="*/ 617 w 683"/>
                <a:gd name="T13" fmla="*/ 777 h 1128"/>
                <a:gd name="T14" fmla="*/ 617 w 683"/>
                <a:gd name="T15" fmla="*/ 863 h 1128"/>
                <a:gd name="T16" fmla="*/ 620 w 683"/>
                <a:gd name="T17" fmla="*/ 940 h 1128"/>
                <a:gd name="T18" fmla="*/ 628 w 683"/>
                <a:gd name="T19" fmla="*/ 1004 h 1128"/>
                <a:gd name="T20" fmla="*/ 636 w 683"/>
                <a:gd name="T21" fmla="*/ 1031 h 1128"/>
                <a:gd name="T22" fmla="*/ 642 w 683"/>
                <a:gd name="T23" fmla="*/ 1056 h 1128"/>
                <a:gd name="T24" fmla="*/ 650 w 683"/>
                <a:gd name="T25" fmla="*/ 1076 h 1128"/>
                <a:gd name="T26" fmla="*/ 661 w 683"/>
                <a:gd name="T27" fmla="*/ 1090 h 1128"/>
                <a:gd name="T28" fmla="*/ 647 w 683"/>
                <a:gd name="T29" fmla="*/ 1095 h 1128"/>
                <a:gd name="T30" fmla="*/ 631 w 683"/>
                <a:gd name="T31" fmla="*/ 1098 h 1128"/>
                <a:gd name="T32" fmla="*/ 606 w 683"/>
                <a:gd name="T33" fmla="*/ 1101 h 1128"/>
                <a:gd name="T34" fmla="*/ 575 w 683"/>
                <a:gd name="T35" fmla="*/ 1103 h 1128"/>
                <a:gd name="T36" fmla="*/ 537 w 683"/>
                <a:gd name="T37" fmla="*/ 1101 h 1128"/>
                <a:gd name="T38" fmla="*/ 492 w 683"/>
                <a:gd name="T39" fmla="*/ 1095 h 1128"/>
                <a:gd name="T40" fmla="*/ 437 w 683"/>
                <a:gd name="T41" fmla="*/ 1087 h 1128"/>
                <a:gd name="T42" fmla="*/ 393 w 683"/>
                <a:gd name="T43" fmla="*/ 1087 h 1128"/>
                <a:gd name="T44" fmla="*/ 343 w 683"/>
                <a:gd name="T45" fmla="*/ 1087 h 1128"/>
                <a:gd name="T46" fmla="*/ 279 w 683"/>
                <a:gd name="T47" fmla="*/ 1087 h 1128"/>
                <a:gd name="T48" fmla="*/ 210 w 683"/>
                <a:gd name="T49" fmla="*/ 1092 h 1128"/>
                <a:gd name="T50" fmla="*/ 138 w 683"/>
                <a:gd name="T51" fmla="*/ 1101 h 1128"/>
                <a:gd name="T52" fmla="*/ 66 w 683"/>
                <a:gd name="T53" fmla="*/ 1112 h 1128"/>
                <a:gd name="T54" fmla="*/ 33 w 683"/>
                <a:gd name="T55" fmla="*/ 1120 h 1128"/>
                <a:gd name="T56" fmla="*/ 3 w 683"/>
                <a:gd name="T57" fmla="*/ 1128 h 1128"/>
                <a:gd name="T58" fmla="*/ 0 w 683"/>
                <a:gd name="T59" fmla="*/ 631 h 1128"/>
                <a:gd name="T60" fmla="*/ 0 w 683"/>
                <a:gd name="T61" fmla="*/ 277 h 1128"/>
                <a:gd name="T62" fmla="*/ 0 w 683"/>
                <a:gd name="T63" fmla="*/ 155 h 1128"/>
                <a:gd name="T64" fmla="*/ 3 w 683"/>
                <a:gd name="T65" fmla="*/ 94 h 1128"/>
                <a:gd name="T66" fmla="*/ 210 w 683"/>
                <a:gd name="T67" fmla="*/ 89 h 1128"/>
                <a:gd name="T68" fmla="*/ 360 w 683"/>
                <a:gd name="T69" fmla="*/ 80 h 1128"/>
                <a:gd name="T70" fmla="*/ 412 w 683"/>
                <a:gd name="T71" fmla="*/ 75 h 1128"/>
                <a:gd name="T72" fmla="*/ 429 w 683"/>
                <a:gd name="T73" fmla="*/ 72 h 1128"/>
                <a:gd name="T74" fmla="*/ 437 w 683"/>
                <a:gd name="T75" fmla="*/ 69 h 1128"/>
                <a:gd name="T76" fmla="*/ 484 w 683"/>
                <a:gd name="T77" fmla="*/ 50 h 1128"/>
                <a:gd name="T78" fmla="*/ 564 w 683"/>
                <a:gd name="T79" fmla="*/ 22 h 1128"/>
                <a:gd name="T80" fmla="*/ 603 w 683"/>
                <a:gd name="T81" fmla="*/ 11 h 1128"/>
                <a:gd name="T82" fmla="*/ 642 w 683"/>
                <a:gd name="T83" fmla="*/ 3 h 1128"/>
                <a:gd name="T84" fmla="*/ 656 w 683"/>
                <a:gd name="T85" fmla="*/ 0 h 1128"/>
                <a:gd name="T86" fmla="*/ 669 w 683"/>
                <a:gd name="T87" fmla="*/ 3 h 1128"/>
                <a:gd name="T88" fmla="*/ 678 w 683"/>
                <a:gd name="T89" fmla="*/ 3 h 1128"/>
                <a:gd name="T90" fmla="*/ 683 w 683"/>
                <a:gd name="T91" fmla="*/ 8 h 112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83"/>
                <a:gd name="T139" fmla="*/ 0 h 1128"/>
                <a:gd name="T140" fmla="*/ 683 w 683"/>
                <a:gd name="T141" fmla="*/ 1128 h 112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83" h="1128">
                  <a:moveTo>
                    <a:pt x="683" y="8"/>
                  </a:moveTo>
                  <a:lnTo>
                    <a:pt x="664" y="158"/>
                  </a:lnTo>
                  <a:lnTo>
                    <a:pt x="647" y="315"/>
                  </a:lnTo>
                  <a:lnTo>
                    <a:pt x="631" y="498"/>
                  </a:lnTo>
                  <a:lnTo>
                    <a:pt x="622" y="592"/>
                  </a:lnTo>
                  <a:lnTo>
                    <a:pt x="620" y="689"/>
                  </a:lnTo>
                  <a:lnTo>
                    <a:pt x="617" y="777"/>
                  </a:lnTo>
                  <a:lnTo>
                    <a:pt x="617" y="863"/>
                  </a:lnTo>
                  <a:lnTo>
                    <a:pt x="620" y="940"/>
                  </a:lnTo>
                  <a:lnTo>
                    <a:pt x="628" y="1004"/>
                  </a:lnTo>
                  <a:lnTo>
                    <a:pt x="636" y="1031"/>
                  </a:lnTo>
                  <a:lnTo>
                    <a:pt x="642" y="1056"/>
                  </a:lnTo>
                  <a:lnTo>
                    <a:pt x="650" y="1076"/>
                  </a:lnTo>
                  <a:lnTo>
                    <a:pt x="661" y="1090"/>
                  </a:lnTo>
                  <a:lnTo>
                    <a:pt x="647" y="1095"/>
                  </a:lnTo>
                  <a:lnTo>
                    <a:pt x="631" y="1098"/>
                  </a:lnTo>
                  <a:lnTo>
                    <a:pt x="606" y="1101"/>
                  </a:lnTo>
                  <a:lnTo>
                    <a:pt x="575" y="1103"/>
                  </a:lnTo>
                  <a:lnTo>
                    <a:pt x="537" y="1101"/>
                  </a:lnTo>
                  <a:lnTo>
                    <a:pt x="492" y="1095"/>
                  </a:lnTo>
                  <a:lnTo>
                    <a:pt x="437" y="1087"/>
                  </a:lnTo>
                  <a:lnTo>
                    <a:pt x="393" y="1087"/>
                  </a:lnTo>
                  <a:lnTo>
                    <a:pt x="343" y="1087"/>
                  </a:lnTo>
                  <a:lnTo>
                    <a:pt x="279" y="1087"/>
                  </a:lnTo>
                  <a:lnTo>
                    <a:pt x="210" y="1092"/>
                  </a:lnTo>
                  <a:lnTo>
                    <a:pt x="138" y="1101"/>
                  </a:lnTo>
                  <a:lnTo>
                    <a:pt x="66" y="1112"/>
                  </a:lnTo>
                  <a:lnTo>
                    <a:pt x="33" y="1120"/>
                  </a:lnTo>
                  <a:lnTo>
                    <a:pt x="3" y="1128"/>
                  </a:lnTo>
                  <a:lnTo>
                    <a:pt x="0" y="631"/>
                  </a:lnTo>
                  <a:lnTo>
                    <a:pt x="0" y="277"/>
                  </a:lnTo>
                  <a:lnTo>
                    <a:pt x="0" y="155"/>
                  </a:lnTo>
                  <a:lnTo>
                    <a:pt x="3" y="94"/>
                  </a:lnTo>
                  <a:lnTo>
                    <a:pt x="210" y="89"/>
                  </a:lnTo>
                  <a:lnTo>
                    <a:pt x="360" y="80"/>
                  </a:lnTo>
                  <a:lnTo>
                    <a:pt x="412" y="75"/>
                  </a:lnTo>
                  <a:lnTo>
                    <a:pt x="429" y="72"/>
                  </a:lnTo>
                  <a:lnTo>
                    <a:pt x="437" y="69"/>
                  </a:lnTo>
                  <a:lnTo>
                    <a:pt x="484" y="50"/>
                  </a:lnTo>
                  <a:lnTo>
                    <a:pt x="564" y="22"/>
                  </a:lnTo>
                  <a:lnTo>
                    <a:pt x="603" y="11"/>
                  </a:lnTo>
                  <a:lnTo>
                    <a:pt x="642" y="3"/>
                  </a:lnTo>
                  <a:lnTo>
                    <a:pt x="656" y="0"/>
                  </a:lnTo>
                  <a:lnTo>
                    <a:pt x="669" y="3"/>
                  </a:lnTo>
                  <a:lnTo>
                    <a:pt x="678" y="3"/>
                  </a:lnTo>
                  <a:lnTo>
                    <a:pt x="683" y="8"/>
                  </a:lnTo>
                  <a:close/>
                </a:path>
              </a:pathLst>
            </a:custGeom>
            <a:solidFill>
              <a:srgbClr val="254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16" name="Freeform 28"/>
            <p:cNvSpPr>
              <a:spLocks/>
            </p:cNvSpPr>
            <p:nvPr/>
          </p:nvSpPr>
          <p:spPr bwMode="auto">
            <a:xfrm>
              <a:off x="241" y="2291"/>
              <a:ext cx="177" cy="177"/>
            </a:xfrm>
            <a:custGeom>
              <a:avLst/>
              <a:gdLst>
                <a:gd name="T0" fmla="*/ 177 w 177"/>
                <a:gd name="T1" fmla="*/ 88 h 177"/>
                <a:gd name="T2" fmla="*/ 174 w 177"/>
                <a:gd name="T3" fmla="*/ 107 h 177"/>
                <a:gd name="T4" fmla="*/ 168 w 177"/>
                <a:gd name="T5" fmla="*/ 124 h 177"/>
                <a:gd name="T6" fmla="*/ 160 w 177"/>
                <a:gd name="T7" fmla="*/ 138 h 177"/>
                <a:gd name="T8" fmla="*/ 149 w 177"/>
                <a:gd name="T9" fmla="*/ 152 h 177"/>
                <a:gd name="T10" fmla="*/ 138 w 177"/>
                <a:gd name="T11" fmla="*/ 163 h 177"/>
                <a:gd name="T12" fmla="*/ 121 w 177"/>
                <a:gd name="T13" fmla="*/ 171 h 177"/>
                <a:gd name="T14" fmla="*/ 105 w 177"/>
                <a:gd name="T15" fmla="*/ 177 h 177"/>
                <a:gd name="T16" fmla="*/ 88 w 177"/>
                <a:gd name="T17" fmla="*/ 177 h 177"/>
                <a:gd name="T18" fmla="*/ 69 w 177"/>
                <a:gd name="T19" fmla="*/ 177 h 177"/>
                <a:gd name="T20" fmla="*/ 52 w 177"/>
                <a:gd name="T21" fmla="*/ 171 h 177"/>
                <a:gd name="T22" fmla="*/ 38 w 177"/>
                <a:gd name="T23" fmla="*/ 163 h 177"/>
                <a:gd name="T24" fmla="*/ 25 w 177"/>
                <a:gd name="T25" fmla="*/ 152 h 177"/>
                <a:gd name="T26" fmla="*/ 13 w 177"/>
                <a:gd name="T27" fmla="*/ 138 h 177"/>
                <a:gd name="T28" fmla="*/ 5 w 177"/>
                <a:gd name="T29" fmla="*/ 124 h 177"/>
                <a:gd name="T30" fmla="*/ 0 w 177"/>
                <a:gd name="T31" fmla="*/ 107 h 177"/>
                <a:gd name="T32" fmla="*/ 0 w 177"/>
                <a:gd name="T33" fmla="*/ 88 h 177"/>
                <a:gd name="T34" fmla="*/ 0 w 177"/>
                <a:gd name="T35" fmla="*/ 72 h 177"/>
                <a:gd name="T36" fmla="*/ 5 w 177"/>
                <a:gd name="T37" fmla="*/ 55 h 177"/>
                <a:gd name="T38" fmla="*/ 13 w 177"/>
                <a:gd name="T39" fmla="*/ 41 h 177"/>
                <a:gd name="T40" fmla="*/ 25 w 177"/>
                <a:gd name="T41" fmla="*/ 27 h 177"/>
                <a:gd name="T42" fmla="*/ 38 w 177"/>
                <a:gd name="T43" fmla="*/ 16 h 177"/>
                <a:gd name="T44" fmla="*/ 52 w 177"/>
                <a:gd name="T45" fmla="*/ 8 h 177"/>
                <a:gd name="T46" fmla="*/ 69 w 177"/>
                <a:gd name="T47" fmla="*/ 2 h 177"/>
                <a:gd name="T48" fmla="*/ 88 w 177"/>
                <a:gd name="T49" fmla="*/ 0 h 177"/>
                <a:gd name="T50" fmla="*/ 105 w 177"/>
                <a:gd name="T51" fmla="*/ 2 h 177"/>
                <a:gd name="T52" fmla="*/ 121 w 177"/>
                <a:gd name="T53" fmla="*/ 8 h 177"/>
                <a:gd name="T54" fmla="*/ 138 w 177"/>
                <a:gd name="T55" fmla="*/ 16 h 177"/>
                <a:gd name="T56" fmla="*/ 149 w 177"/>
                <a:gd name="T57" fmla="*/ 27 h 177"/>
                <a:gd name="T58" fmla="*/ 160 w 177"/>
                <a:gd name="T59" fmla="*/ 41 h 177"/>
                <a:gd name="T60" fmla="*/ 168 w 177"/>
                <a:gd name="T61" fmla="*/ 55 h 177"/>
                <a:gd name="T62" fmla="*/ 174 w 177"/>
                <a:gd name="T63" fmla="*/ 72 h 177"/>
                <a:gd name="T64" fmla="*/ 177 w 177"/>
                <a:gd name="T65" fmla="*/ 88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7"/>
                <a:gd name="T100" fmla="*/ 0 h 177"/>
                <a:gd name="T101" fmla="*/ 177 w 17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7" h="177">
                  <a:moveTo>
                    <a:pt x="177" y="88"/>
                  </a:moveTo>
                  <a:lnTo>
                    <a:pt x="174" y="107"/>
                  </a:lnTo>
                  <a:lnTo>
                    <a:pt x="168" y="124"/>
                  </a:lnTo>
                  <a:lnTo>
                    <a:pt x="160" y="138"/>
                  </a:lnTo>
                  <a:lnTo>
                    <a:pt x="149" y="152"/>
                  </a:lnTo>
                  <a:lnTo>
                    <a:pt x="138" y="163"/>
                  </a:lnTo>
                  <a:lnTo>
                    <a:pt x="121" y="171"/>
                  </a:lnTo>
                  <a:lnTo>
                    <a:pt x="105" y="177"/>
                  </a:lnTo>
                  <a:lnTo>
                    <a:pt x="88" y="177"/>
                  </a:lnTo>
                  <a:lnTo>
                    <a:pt x="69" y="177"/>
                  </a:lnTo>
                  <a:lnTo>
                    <a:pt x="52" y="171"/>
                  </a:lnTo>
                  <a:lnTo>
                    <a:pt x="38" y="163"/>
                  </a:lnTo>
                  <a:lnTo>
                    <a:pt x="25" y="152"/>
                  </a:lnTo>
                  <a:lnTo>
                    <a:pt x="13" y="138"/>
                  </a:lnTo>
                  <a:lnTo>
                    <a:pt x="5" y="124"/>
                  </a:lnTo>
                  <a:lnTo>
                    <a:pt x="0" y="107"/>
                  </a:lnTo>
                  <a:lnTo>
                    <a:pt x="0" y="88"/>
                  </a:lnTo>
                  <a:lnTo>
                    <a:pt x="0" y="72"/>
                  </a:lnTo>
                  <a:lnTo>
                    <a:pt x="5" y="55"/>
                  </a:lnTo>
                  <a:lnTo>
                    <a:pt x="13" y="41"/>
                  </a:lnTo>
                  <a:lnTo>
                    <a:pt x="25" y="27"/>
                  </a:lnTo>
                  <a:lnTo>
                    <a:pt x="38" y="16"/>
                  </a:lnTo>
                  <a:lnTo>
                    <a:pt x="52" y="8"/>
                  </a:lnTo>
                  <a:lnTo>
                    <a:pt x="69" y="2"/>
                  </a:lnTo>
                  <a:lnTo>
                    <a:pt x="88" y="0"/>
                  </a:lnTo>
                  <a:lnTo>
                    <a:pt x="105" y="2"/>
                  </a:lnTo>
                  <a:lnTo>
                    <a:pt x="121" y="8"/>
                  </a:lnTo>
                  <a:lnTo>
                    <a:pt x="138" y="16"/>
                  </a:lnTo>
                  <a:lnTo>
                    <a:pt x="149" y="27"/>
                  </a:lnTo>
                  <a:lnTo>
                    <a:pt x="160" y="41"/>
                  </a:lnTo>
                  <a:lnTo>
                    <a:pt x="168" y="55"/>
                  </a:lnTo>
                  <a:lnTo>
                    <a:pt x="174" y="72"/>
                  </a:lnTo>
                  <a:lnTo>
                    <a:pt x="177" y="88"/>
                  </a:lnTo>
                  <a:close/>
                </a:path>
              </a:pathLst>
            </a:custGeom>
            <a:solidFill>
              <a:srgbClr val="FFA7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670680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Benefits &amp; Pitfalls of SWOT Analysis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Benefits of SWOT Analysis</a:t>
            </a:r>
            <a:endParaRPr lang="en-GB" sz="1800" b="1"/>
          </a:p>
        </p:txBody>
      </p:sp>
      <p:sp>
        <p:nvSpPr>
          <p:cNvPr id="5" name="Rectangle 4"/>
          <p:cNvSpPr/>
          <p:nvPr/>
        </p:nvSpPr>
        <p:spPr>
          <a:xfrm>
            <a:off x="2451100" y="2552700"/>
            <a:ext cx="6324600" cy="584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Helps in setting of objectives for strategic planning</a:t>
            </a:r>
          </a:p>
          <a:p>
            <a:pPr>
              <a:defRPr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731838" y="1666875"/>
            <a:ext cx="7512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Besides the broad benefits, here are few more benefits of conducting SWOT Analysis: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765300" y="2606675"/>
            <a:ext cx="250825" cy="250825"/>
            <a:chOff x="530225" y="5016500"/>
            <a:chExt cx="393700" cy="393700"/>
          </a:xfrm>
        </p:grpSpPr>
        <p:sp>
          <p:nvSpPr>
            <p:cNvPr id="24608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9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765300" y="3273425"/>
            <a:ext cx="250825" cy="250825"/>
            <a:chOff x="530225" y="5016500"/>
            <a:chExt cx="393700" cy="393700"/>
          </a:xfrm>
        </p:grpSpPr>
        <p:sp>
          <p:nvSpPr>
            <p:cNvPr id="24606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7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765300" y="3949700"/>
            <a:ext cx="250825" cy="250825"/>
            <a:chOff x="530225" y="5016500"/>
            <a:chExt cx="393700" cy="393700"/>
          </a:xfrm>
        </p:grpSpPr>
        <p:sp>
          <p:nvSpPr>
            <p:cNvPr id="24604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5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765300" y="4584700"/>
            <a:ext cx="250825" cy="250825"/>
            <a:chOff x="530225" y="5016500"/>
            <a:chExt cx="393700" cy="393700"/>
          </a:xfrm>
        </p:grpSpPr>
        <p:sp>
          <p:nvSpPr>
            <p:cNvPr id="24602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3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451100" y="3243263"/>
            <a:ext cx="6324600" cy="584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Provides a framework for identifying &amp; analyzing strengths, weaknesses, opportunities &amp; threats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51100" y="3914775"/>
            <a:ext cx="6324600" cy="584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Provides an impetus to analyze a situation &amp; develop suitable strategies and tactics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51100" y="4568825"/>
            <a:ext cx="6324600" cy="58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Basis for assessing core capabilities &amp; competencies</a:t>
            </a:r>
          </a:p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766888" y="5241925"/>
            <a:ext cx="250825" cy="250825"/>
            <a:chOff x="530225" y="5016500"/>
            <a:chExt cx="393700" cy="393700"/>
          </a:xfrm>
        </p:grpSpPr>
        <p:sp>
          <p:nvSpPr>
            <p:cNvPr id="24600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1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2452688" y="5226050"/>
            <a:ext cx="63246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Evidence for, and cultural key to, change</a:t>
            </a:r>
          </a:p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782763" y="5913438"/>
            <a:ext cx="250825" cy="250825"/>
            <a:chOff x="530225" y="5016500"/>
            <a:chExt cx="393700" cy="393700"/>
          </a:xfrm>
        </p:grpSpPr>
        <p:sp>
          <p:nvSpPr>
            <p:cNvPr id="24598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599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2468563" y="5897563"/>
            <a:ext cx="6324600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Provides a stimulus to participation in a group experience</a:t>
            </a:r>
          </a:p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5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4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615869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Benefits &amp; Pitfalls of SWOT Analysis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Pitfalls of SWOT Analysis</a:t>
            </a:r>
            <a:endParaRPr lang="en-GB" sz="1800" b="1"/>
          </a:p>
        </p:txBody>
      </p:sp>
      <p:grpSp>
        <p:nvGrpSpPr>
          <p:cNvPr id="25607" name="Group 30"/>
          <p:cNvGrpSpPr>
            <a:grpSpLocks/>
          </p:cNvGrpSpPr>
          <p:nvPr/>
        </p:nvGrpSpPr>
        <p:grpSpPr bwMode="auto">
          <a:xfrm rot="-1084236">
            <a:off x="406400" y="1665288"/>
            <a:ext cx="1627188" cy="1441450"/>
            <a:chOff x="3443" y="2208"/>
            <a:chExt cx="2327" cy="1891"/>
          </a:xfrm>
        </p:grpSpPr>
        <p:sp>
          <p:nvSpPr>
            <p:cNvPr id="25633" name="Freeform 16"/>
            <p:cNvSpPr>
              <a:spLocks/>
            </p:cNvSpPr>
            <p:nvPr/>
          </p:nvSpPr>
          <p:spPr bwMode="auto">
            <a:xfrm>
              <a:off x="3443" y="2320"/>
              <a:ext cx="1714" cy="1779"/>
            </a:xfrm>
            <a:custGeom>
              <a:avLst/>
              <a:gdLst>
                <a:gd name="T0" fmla="*/ 1391 w 1714"/>
                <a:gd name="T1" fmla="*/ 866 h 1779"/>
                <a:gd name="T2" fmla="*/ 1343 w 1714"/>
                <a:gd name="T3" fmla="*/ 995 h 1779"/>
                <a:gd name="T4" fmla="*/ 1284 w 1714"/>
                <a:gd name="T5" fmla="*/ 1144 h 1779"/>
                <a:gd name="T6" fmla="*/ 1150 w 1714"/>
                <a:gd name="T7" fmla="*/ 1310 h 1779"/>
                <a:gd name="T8" fmla="*/ 1091 w 1714"/>
                <a:gd name="T9" fmla="*/ 1445 h 1779"/>
                <a:gd name="T10" fmla="*/ 1057 w 1714"/>
                <a:gd name="T11" fmla="*/ 1560 h 1779"/>
                <a:gd name="T12" fmla="*/ 1079 w 1714"/>
                <a:gd name="T13" fmla="*/ 1715 h 1779"/>
                <a:gd name="T14" fmla="*/ 1034 w 1714"/>
                <a:gd name="T15" fmla="*/ 1760 h 1779"/>
                <a:gd name="T16" fmla="*/ 989 w 1714"/>
                <a:gd name="T17" fmla="*/ 1779 h 1779"/>
                <a:gd name="T18" fmla="*/ 933 w 1714"/>
                <a:gd name="T19" fmla="*/ 1760 h 1779"/>
                <a:gd name="T20" fmla="*/ 860 w 1714"/>
                <a:gd name="T21" fmla="*/ 1703 h 1779"/>
                <a:gd name="T22" fmla="*/ 809 w 1714"/>
                <a:gd name="T23" fmla="*/ 1622 h 1779"/>
                <a:gd name="T24" fmla="*/ 798 w 1714"/>
                <a:gd name="T25" fmla="*/ 1529 h 1779"/>
                <a:gd name="T26" fmla="*/ 818 w 1714"/>
                <a:gd name="T27" fmla="*/ 1448 h 1779"/>
                <a:gd name="T28" fmla="*/ 835 w 1714"/>
                <a:gd name="T29" fmla="*/ 1400 h 1779"/>
                <a:gd name="T30" fmla="*/ 852 w 1714"/>
                <a:gd name="T31" fmla="*/ 1245 h 1779"/>
                <a:gd name="T32" fmla="*/ 863 w 1714"/>
                <a:gd name="T33" fmla="*/ 1153 h 1779"/>
                <a:gd name="T34" fmla="*/ 868 w 1714"/>
                <a:gd name="T35" fmla="*/ 1116 h 1779"/>
                <a:gd name="T36" fmla="*/ 840 w 1714"/>
                <a:gd name="T37" fmla="*/ 1096 h 1779"/>
                <a:gd name="T38" fmla="*/ 742 w 1714"/>
                <a:gd name="T39" fmla="*/ 1094 h 1779"/>
                <a:gd name="T40" fmla="*/ 590 w 1714"/>
                <a:gd name="T41" fmla="*/ 1122 h 1779"/>
                <a:gd name="T42" fmla="*/ 458 w 1714"/>
                <a:gd name="T43" fmla="*/ 1119 h 1779"/>
                <a:gd name="T44" fmla="*/ 259 w 1714"/>
                <a:gd name="T45" fmla="*/ 1091 h 1779"/>
                <a:gd name="T46" fmla="*/ 169 w 1714"/>
                <a:gd name="T47" fmla="*/ 1071 h 1779"/>
                <a:gd name="T48" fmla="*/ 126 w 1714"/>
                <a:gd name="T49" fmla="*/ 1043 h 1779"/>
                <a:gd name="T50" fmla="*/ 87 w 1714"/>
                <a:gd name="T51" fmla="*/ 981 h 1779"/>
                <a:gd name="T52" fmla="*/ 67 w 1714"/>
                <a:gd name="T53" fmla="*/ 897 h 1779"/>
                <a:gd name="T54" fmla="*/ 93 w 1714"/>
                <a:gd name="T55" fmla="*/ 841 h 1779"/>
                <a:gd name="T56" fmla="*/ 171 w 1714"/>
                <a:gd name="T57" fmla="*/ 787 h 1779"/>
                <a:gd name="T58" fmla="*/ 73 w 1714"/>
                <a:gd name="T59" fmla="*/ 793 h 1779"/>
                <a:gd name="T60" fmla="*/ 37 w 1714"/>
                <a:gd name="T61" fmla="*/ 770 h 1779"/>
                <a:gd name="T62" fmla="*/ 3 w 1714"/>
                <a:gd name="T63" fmla="*/ 700 h 1779"/>
                <a:gd name="T64" fmla="*/ 3 w 1714"/>
                <a:gd name="T65" fmla="*/ 655 h 1779"/>
                <a:gd name="T66" fmla="*/ 22 w 1714"/>
                <a:gd name="T67" fmla="*/ 605 h 1779"/>
                <a:gd name="T68" fmla="*/ 59 w 1714"/>
                <a:gd name="T69" fmla="*/ 562 h 1779"/>
                <a:gd name="T70" fmla="*/ 118 w 1714"/>
                <a:gd name="T71" fmla="*/ 529 h 1779"/>
                <a:gd name="T72" fmla="*/ 65 w 1714"/>
                <a:gd name="T73" fmla="*/ 492 h 1779"/>
                <a:gd name="T74" fmla="*/ 48 w 1714"/>
                <a:gd name="T75" fmla="*/ 456 h 1779"/>
                <a:gd name="T76" fmla="*/ 53 w 1714"/>
                <a:gd name="T77" fmla="*/ 377 h 1779"/>
                <a:gd name="T78" fmla="*/ 79 w 1714"/>
                <a:gd name="T79" fmla="*/ 332 h 1779"/>
                <a:gd name="T80" fmla="*/ 166 w 1714"/>
                <a:gd name="T81" fmla="*/ 242 h 1779"/>
                <a:gd name="T82" fmla="*/ 135 w 1714"/>
                <a:gd name="T83" fmla="*/ 186 h 1779"/>
                <a:gd name="T84" fmla="*/ 138 w 1714"/>
                <a:gd name="T85" fmla="*/ 127 h 1779"/>
                <a:gd name="T86" fmla="*/ 171 w 1714"/>
                <a:gd name="T87" fmla="*/ 82 h 1779"/>
                <a:gd name="T88" fmla="*/ 247 w 1714"/>
                <a:gd name="T89" fmla="*/ 45 h 1779"/>
                <a:gd name="T90" fmla="*/ 351 w 1714"/>
                <a:gd name="T91" fmla="*/ 26 h 1779"/>
                <a:gd name="T92" fmla="*/ 520 w 1714"/>
                <a:gd name="T93" fmla="*/ 3 h 1779"/>
                <a:gd name="T94" fmla="*/ 635 w 1714"/>
                <a:gd name="T95" fmla="*/ 3 h 1779"/>
                <a:gd name="T96" fmla="*/ 781 w 1714"/>
                <a:gd name="T97" fmla="*/ 0 h 1779"/>
                <a:gd name="T98" fmla="*/ 1105 w 1714"/>
                <a:gd name="T99" fmla="*/ 14 h 1779"/>
                <a:gd name="T100" fmla="*/ 1209 w 1714"/>
                <a:gd name="T101" fmla="*/ 31 h 1779"/>
                <a:gd name="T102" fmla="*/ 1352 w 1714"/>
                <a:gd name="T103" fmla="*/ 79 h 1779"/>
                <a:gd name="T104" fmla="*/ 1504 w 1714"/>
                <a:gd name="T105" fmla="*/ 82 h 1779"/>
                <a:gd name="T106" fmla="*/ 1599 w 1714"/>
                <a:gd name="T107" fmla="*/ 71 h 1779"/>
                <a:gd name="T108" fmla="*/ 1672 w 1714"/>
                <a:gd name="T109" fmla="*/ 428 h 1779"/>
                <a:gd name="T110" fmla="*/ 1712 w 1714"/>
                <a:gd name="T111" fmla="*/ 745 h 1779"/>
                <a:gd name="T112" fmla="*/ 1712 w 1714"/>
                <a:gd name="T113" fmla="*/ 843 h 1779"/>
                <a:gd name="T114" fmla="*/ 1535 w 1714"/>
                <a:gd name="T115" fmla="*/ 824 h 1779"/>
                <a:gd name="T116" fmla="*/ 1456 w 1714"/>
                <a:gd name="T117" fmla="*/ 827 h 17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14"/>
                <a:gd name="T178" fmla="*/ 0 h 1779"/>
                <a:gd name="T179" fmla="*/ 1714 w 1714"/>
                <a:gd name="T180" fmla="*/ 1779 h 17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14" h="1779">
                  <a:moveTo>
                    <a:pt x="1439" y="835"/>
                  </a:moveTo>
                  <a:lnTo>
                    <a:pt x="1411" y="852"/>
                  </a:lnTo>
                  <a:lnTo>
                    <a:pt x="1391" y="866"/>
                  </a:lnTo>
                  <a:lnTo>
                    <a:pt x="1386" y="872"/>
                  </a:lnTo>
                  <a:lnTo>
                    <a:pt x="1383" y="877"/>
                  </a:lnTo>
                  <a:lnTo>
                    <a:pt x="1343" y="995"/>
                  </a:lnTo>
                  <a:lnTo>
                    <a:pt x="1310" y="1082"/>
                  </a:lnTo>
                  <a:lnTo>
                    <a:pt x="1296" y="1119"/>
                  </a:lnTo>
                  <a:lnTo>
                    <a:pt x="1284" y="1144"/>
                  </a:lnTo>
                  <a:lnTo>
                    <a:pt x="1248" y="1189"/>
                  </a:lnTo>
                  <a:lnTo>
                    <a:pt x="1197" y="1254"/>
                  </a:lnTo>
                  <a:lnTo>
                    <a:pt x="1150" y="1310"/>
                  </a:lnTo>
                  <a:lnTo>
                    <a:pt x="1124" y="1341"/>
                  </a:lnTo>
                  <a:lnTo>
                    <a:pt x="1113" y="1377"/>
                  </a:lnTo>
                  <a:lnTo>
                    <a:pt x="1091" y="1445"/>
                  </a:lnTo>
                  <a:lnTo>
                    <a:pt x="1071" y="1512"/>
                  </a:lnTo>
                  <a:lnTo>
                    <a:pt x="1060" y="1546"/>
                  </a:lnTo>
                  <a:lnTo>
                    <a:pt x="1057" y="1560"/>
                  </a:lnTo>
                  <a:lnTo>
                    <a:pt x="1057" y="1580"/>
                  </a:lnTo>
                  <a:lnTo>
                    <a:pt x="1065" y="1639"/>
                  </a:lnTo>
                  <a:lnTo>
                    <a:pt x="1079" y="1715"/>
                  </a:lnTo>
                  <a:lnTo>
                    <a:pt x="1065" y="1734"/>
                  </a:lnTo>
                  <a:lnTo>
                    <a:pt x="1057" y="1743"/>
                  </a:lnTo>
                  <a:lnTo>
                    <a:pt x="1034" y="1760"/>
                  </a:lnTo>
                  <a:lnTo>
                    <a:pt x="1020" y="1768"/>
                  </a:lnTo>
                  <a:lnTo>
                    <a:pt x="1006" y="1776"/>
                  </a:lnTo>
                  <a:lnTo>
                    <a:pt x="989" y="1779"/>
                  </a:lnTo>
                  <a:lnTo>
                    <a:pt x="972" y="1779"/>
                  </a:lnTo>
                  <a:lnTo>
                    <a:pt x="956" y="1771"/>
                  </a:lnTo>
                  <a:lnTo>
                    <a:pt x="933" y="1760"/>
                  </a:lnTo>
                  <a:lnTo>
                    <a:pt x="908" y="1745"/>
                  </a:lnTo>
                  <a:lnTo>
                    <a:pt x="885" y="1726"/>
                  </a:lnTo>
                  <a:lnTo>
                    <a:pt x="860" y="1703"/>
                  </a:lnTo>
                  <a:lnTo>
                    <a:pt x="840" y="1681"/>
                  </a:lnTo>
                  <a:lnTo>
                    <a:pt x="821" y="1653"/>
                  </a:lnTo>
                  <a:lnTo>
                    <a:pt x="809" y="1622"/>
                  </a:lnTo>
                  <a:lnTo>
                    <a:pt x="801" y="1591"/>
                  </a:lnTo>
                  <a:lnTo>
                    <a:pt x="798" y="1560"/>
                  </a:lnTo>
                  <a:lnTo>
                    <a:pt x="798" y="1529"/>
                  </a:lnTo>
                  <a:lnTo>
                    <a:pt x="804" y="1498"/>
                  </a:lnTo>
                  <a:lnTo>
                    <a:pt x="809" y="1473"/>
                  </a:lnTo>
                  <a:lnTo>
                    <a:pt x="818" y="1448"/>
                  </a:lnTo>
                  <a:lnTo>
                    <a:pt x="826" y="1428"/>
                  </a:lnTo>
                  <a:lnTo>
                    <a:pt x="838" y="1414"/>
                  </a:lnTo>
                  <a:lnTo>
                    <a:pt x="835" y="1400"/>
                  </a:lnTo>
                  <a:lnTo>
                    <a:pt x="832" y="1375"/>
                  </a:lnTo>
                  <a:lnTo>
                    <a:pt x="843" y="1299"/>
                  </a:lnTo>
                  <a:lnTo>
                    <a:pt x="852" y="1245"/>
                  </a:lnTo>
                  <a:lnTo>
                    <a:pt x="854" y="1206"/>
                  </a:lnTo>
                  <a:lnTo>
                    <a:pt x="857" y="1178"/>
                  </a:lnTo>
                  <a:lnTo>
                    <a:pt x="863" y="1153"/>
                  </a:lnTo>
                  <a:lnTo>
                    <a:pt x="868" y="1127"/>
                  </a:lnTo>
                  <a:lnTo>
                    <a:pt x="871" y="1122"/>
                  </a:lnTo>
                  <a:lnTo>
                    <a:pt x="868" y="1116"/>
                  </a:lnTo>
                  <a:lnTo>
                    <a:pt x="866" y="1108"/>
                  </a:lnTo>
                  <a:lnTo>
                    <a:pt x="854" y="1102"/>
                  </a:lnTo>
                  <a:lnTo>
                    <a:pt x="840" y="1096"/>
                  </a:lnTo>
                  <a:lnTo>
                    <a:pt x="815" y="1091"/>
                  </a:lnTo>
                  <a:lnTo>
                    <a:pt x="779" y="1088"/>
                  </a:lnTo>
                  <a:lnTo>
                    <a:pt x="742" y="1094"/>
                  </a:lnTo>
                  <a:lnTo>
                    <a:pt x="686" y="1105"/>
                  </a:lnTo>
                  <a:lnTo>
                    <a:pt x="621" y="1116"/>
                  </a:lnTo>
                  <a:lnTo>
                    <a:pt x="590" y="1122"/>
                  </a:lnTo>
                  <a:lnTo>
                    <a:pt x="565" y="1122"/>
                  </a:lnTo>
                  <a:lnTo>
                    <a:pt x="514" y="1122"/>
                  </a:lnTo>
                  <a:lnTo>
                    <a:pt x="458" y="1119"/>
                  </a:lnTo>
                  <a:lnTo>
                    <a:pt x="402" y="1113"/>
                  </a:lnTo>
                  <a:lnTo>
                    <a:pt x="349" y="1105"/>
                  </a:lnTo>
                  <a:lnTo>
                    <a:pt x="259" y="1091"/>
                  </a:lnTo>
                  <a:lnTo>
                    <a:pt x="205" y="1082"/>
                  </a:lnTo>
                  <a:lnTo>
                    <a:pt x="186" y="1077"/>
                  </a:lnTo>
                  <a:lnTo>
                    <a:pt x="169" y="1071"/>
                  </a:lnTo>
                  <a:lnTo>
                    <a:pt x="152" y="1063"/>
                  </a:lnTo>
                  <a:lnTo>
                    <a:pt x="138" y="1054"/>
                  </a:lnTo>
                  <a:lnTo>
                    <a:pt x="126" y="1043"/>
                  </a:lnTo>
                  <a:lnTo>
                    <a:pt x="115" y="1032"/>
                  </a:lnTo>
                  <a:lnTo>
                    <a:pt x="98" y="1009"/>
                  </a:lnTo>
                  <a:lnTo>
                    <a:pt x="87" y="981"/>
                  </a:lnTo>
                  <a:lnTo>
                    <a:pt x="76" y="956"/>
                  </a:lnTo>
                  <a:lnTo>
                    <a:pt x="67" y="905"/>
                  </a:lnTo>
                  <a:lnTo>
                    <a:pt x="67" y="897"/>
                  </a:lnTo>
                  <a:lnTo>
                    <a:pt x="73" y="877"/>
                  </a:lnTo>
                  <a:lnTo>
                    <a:pt x="84" y="852"/>
                  </a:lnTo>
                  <a:lnTo>
                    <a:pt x="93" y="841"/>
                  </a:lnTo>
                  <a:lnTo>
                    <a:pt x="104" y="832"/>
                  </a:lnTo>
                  <a:lnTo>
                    <a:pt x="149" y="801"/>
                  </a:lnTo>
                  <a:lnTo>
                    <a:pt x="171" y="787"/>
                  </a:lnTo>
                  <a:lnTo>
                    <a:pt x="124" y="793"/>
                  </a:lnTo>
                  <a:lnTo>
                    <a:pt x="87" y="796"/>
                  </a:lnTo>
                  <a:lnTo>
                    <a:pt x="73" y="793"/>
                  </a:lnTo>
                  <a:lnTo>
                    <a:pt x="65" y="793"/>
                  </a:lnTo>
                  <a:lnTo>
                    <a:pt x="51" y="784"/>
                  </a:lnTo>
                  <a:lnTo>
                    <a:pt x="37" y="770"/>
                  </a:lnTo>
                  <a:lnTo>
                    <a:pt x="22" y="751"/>
                  </a:lnTo>
                  <a:lnTo>
                    <a:pt x="8" y="728"/>
                  </a:lnTo>
                  <a:lnTo>
                    <a:pt x="3" y="700"/>
                  </a:lnTo>
                  <a:lnTo>
                    <a:pt x="0" y="686"/>
                  </a:lnTo>
                  <a:lnTo>
                    <a:pt x="0" y="672"/>
                  </a:lnTo>
                  <a:lnTo>
                    <a:pt x="3" y="655"/>
                  </a:lnTo>
                  <a:lnTo>
                    <a:pt x="6" y="638"/>
                  </a:lnTo>
                  <a:lnTo>
                    <a:pt x="14" y="621"/>
                  </a:lnTo>
                  <a:lnTo>
                    <a:pt x="22" y="605"/>
                  </a:lnTo>
                  <a:lnTo>
                    <a:pt x="28" y="596"/>
                  </a:lnTo>
                  <a:lnTo>
                    <a:pt x="48" y="574"/>
                  </a:lnTo>
                  <a:lnTo>
                    <a:pt x="59" y="562"/>
                  </a:lnTo>
                  <a:lnTo>
                    <a:pt x="76" y="548"/>
                  </a:lnTo>
                  <a:lnTo>
                    <a:pt x="96" y="540"/>
                  </a:lnTo>
                  <a:lnTo>
                    <a:pt x="118" y="529"/>
                  </a:lnTo>
                  <a:lnTo>
                    <a:pt x="107" y="526"/>
                  </a:lnTo>
                  <a:lnTo>
                    <a:pt x="87" y="512"/>
                  </a:lnTo>
                  <a:lnTo>
                    <a:pt x="65" y="492"/>
                  </a:lnTo>
                  <a:lnTo>
                    <a:pt x="56" y="481"/>
                  </a:lnTo>
                  <a:lnTo>
                    <a:pt x="51" y="470"/>
                  </a:lnTo>
                  <a:lnTo>
                    <a:pt x="48" y="456"/>
                  </a:lnTo>
                  <a:lnTo>
                    <a:pt x="48" y="439"/>
                  </a:lnTo>
                  <a:lnTo>
                    <a:pt x="51" y="397"/>
                  </a:lnTo>
                  <a:lnTo>
                    <a:pt x="53" y="377"/>
                  </a:lnTo>
                  <a:lnTo>
                    <a:pt x="59" y="357"/>
                  </a:lnTo>
                  <a:lnTo>
                    <a:pt x="67" y="343"/>
                  </a:lnTo>
                  <a:lnTo>
                    <a:pt x="79" y="332"/>
                  </a:lnTo>
                  <a:lnTo>
                    <a:pt x="138" y="281"/>
                  </a:lnTo>
                  <a:lnTo>
                    <a:pt x="174" y="251"/>
                  </a:lnTo>
                  <a:lnTo>
                    <a:pt x="166" y="242"/>
                  </a:lnTo>
                  <a:lnTo>
                    <a:pt x="149" y="220"/>
                  </a:lnTo>
                  <a:lnTo>
                    <a:pt x="141" y="206"/>
                  </a:lnTo>
                  <a:lnTo>
                    <a:pt x="135" y="186"/>
                  </a:lnTo>
                  <a:lnTo>
                    <a:pt x="132" y="166"/>
                  </a:lnTo>
                  <a:lnTo>
                    <a:pt x="132" y="147"/>
                  </a:lnTo>
                  <a:lnTo>
                    <a:pt x="138" y="127"/>
                  </a:lnTo>
                  <a:lnTo>
                    <a:pt x="146" y="110"/>
                  </a:lnTo>
                  <a:lnTo>
                    <a:pt x="157" y="96"/>
                  </a:lnTo>
                  <a:lnTo>
                    <a:pt x="171" y="82"/>
                  </a:lnTo>
                  <a:lnTo>
                    <a:pt x="188" y="71"/>
                  </a:lnTo>
                  <a:lnTo>
                    <a:pt x="208" y="59"/>
                  </a:lnTo>
                  <a:lnTo>
                    <a:pt x="247" y="45"/>
                  </a:lnTo>
                  <a:lnTo>
                    <a:pt x="287" y="34"/>
                  </a:lnTo>
                  <a:lnTo>
                    <a:pt x="318" y="29"/>
                  </a:lnTo>
                  <a:lnTo>
                    <a:pt x="351" y="26"/>
                  </a:lnTo>
                  <a:lnTo>
                    <a:pt x="391" y="14"/>
                  </a:lnTo>
                  <a:lnTo>
                    <a:pt x="441" y="6"/>
                  </a:lnTo>
                  <a:lnTo>
                    <a:pt x="520" y="3"/>
                  </a:lnTo>
                  <a:lnTo>
                    <a:pt x="573" y="0"/>
                  </a:lnTo>
                  <a:lnTo>
                    <a:pt x="613" y="0"/>
                  </a:lnTo>
                  <a:lnTo>
                    <a:pt x="635" y="3"/>
                  </a:lnTo>
                  <a:lnTo>
                    <a:pt x="658" y="0"/>
                  </a:lnTo>
                  <a:lnTo>
                    <a:pt x="700" y="0"/>
                  </a:lnTo>
                  <a:lnTo>
                    <a:pt x="781" y="0"/>
                  </a:lnTo>
                  <a:lnTo>
                    <a:pt x="939" y="3"/>
                  </a:lnTo>
                  <a:lnTo>
                    <a:pt x="1023" y="9"/>
                  </a:lnTo>
                  <a:lnTo>
                    <a:pt x="1105" y="14"/>
                  </a:lnTo>
                  <a:lnTo>
                    <a:pt x="1166" y="23"/>
                  </a:lnTo>
                  <a:lnTo>
                    <a:pt x="1192" y="26"/>
                  </a:lnTo>
                  <a:lnTo>
                    <a:pt x="1209" y="31"/>
                  </a:lnTo>
                  <a:lnTo>
                    <a:pt x="1256" y="51"/>
                  </a:lnTo>
                  <a:lnTo>
                    <a:pt x="1299" y="65"/>
                  </a:lnTo>
                  <a:lnTo>
                    <a:pt x="1352" y="79"/>
                  </a:lnTo>
                  <a:lnTo>
                    <a:pt x="1386" y="82"/>
                  </a:lnTo>
                  <a:lnTo>
                    <a:pt x="1462" y="85"/>
                  </a:lnTo>
                  <a:lnTo>
                    <a:pt x="1504" y="82"/>
                  </a:lnTo>
                  <a:lnTo>
                    <a:pt x="1546" y="82"/>
                  </a:lnTo>
                  <a:lnTo>
                    <a:pt x="1582" y="76"/>
                  </a:lnTo>
                  <a:lnTo>
                    <a:pt x="1599" y="71"/>
                  </a:lnTo>
                  <a:lnTo>
                    <a:pt x="1610" y="68"/>
                  </a:lnTo>
                  <a:lnTo>
                    <a:pt x="1630" y="177"/>
                  </a:lnTo>
                  <a:lnTo>
                    <a:pt x="1672" y="428"/>
                  </a:lnTo>
                  <a:lnTo>
                    <a:pt x="1692" y="565"/>
                  </a:lnTo>
                  <a:lnTo>
                    <a:pt x="1709" y="692"/>
                  </a:lnTo>
                  <a:lnTo>
                    <a:pt x="1712" y="745"/>
                  </a:lnTo>
                  <a:lnTo>
                    <a:pt x="1714" y="790"/>
                  </a:lnTo>
                  <a:lnTo>
                    <a:pt x="1714" y="821"/>
                  </a:lnTo>
                  <a:lnTo>
                    <a:pt x="1712" y="843"/>
                  </a:lnTo>
                  <a:lnTo>
                    <a:pt x="1672" y="838"/>
                  </a:lnTo>
                  <a:lnTo>
                    <a:pt x="1582" y="827"/>
                  </a:lnTo>
                  <a:lnTo>
                    <a:pt x="1535" y="824"/>
                  </a:lnTo>
                  <a:lnTo>
                    <a:pt x="1490" y="824"/>
                  </a:lnTo>
                  <a:lnTo>
                    <a:pt x="1473" y="824"/>
                  </a:lnTo>
                  <a:lnTo>
                    <a:pt x="1456" y="827"/>
                  </a:lnTo>
                  <a:lnTo>
                    <a:pt x="1445" y="829"/>
                  </a:lnTo>
                  <a:lnTo>
                    <a:pt x="1439" y="835"/>
                  </a:lnTo>
                  <a:close/>
                </a:path>
              </a:pathLst>
            </a:custGeom>
            <a:solidFill>
              <a:srgbClr val="E6CF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634" name="Freeform 17"/>
            <p:cNvSpPr>
              <a:spLocks/>
            </p:cNvSpPr>
            <p:nvPr/>
          </p:nvSpPr>
          <p:spPr bwMode="auto">
            <a:xfrm>
              <a:off x="4933" y="2295"/>
              <a:ext cx="390" cy="992"/>
            </a:xfrm>
            <a:custGeom>
              <a:avLst/>
              <a:gdLst>
                <a:gd name="T0" fmla="*/ 0 w 390"/>
                <a:gd name="T1" fmla="*/ 34 h 992"/>
                <a:gd name="T2" fmla="*/ 14 w 390"/>
                <a:gd name="T3" fmla="*/ 186 h 992"/>
                <a:gd name="T4" fmla="*/ 33 w 390"/>
                <a:gd name="T5" fmla="*/ 467 h 992"/>
                <a:gd name="T6" fmla="*/ 53 w 390"/>
                <a:gd name="T7" fmla="*/ 745 h 992"/>
                <a:gd name="T8" fmla="*/ 56 w 390"/>
                <a:gd name="T9" fmla="*/ 838 h 992"/>
                <a:gd name="T10" fmla="*/ 56 w 390"/>
                <a:gd name="T11" fmla="*/ 880 h 992"/>
                <a:gd name="T12" fmla="*/ 59 w 390"/>
                <a:gd name="T13" fmla="*/ 897 h 992"/>
                <a:gd name="T14" fmla="*/ 64 w 390"/>
                <a:gd name="T15" fmla="*/ 911 h 992"/>
                <a:gd name="T16" fmla="*/ 76 w 390"/>
                <a:gd name="T17" fmla="*/ 930 h 992"/>
                <a:gd name="T18" fmla="*/ 92 w 390"/>
                <a:gd name="T19" fmla="*/ 947 h 992"/>
                <a:gd name="T20" fmla="*/ 104 w 390"/>
                <a:gd name="T21" fmla="*/ 956 h 992"/>
                <a:gd name="T22" fmla="*/ 118 w 390"/>
                <a:gd name="T23" fmla="*/ 964 h 992"/>
                <a:gd name="T24" fmla="*/ 135 w 390"/>
                <a:gd name="T25" fmla="*/ 972 h 992"/>
                <a:gd name="T26" fmla="*/ 151 w 390"/>
                <a:gd name="T27" fmla="*/ 978 h 992"/>
                <a:gd name="T28" fmla="*/ 174 w 390"/>
                <a:gd name="T29" fmla="*/ 984 h 992"/>
                <a:gd name="T30" fmla="*/ 199 w 390"/>
                <a:gd name="T31" fmla="*/ 986 h 992"/>
                <a:gd name="T32" fmla="*/ 289 w 390"/>
                <a:gd name="T33" fmla="*/ 992 h 992"/>
                <a:gd name="T34" fmla="*/ 348 w 390"/>
                <a:gd name="T35" fmla="*/ 992 h 992"/>
                <a:gd name="T36" fmla="*/ 379 w 390"/>
                <a:gd name="T37" fmla="*/ 989 h 992"/>
                <a:gd name="T38" fmla="*/ 390 w 390"/>
                <a:gd name="T39" fmla="*/ 989 h 992"/>
                <a:gd name="T40" fmla="*/ 387 w 390"/>
                <a:gd name="T41" fmla="*/ 846 h 992"/>
                <a:gd name="T42" fmla="*/ 382 w 390"/>
                <a:gd name="T43" fmla="*/ 697 h 992"/>
                <a:gd name="T44" fmla="*/ 373 w 390"/>
                <a:gd name="T45" fmla="*/ 523 h 992"/>
                <a:gd name="T46" fmla="*/ 359 w 390"/>
                <a:gd name="T47" fmla="*/ 346 h 992"/>
                <a:gd name="T48" fmla="*/ 351 w 390"/>
                <a:gd name="T49" fmla="*/ 261 h 992"/>
                <a:gd name="T50" fmla="*/ 343 w 390"/>
                <a:gd name="T51" fmla="*/ 186 h 992"/>
                <a:gd name="T52" fmla="*/ 331 w 390"/>
                <a:gd name="T53" fmla="*/ 118 h 992"/>
                <a:gd name="T54" fmla="*/ 317 w 390"/>
                <a:gd name="T55" fmla="*/ 62 h 992"/>
                <a:gd name="T56" fmla="*/ 312 w 390"/>
                <a:gd name="T57" fmla="*/ 42 h 992"/>
                <a:gd name="T58" fmla="*/ 303 w 390"/>
                <a:gd name="T59" fmla="*/ 23 h 992"/>
                <a:gd name="T60" fmla="*/ 295 w 390"/>
                <a:gd name="T61" fmla="*/ 9 h 992"/>
                <a:gd name="T62" fmla="*/ 286 w 390"/>
                <a:gd name="T63" fmla="*/ 0 h 992"/>
                <a:gd name="T64" fmla="*/ 0 w 390"/>
                <a:gd name="T65" fmla="*/ 34 h 9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0"/>
                <a:gd name="T100" fmla="*/ 0 h 992"/>
                <a:gd name="T101" fmla="*/ 390 w 390"/>
                <a:gd name="T102" fmla="*/ 992 h 9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0" h="992">
                  <a:moveTo>
                    <a:pt x="0" y="34"/>
                  </a:moveTo>
                  <a:lnTo>
                    <a:pt x="14" y="186"/>
                  </a:lnTo>
                  <a:lnTo>
                    <a:pt x="33" y="467"/>
                  </a:lnTo>
                  <a:lnTo>
                    <a:pt x="53" y="745"/>
                  </a:lnTo>
                  <a:lnTo>
                    <a:pt x="56" y="838"/>
                  </a:lnTo>
                  <a:lnTo>
                    <a:pt x="56" y="880"/>
                  </a:lnTo>
                  <a:lnTo>
                    <a:pt x="59" y="897"/>
                  </a:lnTo>
                  <a:lnTo>
                    <a:pt x="64" y="911"/>
                  </a:lnTo>
                  <a:lnTo>
                    <a:pt x="76" y="930"/>
                  </a:lnTo>
                  <a:lnTo>
                    <a:pt x="92" y="947"/>
                  </a:lnTo>
                  <a:lnTo>
                    <a:pt x="104" y="956"/>
                  </a:lnTo>
                  <a:lnTo>
                    <a:pt x="118" y="964"/>
                  </a:lnTo>
                  <a:lnTo>
                    <a:pt x="135" y="972"/>
                  </a:lnTo>
                  <a:lnTo>
                    <a:pt x="151" y="978"/>
                  </a:lnTo>
                  <a:lnTo>
                    <a:pt x="174" y="984"/>
                  </a:lnTo>
                  <a:lnTo>
                    <a:pt x="199" y="986"/>
                  </a:lnTo>
                  <a:lnTo>
                    <a:pt x="289" y="992"/>
                  </a:lnTo>
                  <a:lnTo>
                    <a:pt x="348" y="992"/>
                  </a:lnTo>
                  <a:lnTo>
                    <a:pt x="379" y="989"/>
                  </a:lnTo>
                  <a:lnTo>
                    <a:pt x="390" y="989"/>
                  </a:lnTo>
                  <a:lnTo>
                    <a:pt x="387" y="846"/>
                  </a:lnTo>
                  <a:lnTo>
                    <a:pt x="382" y="697"/>
                  </a:lnTo>
                  <a:lnTo>
                    <a:pt x="373" y="523"/>
                  </a:lnTo>
                  <a:lnTo>
                    <a:pt x="359" y="346"/>
                  </a:lnTo>
                  <a:lnTo>
                    <a:pt x="351" y="261"/>
                  </a:lnTo>
                  <a:lnTo>
                    <a:pt x="343" y="186"/>
                  </a:lnTo>
                  <a:lnTo>
                    <a:pt x="331" y="118"/>
                  </a:lnTo>
                  <a:lnTo>
                    <a:pt x="317" y="62"/>
                  </a:lnTo>
                  <a:lnTo>
                    <a:pt x="312" y="42"/>
                  </a:lnTo>
                  <a:lnTo>
                    <a:pt x="303" y="23"/>
                  </a:lnTo>
                  <a:lnTo>
                    <a:pt x="295" y="9"/>
                  </a:lnTo>
                  <a:lnTo>
                    <a:pt x="28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18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635" name="Freeform 18"/>
            <p:cNvSpPr>
              <a:spLocks/>
            </p:cNvSpPr>
            <p:nvPr/>
          </p:nvSpPr>
          <p:spPr bwMode="auto">
            <a:xfrm>
              <a:off x="4952" y="2323"/>
              <a:ext cx="352" cy="928"/>
            </a:xfrm>
            <a:custGeom>
              <a:avLst/>
              <a:gdLst>
                <a:gd name="T0" fmla="*/ 0 w 352"/>
                <a:gd name="T1" fmla="*/ 31 h 928"/>
                <a:gd name="T2" fmla="*/ 14 w 352"/>
                <a:gd name="T3" fmla="*/ 172 h 928"/>
                <a:gd name="T4" fmla="*/ 34 w 352"/>
                <a:gd name="T5" fmla="*/ 436 h 928"/>
                <a:gd name="T6" fmla="*/ 54 w 352"/>
                <a:gd name="T7" fmla="*/ 694 h 928"/>
                <a:gd name="T8" fmla="*/ 59 w 352"/>
                <a:gd name="T9" fmla="*/ 781 h 928"/>
                <a:gd name="T10" fmla="*/ 59 w 352"/>
                <a:gd name="T11" fmla="*/ 821 h 928"/>
                <a:gd name="T12" fmla="*/ 62 w 352"/>
                <a:gd name="T13" fmla="*/ 835 h 928"/>
                <a:gd name="T14" fmla="*/ 68 w 352"/>
                <a:gd name="T15" fmla="*/ 849 h 928"/>
                <a:gd name="T16" fmla="*/ 76 w 352"/>
                <a:gd name="T17" fmla="*/ 866 h 928"/>
                <a:gd name="T18" fmla="*/ 90 w 352"/>
                <a:gd name="T19" fmla="*/ 885 h 928"/>
                <a:gd name="T20" fmla="*/ 101 w 352"/>
                <a:gd name="T21" fmla="*/ 894 h 928"/>
                <a:gd name="T22" fmla="*/ 113 w 352"/>
                <a:gd name="T23" fmla="*/ 899 h 928"/>
                <a:gd name="T24" fmla="*/ 127 w 352"/>
                <a:gd name="T25" fmla="*/ 908 h 928"/>
                <a:gd name="T26" fmla="*/ 144 w 352"/>
                <a:gd name="T27" fmla="*/ 913 h 928"/>
                <a:gd name="T28" fmla="*/ 163 w 352"/>
                <a:gd name="T29" fmla="*/ 919 h 928"/>
                <a:gd name="T30" fmla="*/ 186 w 352"/>
                <a:gd name="T31" fmla="*/ 922 h 928"/>
                <a:gd name="T32" fmla="*/ 264 w 352"/>
                <a:gd name="T33" fmla="*/ 928 h 928"/>
                <a:gd name="T34" fmla="*/ 315 w 352"/>
                <a:gd name="T35" fmla="*/ 928 h 928"/>
                <a:gd name="T36" fmla="*/ 343 w 352"/>
                <a:gd name="T37" fmla="*/ 928 h 928"/>
                <a:gd name="T38" fmla="*/ 352 w 352"/>
                <a:gd name="T39" fmla="*/ 925 h 928"/>
                <a:gd name="T40" fmla="*/ 349 w 352"/>
                <a:gd name="T41" fmla="*/ 793 h 928"/>
                <a:gd name="T42" fmla="*/ 343 w 352"/>
                <a:gd name="T43" fmla="*/ 652 h 928"/>
                <a:gd name="T44" fmla="*/ 332 w 352"/>
                <a:gd name="T45" fmla="*/ 489 h 928"/>
                <a:gd name="T46" fmla="*/ 321 w 352"/>
                <a:gd name="T47" fmla="*/ 326 h 928"/>
                <a:gd name="T48" fmla="*/ 312 w 352"/>
                <a:gd name="T49" fmla="*/ 248 h 928"/>
                <a:gd name="T50" fmla="*/ 304 w 352"/>
                <a:gd name="T51" fmla="*/ 177 h 928"/>
                <a:gd name="T52" fmla="*/ 293 w 352"/>
                <a:gd name="T53" fmla="*/ 113 h 928"/>
                <a:gd name="T54" fmla="*/ 281 w 352"/>
                <a:gd name="T55" fmla="*/ 62 h 928"/>
                <a:gd name="T56" fmla="*/ 267 w 352"/>
                <a:gd name="T57" fmla="*/ 23 h 928"/>
                <a:gd name="T58" fmla="*/ 262 w 352"/>
                <a:gd name="T59" fmla="*/ 11 h 928"/>
                <a:gd name="T60" fmla="*/ 253 w 352"/>
                <a:gd name="T61" fmla="*/ 0 h 928"/>
                <a:gd name="T62" fmla="*/ 0 w 352"/>
                <a:gd name="T63" fmla="*/ 31 h 9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2"/>
                <a:gd name="T97" fmla="*/ 0 h 928"/>
                <a:gd name="T98" fmla="*/ 352 w 352"/>
                <a:gd name="T99" fmla="*/ 928 h 9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2" h="928">
                  <a:moveTo>
                    <a:pt x="0" y="31"/>
                  </a:moveTo>
                  <a:lnTo>
                    <a:pt x="14" y="172"/>
                  </a:lnTo>
                  <a:lnTo>
                    <a:pt x="34" y="436"/>
                  </a:lnTo>
                  <a:lnTo>
                    <a:pt x="54" y="694"/>
                  </a:lnTo>
                  <a:lnTo>
                    <a:pt x="59" y="781"/>
                  </a:lnTo>
                  <a:lnTo>
                    <a:pt x="59" y="821"/>
                  </a:lnTo>
                  <a:lnTo>
                    <a:pt x="62" y="835"/>
                  </a:lnTo>
                  <a:lnTo>
                    <a:pt x="68" y="849"/>
                  </a:lnTo>
                  <a:lnTo>
                    <a:pt x="76" y="866"/>
                  </a:lnTo>
                  <a:lnTo>
                    <a:pt x="90" y="885"/>
                  </a:lnTo>
                  <a:lnTo>
                    <a:pt x="101" y="894"/>
                  </a:lnTo>
                  <a:lnTo>
                    <a:pt x="113" y="899"/>
                  </a:lnTo>
                  <a:lnTo>
                    <a:pt x="127" y="908"/>
                  </a:lnTo>
                  <a:lnTo>
                    <a:pt x="144" y="913"/>
                  </a:lnTo>
                  <a:lnTo>
                    <a:pt x="163" y="919"/>
                  </a:lnTo>
                  <a:lnTo>
                    <a:pt x="186" y="922"/>
                  </a:lnTo>
                  <a:lnTo>
                    <a:pt x="264" y="928"/>
                  </a:lnTo>
                  <a:lnTo>
                    <a:pt x="315" y="928"/>
                  </a:lnTo>
                  <a:lnTo>
                    <a:pt x="343" y="928"/>
                  </a:lnTo>
                  <a:lnTo>
                    <a:pt x="352" y="925"/>
                  </a:lnTo>
                  <a:lnTo>
                    <a:pt x="349" y="793"/>
                  </a:lnTo>
                  <a:lnTo>
                    <a:pt x="343" y="652"/>
                  </a:lnTo>
                  <a:lnTo>
                    <a:pt x="332" y="489"/>
                  </a:lnTo>
                  <a:lnTo>
                    <a:pt x="321" y="326"/>
                  </a:lnTo>
                  <a:lnTo>
                    <a:pt x="312" y="248"/>
                  </a:lnTo>
                  <a:lnTo>
                    <a:pt x="304" y="177"/>
                  </a:lnTo>
                  <a:lnTo>
                    <a:pt x="293" y="113"/>
                  </a:lnTo>
                  <a:lnTo>
                    <a:pt x="281" y="62"/>
                  </a:lnTo>
                  <a:lnTo>
                    <a:pt x="267" y="23"/>
                  </a:lnTo>
                  <a:lnTo>
                    <a:pt x="262" y="11"/>
                  </a:lnTo>
                  <a:lnTo>
                    <a:pt x="25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636" name="Freeform 19"/>
            <p:cNvSpPr>
              <a:spLocks/>
            </p:cNvSpPr>
            <p:nvPr/>
          </p:nvSpPr>
          <p:spPr bwMode="auto">
            <a:xfrm>
              <a:off x="5079" y="2208"/>
              <a:ext cx="691" cy="1135"/>
            </a:xfrm>
            <a:custGeom>
              <a:avLst/>
              <a:gdLst>
                <a:gd name="T0" fmla="*/ 0 w 691"/>
                <a:gd name="T1" fmla="*/ 1116 h 1135"/>
                <a:gd name="T2" fmla="*/ 17 w 691"/>
                <a:gd name="T3" fmla="*/ 969 h 1135"/>
                <a:gd name="T4" fmla="*/ 31 w 691"/>
                <a:gd name="T5" fmla="*/ 815 h 1135"/>
                <a:gd name="T6" fmla="*/ 45 w 691"/>
                <a:gd name="T7" fmla="*/ 635 h 1135"/>
                <a:gd name="T8" fmla="*/ 50 w 691"/>
                <a:gd name="T9" fmla="*/ 542 h 1135"/>
                <a:gd name="T10" fmla="*/ 53 w 691"/>
                <a:gd name="T11" fmla="*/ 450 h 1135"/>
                <a:gd name="T12" fmla="*/ 53 w 691"/>
                <a:gd name="T13" fmla="*/ 360 h 1135"/>
                <a:gd name="T14" fmla="*/ 50 w 691"/>
                <a:gd name="T15" fmla="*/ 275 h 1135"/>
                <a:gd name="T16" fmla="*/ 45 w 691"/>
                <a:gd name="T17" fmla="*/ 200 h 1135"/>
                <a:gd name="T18" fmla="*/ 36 w 691"/>
                <a:gd name="T19" fmla="*/ 135 h 1135"/>
                <a:gd name="T20" fmla="*/ 31 w 691"/>
                <a:gd name="T21" fmla="*/ 110 h 1135"/>
                <a:gd name="T22" fmla="*/ 22 w 691"/>
                <a:gd name="T23" fmla="*/ 84 h 1135"/>
                <a:gd name="T24" fmla="*/ 14 w 691"/>
                <a:gd name="T25" fmla="*/ 65 h 1135"/>
                <a:gd name="T26" fmla="*/ 3 w 691"/>
                <a:gd name="T27" fmla="*/ 51 h 1135"/>
                <a:gd name="T28" fmla="*/ 19 w 691"/>
                <a:gd name="T29" fmla="*/ 42 h 1135"/>
                <a:gd name="T30" fmla="*/ 42 w 691"/>
                <a:gd name="T31" fmla="*/ 37 h 1135"/>
                <a:gd name="T32" fmla="*/ 70 w 691"/>
                <a:gd name="T33" fmla="*/ 31 h 1135"/>
                <a:gd name="T34" fmla="*/ 104 w 691"/>
                <a:gd name="T35" fmla="*/ 28 h 1135"/>
                <a:gd name="T36" fmla="*/ 146 w 691"/>
                <a:gd name="T37" fmla="*/ 25 h 1135"/>
                <a:gd name="T38" fmla="*/ 197 w 691"/>
                <a:gd name="T39" fmla="*/ 28 h 1135"/>
                <a:gd name="T40" fmla="*/ 250 w 691"/>
                <a:gd name="T41" fmla="*/ 39 h 1135"/>
                <a:gd name="T42" fmla="*/ 295 w 691"/>
                <a:gd name="T43" fmla="*/ 39 h 1135"/>
                <a:gd name="T44" fmla="*/ 345 w 691"/>
                <a:gd name="T45" fmla="*/ 42 h 1135"/>
                <a:gd name="T46" fmla="*/ 405 w 691"/>
                <a:gd name="T47" fmla="*/ 39 h 1135"/>
                <a:gd name="T48" fmla="*/ 475 w 691"/>
                <a:gd name="T49" fmla="*/ 37 h 1135"/>
                <a:gd name="T50" fmla="*/ 545 w 691"/>
                <a:gd name="T51" fmla="*/ 31 h 1135"/>
                <a:gd name="T52" fmla="*/ 615 w 691"/>
                <a:gd name="T53" fmla="*/ 20 h 1135"/>
                <a:gd name="T54" fmla="*/ 649 w 691"/>
                <a:gd name="T55" fmla="*/ 11 h 1135"/>
                <a:gd name="T56" fmla="*/ 683 w 691"/>
                <a:gd name="T57" fmla="*/ 0 h 1135"/>
                <a:gd name="T58" fmla="*/ 688 w 691"/>
                <a:gd name="T59" fmla="*/ 528 h 1135"/>
                <a:gd name="T60" fmla="*/ 691 w 691"/>
                <a:gd name="T61" fmla="*/ 899 h 1135"/>
                <a:gd name="T62" fmla="*/ 691 w 691"/>
                <a:gd name="T63" fmla="*/ 1031 h 1135"/>
                <a:gd name="T64" fmla="*/ 688 w 691"/>
                <a:gd name="T65" fmla="*/ 1090 h 1135"/>
                <a:gd name="T66" fmla="*/ 472 w 691"/>
                <a:gd name="T67" fmla="*/ 1099 h 1135"/>
                <a:gd name="T68" fmla="*/ 317 w 691"/>
                <a:gd name="T69" fmla="*/ 1107 h 1135"/>
                <a:gd name="T70" fmla="*/ 264 w 691"/>
                <a:gd name="T71" fmla="*/ 1113 h 1135"/>
                <a:gd name="T72" fmla="*/ 247 w 691"/>
                <a:gd name="T73" fmla="*/ 1116 h 1135"/>
                <a:gd name="T74" fmla="*/ 236 w 691"/>
                <a:gd name="T75" fmla="*/ 1118 h 1135"/>
                <a:gd name="T76" fmla="*/ 219 w 691"/>
                <a:gd name="T77" fmla="*/ 1124 h 1135"/>
                <a:gd name="T78" fmla="*/ 191 w 691"/>
                <a:gd name="T79" fmla="*/ 1130 h 1135"/>
                <a:gd name="T80" fmla="*/ 154 w 691"/>
                <a:gd name="T81" fmla="*/ 1132 h 1135"/>
                <a:gd name="T82" fmla="*/ 115 w 691"/>
                <a:gd name="T83" fmla="*/ 1135 h 1135"/>
                <a:gd name="T84" fmla="*/ 76 w 691"/>
                <a:gd name="T85" fmla="*/ 1135 h 1135"/>
                <a:gd name="T86" fmla="*/ 42 w 691"/>
                <a:gd name="T87" fmla="*/ 1132 h 1135"/>
                <a:gd name="T88" fmla="*/ 14 w 691"/>
                <a:gd name="T89" fmla="*/ 1127 h 1135"/>
                <a:gd name="T90" fmla="*/ 5 w 691"/>
                <a:gd name="T91" fmla="*/ 1121 h 1135"/>
                <a:gd name="T92" fmla="*/ 0 w 691"/>
                <a:gd name="T93" fmla="*/ 1116 h 11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1"/>
                <a:gd name="T142" fmla="*/ 0 h 1135"/>
                <a:gd name="T143" fmla="*/ 691 w 691"/>
                <a:gd name="T144" fmla="*/ 1135 h 113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1" h="1135">
                  <a:moveTo>
                    <a:pt x="0" y="1116"/>
                  </a:moveTo>
                  <a:lnTo>
                    <a:pt x="17" y="969"/>
                  </a:lnTo>
                  <a:lnTo>
                    <a:pt x="31" y="815"/>
                  </a:lnTo>
                  <a:lnTo>
                    <a:pt x="45" y="635"/>
                  </a:lnTo>
                  <a:lnTo>
                    <a:pt x="50" y="542"/>
                  </a:lnTo>
                  <a:lnTo>
                    <a:pt x="53" y="450"/>
                  </a:lnTo>
                  <a:lnTo>
                    <a:pt x="53" y="360"/>
                  </a:lnTo>
                  <a:lnTo>
                    <a:pt x="50" y="275"/>
                  </a:lnTo>
                  <a:lnTo>
                    <a:pt x="45" y="200"/>
                  </a:lnTo>
                  <a:lnTo>
                    <a:pt x="36" y="135"/>
                  </a:lnTo>
                  <a:lnTo>
                    <a:pt x="31" y="110"/>
                  </a:lnTo>
                  <a:lnTo>
                    <a:pt x="22" y="84"/>
                  </a:lnTo>
                  <a:lnTo>
                    <a:pt x="14" y="65"/>
                  </a:lnTo>
                  <a:lnTo>
                    <a:pt x="3" y="51"/>
                  </a:lnTo>
                  <a:lnTo>
                    <a:pt x="19" y="42"/>
                  </a:lnTo>
                  <a:lnTo>
                    <a:pt x="42" y="37"/>
                  </a:lnTo>
                  <a:lnTo>
                    <a:pt x="70" y="31"/>
                  </a:lnTo>
                  <a:lnTo>
                    <a:pt x="104" y="28"/>
                  </a:lnTo>
                  <a:lnTo>
                    <a:pt x="146" y="25"/>
                  </a:lnTo>
                  <a:lnTo>
                    <a:pt x="197" y="28"/>
                  </a:lnTo>
                  <a:lnTo>
                    <a:pt x="250" y="39"/>
                  </a:lnTo>
                  <a:lnTo>
                    <a:pt x="295" y="39"/>
                  </a:lnTo>
                  <a:lnTo>
                    <a:pt x="345" y="42"/>
                  </a:lnTo>
                  <a:lnTo>
                    <a:pt x="405" y="39"/>
                  </a:lnTo>
                  <a:lnTo>
                    <a:pt x="475" y="37"/>
                  </a:lnTo>
                  <a:lnTo>
                    <a:pt x="545" y="31"/>
                  </a:lnTo>
                  <a:lnTo>
                    <a:pt x="615" y="20"/>
                  </a:lnTo>
                  <a:lnTo>
                    <a:pt x="649" y="11"/>
                  </a:lnTo>
                  <a:lnTo>
                    <a:pt x="683" y="0"/>
                  </a:lnTo>
                  <a:lnTo>
                    <a:pt x="688" y="528"/>
                  </a:lnTo>
                  <a:lnTo>
                    <a:pt x="691" y="899"/>
                  </a:lnTo>
                  <a:lnTo>
                    <a:pt x="691" y="1031"/>
                  </a:lnTo>
                  <a:lnTo>
                    <a:pt x="688" y="1090"/>
                  </a:lnTo>
                  <a:lnTo>
                    <a:pt x="472" y="1099"/>
                  </a:lnTo>
                  <a:lnTo>
                    <a:pt x="317" y="1107"/>
                  </a:lnTo>
                  <a:lnTo>
                    <a:pt x="264" y="1113"/>
                  </a:lnTo>
                  <a:lnTo>
                    <a:pt x="247" y="1116"/>
                  </a:lnTo>
                  <a:lnTo>
                    <a:pt x="236" y="1118"/>
                  </a:lnTo>
                  <a:lnTo>
                    <a:pt x="219" y="1124"/>
                  </a:lnTo>
                  <a:lnTo>
                    <a:pt x="191" y="1130"/>
                  </a:lnTo>
                  <a:lnTo>
                    <a:pt x="154" y="1132"/>
                  </a:lnTo>
                  <a:lnTo>
                    <a:pt x="115" y="1135"/>
                  </a:lnTo>
                  <a:lnTo>
                    <a:pt x="76" y="1135"/>
                  </a:lnTo>
                  <a:lnTo>
                    <a:pt x="42" y="1132"/>
                  </a:lnTo>
                  <a:lnTo>
                    <a:pt x="14" y="1127"/>
                  </a:lnTo>
                  <a:lnTo>
                    <a:pt x="5" y="1121"/>
                  </a:lnTo>
                  <a:lnTo>
                    <a:pt x="0" y="1116"/>
                  </a:lnTo>
                  <a:close/>
                </a:path>
              </a:pathLst>
            </a:custGeom>
            <a:solidFill>
              <a:srgbClr val="2540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637" name="Freeform 20"/>
            <p:cNvSpPr>
              <a:spLocks/>
            </p:cNvSpPr>
            <p:nvPr/>
          </p:nvSpPr>
          <p:spPr bwMode="auto">
            <a:xfrm>
              <a:off x="5278" y="3057"/>
              <a:ext cx="180" cy="179"/>
            </a:xfrm>
            <a:custGeom>
              <a:avLst/>
              <a:gdLst>
                <a:gd name="T0" fmla="*/ 180 w 180"/>
                <a:gd name="T1" fmla="*/ 90 h 179"/>
                <a:gd name="T2" fmla="*/ 180 w 180"/>
                <a:gd name="T3" fmla="*/ 106 h 179"/>
                <a:gd name="T4" fmla="*/ 175 w 180"/>
                <a:gd name="T5" fmla="*/ 123 h 179"/>
                <a:gd name="T6" fmla="*/ 166 w 180"/>
                <a:gd name="T7" fmla="*/ 140 h 179"/>
                <a:gd name="T8" fmla="*/ 155 w 180"/>
                <a:gd name="T9" fmla="*/ 151 h 179"/>
                <a:gd name="T10" fmla="*/ 141 w 180"/>
                <a:gd name="T11" fmla="*/ 163 h 179"/>
                <a:gd name="T12" fmla="*/ 127 w 180"/>
                <a:gd name="T13" fmla="*/ 171 h 179"/>
                <a:gd name="T14" fmla="*/ 110 w 180"/>
                <a:gd name="T15" fmla="*/ 177 h 179"/>
                <a:gd name="T16" fmla="*/ 90 w 180"/>
                <a:gd name="T17" fmla="*/ 179 h 179"/>
                <a:gd name="T18" fmla="*/ 73 w 180"/>
                <a:gd name="T19" fmla="*/ 177 h 179"/>
                <a:gd name="T20" fmla="*/ 57 w 180"/>
                <a:gd name="T21" fmla="*/ 171 h 179"/>
                <a:gd name="T22" fmla="*/ 40 w 180"/>
                <a:gd name="T23" fmla="*/ 163 h 179"/>
                <a:gd name="T24" fmla="*/ 28 w 180"/>
                <a:gd name="T25" fmla="*/ 151 h 179"/>
                <a:gd name="T26" fmla="*/ 17 w 180"/>
                <a:gd name="T27" fmla="*/ 140 h 179"/>
                <a:gd name="T28" fmla="*/ 9 w 180"/>
                <a:gd name="T29" fmla="*/ 123 h 179"/>
                <a:gd name="T30" fmla="*/ 3 w 180"/>
                <a:gd name="T31" fmla="*/ 106 h 179"/>
                <a:gd name="T32" fmla="*/ 0 w 180"/>
                <a:gd name="T33" fmla="*/ 90 h 179"/>
                <a:gd name="T34" fmla="*/ 3 w 180"/>
                <a:gd name="T35" fmla="*/ 70 h 179"/>
                <a:gd name="T36" fmla="*/ 9 w 180"/>
                <a:gd name="T37" fmla="*/ 53 h 179"/>
                <a:gd name="T38" fmla="*/ 17 w 180"/>
                <a:gd name="T39" fmla="*/ 39 h 179"/>
                <a:gd name="T40" fmla="*/ 28 w 180"/>
                <a:gd name="T41" fmla="*/ 25 h 179"/>
                <a:gd name="T42" fmla="*/ 40 w 180"/>
                <a:gd name="T43" fmla="*/ 14 h 179"/>
                <a:gd name="T44" fmla="*/ 57 w 180"/>
                <a:gd name="T45" fmla="*/ 5 h 179"/>
                <a:gd name="T46" fmla="*/ 73 w 180"/>
                <a:gd name="T47" fmla="*/ 0 h 179"/>
                <a:gd name="T48" fmla="*/ 90 w 180"/>
                <a:gd name="T49" fmla="*/ 0 h 179"/>
                <a:gd name="T50" fmla="*/ 110 w 180"/>
                <a:gd name="T51" fmla="*/ 0 h 179"/>
                <a:gd name="T52" fmla="*/ 127 w 180"/>
                <a:gd name="T53" fmla="*/ 5 h 179"/>
                <a:gd name="T54" fmla="*/ 141 w 180"/>
                <a:gd name="T55" fmla="*/ 14 h 179"/>
                <a:gd name="T56" fmla="*/ 155 w 180"/>
                <a:gd name="T57" fmla="*/ 25 h 179"/>
                <a:gd name="T58" fmla="*/ 166 w 180"/>
                <a:gd name="T59" fmla="*/ 39 h 179"/>
                <a:gd name="T60" fmla="*/ 175 w 180"/>
                <a:gd name="T61" fmla="*/ 53 h 179"/>
                <a:gd name="T62" fmla="*/ 180 w 180"/>
                <a:gd name="T63" fmla="*/ 70 h 179"/>
                <a:gd name="T64" fmla="*/ 180 w 180"/>
                <a:gd name="T65" fmla="*/ 90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0"/>
                <a:gd name="T100" fmla="*/ 0 h 179"/>
                <a:gd name="T101" fmla="*/ 180 w 180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0" h="179">
                  <a:moveTo>
                    <a:pt x="180" y="90"/>
                  </a:moveTo>
                  <a:lnTo>
                    <a:pt x="180" y="106"/>
                  </a:lnTo>
                  <a:lnTo>
                    <a:pt x="175" y="123"/>
                  </a:lnTo>
                  <a:lnTo>
                    <a:pt x="166" y="140"/>
                  </a:lnTo>
                  <a:lnTo>
                    <a:pt x="155" y="151"/>
                  </a:lnTo>
                  <a:lnTo>
                    <a:pt x="141" y="163"/>
                  </a:lnTo>
                  <a:lnTo>
                    <a:pt x="127" y="171"/>
                  </a:lnTo>
                  <a:lnTo>
                    <a:pt x="110" y="177"/>
                  </a:lnTo>
                  <a:lnTo>
                    <a:pt x="90" y="179"/>
                  </a:lnTo>
                  <a:lnTo>
                    <a:pt x="73" y="177"/>
                  </a:lnTo>
                  <a:lnTo>
                    <a:pt x="57" y="171"/>
                  </a:lnTo>
                  <a:lnTo>
                    <a:pt x="40" y="163"/>
                  </a:lnTo>
                  <a:lnTo>
                    <a:pt x="28" y="151"/>
                  </a:lnTo>
                  <a:lnTo>
                    <a:pt x="17" y="140"/>
                  </a:lnTo>
                  <a:lnTo>
                    <a:pt x="9" y="123"/>
                  </a:lnTo>
                  <a:lnTo>
                    <a:pt x="3" y="106"/>
                  </a:lnTo>
                  <a:lnTo>
                    <a:pt x="0" y="90"/>
                  </a:lnTo>
                  <a:lnTo>
                    <a:pt x="3" y="70"/>
                  </a:lnTo>
                  <a:lnTo>
                    <a:pt x="9" y="53"/>
                  </a:lnTo>
                  <a:lnTo>
                    <a:pt x="17" y="39"/>
                  </a:lnTo>
                  <a:lnTo>
                    <a:pt x="28" y="25"/>
                  </a:lnTo>
                  <a:lnTo>
                    <a:pt x="40" y="14"/>
                  </a:lnTo>
                  <a:lnTo>
                    <a:pt x="57" y="5"/>
                  </a:lnTo>
                  <a:lnTo>
                    <a:pt x="73" y="0"/>
                  </a:lnTo>
                  <a:lnTo>
                    <a:pt x="90" y="0"/>
                  </a:lnTo>
                  <a:lnTo>
                    <a:pt x="110" y="0"/>
                  </a:lnTo>
                  <a:lnTo>
                    <a:pt x="127" y="5"/>
                  </a:lnTo>
                  <a:lnTo>
                    <a:pt x="141" y="14"/>
                  </a:lnTo>
                  <a:lnTo>
                    <a:pt x="155" y="25"/>
                  </a:lnTo>
                  <a:lnTo>
                    <a:pt x="166" y="39"/>
                  </a:lnTo>
                  <a:lnTo>
                    <a:pt x="175" y="53"/>
                  </a:lnTo>
                  <a:lnTo>
                    <a:pt x="180" y="70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FFA7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51100" y="2552700"/>
            <a:ext cx="6324600" cy="584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Can be very subjective. Two people rarely come up with the same final version of a SWOT. Use it as a guide and not as a prescription.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765300" y="2606675"/>
            <a:ext cx="250825" cy="250825"/>
            <a:chOff x="530225" y="5016500"/>
            <a:chExt cx="393700" cy="393700"/>
          </a:xfrm>
        </p:grpSpPr>
        <p:sp>
          <p:nvSpPr>
            <p:cNvPr id="25631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32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765300" y="3273425"/>
            <a:ext cx="250825" cy="250825"/>
            <a:chOff x="530225" y="5016500"/>
            <a:chExt cx="393700" cy="393700"/>
          </a:xfrm>
        </p:grpSpPr>
        <p:sp>
          <p:nvSpPr>
            <p:cNvPr id="25629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30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765300" y="3949700"/>
            <a:ext cx="250825" cy="250825"/>
            <a:chOff x="530225" y="5016500"/>
            <a:chExt cx="393700" cy="393700"/>
          </a:xfrm>
        </p:grpSpPr>
        <p:sp>
          <p:nvSpPr>
            <p:cNvPr id="2562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2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765300" y="4584700"/>
            <a:ext cx="250825" cy="250825"/>
            <a:chOff x="530225" y="5016500"/>
            <a:chExt cx="393700" cy="393700"/>
          </a:xfrm>
        </p:grpSpPr>
        <p:sp>
          <p:nvSpPr>
            <p:cNvPr id="25625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26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2451100" y="3243263"/>
            <a:ext cx="6324600" cy="584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May cause organizations to view circumstances as very simple due to which certain key strategic contact may be overlooked.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51100" y="3914775"/>
            <a:ext cx="6324600" cy="584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Categorizing aspects as strengths, weaknesses, opportunities &amp; threats might be very subjective as there is great degree of uncertainty in market.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51100" y="4568825"/>
            <a:ext cx="6324600" cy="58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To be effective, SWOT needs to be conducted regularly. The pace of change makes it difficult to anticipate developments.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766888" y="5241925"/>
            <a:ext cx="250825" cy="250825"/>
            <a:chOff x="530225" y="5016500"/>
            <a:chExt cx="393700" cy="393700"/>
          </a:xfrm>
        </p:grpSpPr>
        <p:sp>
          <p:nvSpPr>
            <p:cNvPr id="25623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24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452688" y="5226050"/>
            <a:ext cx="63246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The data used in the analysis may be based on assumptions that subsequently prove to be unfounded [good and bad]. 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782763" y="5913438"/>
            <a:ext cx="250825" cy="250825"/>
            <a:chOff x="530225" y="5016500"/>
            <a:chExt cx="393700" cy="393700"/>
          </a:xfrm>
        </p:grpSpPr>
        <p:sp>
          <p:nvSpPr>
            <p:cNvPr id="25621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5622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468563" y="5897563"/>
            <a:ext cx="6324600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ＭＳ Ｐゴシック" pitchFamily="34" charset="-128"/>
              </a:rPr>
              <a:t>It lacks detailed structure, so key elements may get missed.</a:t>
            </a:r>
          </a:p>
          <a:p>
            <a:pPr>
              <a:defRPr/>
            </a:pPr>
            <a:endParaRPr lang="en-US" sz="1600" dirty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6" grpId="0" animBg="1"/>
      <p:bldP spid="27" grpId="0" animBg="1"/>
      <p:bldP spid="31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4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760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Brainstorming &amp; Prioritization in SWOT Analysis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" name="TextBox 54"/>
          <p:cNvSpPr txBox="1">
            <a:spLocks noChangeArrowheads="1"/>
          </p:cNvSpPr>
          <p:nvPr/>
        </p:nvSpPr>
        <p:spPr bwMode="auto">
          <a:xfrm>
            <a:off x="1446663" y="1992313"/>
            <a:ext cx="2579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Brainstorming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25900" y="1992313"/>
            <a:ext cx="887413" cy="4619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54"/>
          <p:cNvSpPr txBox="1">
            <a:spLocks noChangeArrowheads="1"/>
          </p:cNvSpPr>
          <p:nvPr/>
        </p:nvSpPr>
        <p:spPr bwMode="auto">
          <a:xfrm>
            <a:off x="5173663" y="1992313"/>
            <a:ext cx="2266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Prioritization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77900" y="2701925"/>
            <a:ext cx="695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Output from Brainstorming exercise is Prioritized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3425" y="3425825"/>
            <a:ext cx="35925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Begin brainstorming by asking the following questions:</a:t>
            </a:r>
          </a:p>
          <a:p>
            <a:pPr>
              <a:buFont typeface="Arial" charset="0"/>
              <a:buChar char="•"/>
            </a:pPr>
            <a:r>
              <a:rPr lang="en-US" sz="1600"/>
              <a:t> What opportunities exist in our </a:t>
            </a:r>
            <a:br>
              <a:rPr lang="en-US" sz="1600"/>
            </a:br>
            <a:r>
              <a:rPr lang="en-US" sz="1600"/>
              <a:t>  external environment?</a:t>
            </a:r>
          </a:p>
          <a:p>
            <a:pPr>
              <a:buFont typeface="Arial" charset="0"/>
              <a:buChar char="•"/>
            </a:pPr>
            <a:r>
              <a:rPr lang="en-US" sz="1600"/>
              <a:t> What threats to the institution exist in </a:t>
            </a:r>
            <a:br>
              <a:rPr lang="en-US" sz="1600"/>
            </a:br>
            <a:r>
              <a:rPr lang="en-US" sz="1600"/>
              <a:t>  our external environment?</a:t>
            </a:r>
          </a:p>
          <a:p>
            <a:pPr>
              <a:buFont typeface="Arial" charset="0"/>
              <a:buChar char="•"/>
            </a:pPr>
            <a:r>
              <a:rPr lang="en-US" sz="1600"/>
              <a:t> What are the strengths of our </a:t>
            </a:r>
            <a:br>
              <a:rPr lang="en-US" sz="1600"/>
            </a:br>
            <a:r>
              <a:rPr lang="en-US" sz="1600"/>
              <a:t>   institution?</a:t>
            </a:r>
          </a:p>
          <a:p>
            <a:pPr>
              <a:buFont typeface="Arial" charset="0"/>
              <a:buChar char="•"/>
            </a:pPr>
            <a:r>
              <a:rPr lang="en-US" sz="1600"/>
              <a:t> What are the weaknesses of our  </a:t>
            </a:r>
            <a:br>
              <a:rPr lang="en-US" sz="1600"/>
            </a:br>
            <a:r>
              <a:rPr lang="en-US" sz="1600"/>
              <a:t>  institution?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62463" y="3425825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At the end of the Brainstorming exercise:</a:t>
            </a:r>
          </a:p>
          <a:p>
            <a:pPr>
              <a:buFont typeface="Arial" charset="0"/>
              <a:buChar char="•"/>
            </a:pPr>
            <a:r>
              <a:rPr lang="en-US" sz="1600"/>
              <a:t> Reduce the list of strengths &amp; weaknesses to no </a:t>
            </a:r>
            <a:br>
              <a:rPr lang="en-US" sz="1600"/>
            </a:br>
            <a:r>
              <a:rPr lang="en-US" sz="1600"/>
              <a:t>  more than five distinctive competencies and </a:t>
            </a:r>
            <a:br>
              <a:rPr lang="en-US" sz="1600"/>
            </a:br>
            <a:r>
              <a:rPr lang="en-US" sz="1600"/>
              <a:t>  debilitating weaknesses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 Strengths that are distinctive competencies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 Weaknesses that are debilitating</a:t>
            </a:r>
          </a:p>
          <a:p>
            <a:pPr>
              <a:buFont typeface="Arial" charset="0"/>
              <a:buChar char="•"/>
            </a:pPr>
            <a:r>
              <a:rPr lang="en-US" sz="1600"/>
              <a:t> Reduce threats and opportunities to the five most </a:t>
            </a:r>
            <a:br>
              <a:rPr lang="en-US" sz="1600"/>
            </a:br>
            <a:r>
              <a:rPr lang="en-US" sz="1600"/>
              <a:t>  critically important of each.</a:t>
            </a:r>
          </a:p>
          <a:p>
            <a:endParaRPr lang="en-US" sz="160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921000" y="4830763"/>
            <a:ext cx="2811463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When to 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once per year</a:t>
            </a:r>
          </a:p>
          <a:p>
            <a:r>
              <a:rPr lang="en-US" dirty="0"/>
              <a:t>When individual issues need to be addressed:</a:t>
            </a:r>
          </a:p>
          <a:p>
            <a:pPr lvl="1"/>
            <a:r>
              <a:rPr lang="en-US" dirty="0"/>
              <a:t>staffing issues</a:t>
            </a:r>
          </a:p>
          <a:p>
            <a:pPr lvl="1"/>
            <a:r>
              <a:rPr lang="en-US" dirty="0"/>
              <a:t>business culture and image</a:t>
            </a:r>
          </a:p>
          <a:p>
            <a:pPr lvl="1"/>
            <a:r>
              <a:rPr lang="en-US" dirty="0"/>
              <a:t>organizational structure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financial resources</a:t>
            </a:r>
          </a:p>
          <a:p>
            <a:pPr lvl="1"/>
            <a:r>
              <a:rPr lang="en-US" dirty="0"/>
              <a:t>operational </a:t>
            </a:r>
            <a:r>
              <a:rPr lang="en-US" dirty="0" smtClean="0"/>
              <a:t>efficiency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7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4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4572000" y="1504950"/>
            <a:ext cx="0" cy="3352800"/>
          </a:xfrm>
          <a:prstGeom prst="line">
            <a:avLst/>
          </a:prstGeom>
          <a:noFill/>
          <a:ln w="19050">
            <a:solidFill>
              <a:srgbClr val="26262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6" name="Rektangel 76"/>
          <p:cNvSpPr>
            <a:spLocks noChangeArrowheads="1"/>
          </p:cNvSpPr>
          <p:nvPr/>
        </p:nvSpPr>
        <p:spPr bwMode="auto">
          <a:xfrm>
            <a:off x="425450" y="1533525"/>
            <a:ext cx="413290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Do’s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Be analytical and specific. 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Record all thoughts and ideas.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Be selective in the final evaluation.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Choose the right people for the exercise.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Choose a suitable SWOT leader or facilitator.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Think out of the box</a:t>
            </a:r>
          </a:p>
          <a:p>
            <a:pPr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ü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Be open to change</a:t>
            </a:r>
            <a:endParaRPr lang="da-DK" sz="1600" b="1" dirty="0">
              <a:solidFill>
                <a:srgbClr val="1E1C11"/>
              </a:solidFill>
            </a:endParaRPr>
          </a:p>
        </p:txBody>
      </p:sp>
      <p:sp>
        <p:nvSpPr>
          <p:cNvPr id="7" name="Rektangel 76"/>
          <p:cNvSpPr>
            <a:spLocks noChangeArrowheads="1"/>
          </p:cNvSpPr>
          <p:nvPr/>
        </p:nvSpPr>
        <p:spPr bwMode="auto">
          <a:xfrm>
            <a:off x="4940300" y="1546225"/>
            <a:ext cx="4140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Don’ts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alibri" pitchFamily="34" charset="0"/>
              <a:buChar char="х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Try to disguise weaknesses.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alibri" pitchFamily="34" charset="0"/>
              <a:buChar char="х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Merely list errors and mistakes.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alibri" pitchFamily="34" charset="0"/>
              <a:buChar char="х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Lose sight of external influences and trends.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alibri" pitchFamily="34" charset="0"/>
              <a:buChar char="х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Allow the SWOT to become a blame-laying    </a:t>
            </a:r>
            <a:br>
              <a:rPr lang="en-IN" sz="1600" b="1" noProof="1">
                <a:solidFill>
                  <a:srgbClr val="262626"/>
                </a:solidFill>
                <a:cs typeface="Arial" charset="0"/>
              </a:rPr>
            </a:b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 exercise.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alibri" pitchFamily="34" charset="0"/>
              <a:buChar char="х"/>
            </a:pP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Ignore the outcomes at later stages of the    </a:t>
            </a:r>
            <a:br>
              <a:rPr lang="en-IN" sz="1600" b="1" noProof="1">
                <a:solidFill>
                  <a:srgbClr val="262626"/>
                </a:solidFill>
                <a:cs typeface="Arial" charset="0"/>
              </a:rPr>
            </a:br>
            <a:r>
              <a:rPr lang="en-IN" sz="1600" b="1" noProof="1">
                <a:solidFill>
                  <a:srgbClr val="262626"/>
                </a:solidFill>
                <a:cs typeface="Arial" charset="0"/>
              </a:rPr>
              <a:t>  planning process.</a:t>
            </a:r>
          </a:p>
        </p:txBody>
      </p:sp>
      <p:grpSp>
        <p:nvGrpSpPr>
          <p:cNvPr id="2" name="Group 45"/>
          <p:cNvGrpSpPr>
            <a:grpSpLocks noChangeAspect="1"/>
          </p:cNvGrpSpPr>
          <p:nvPr/>
        </p:nvGrpSpPr>
        <p:grpSpPr bwMode="auto">
          <a:xfrm>
            <a:off x="2660650" y="5129107"/>
            <a:ext cx="644525" cy="708025"/>
            <a:chOff x="1380" y="2627"/>
            <a:chExt cx="406" cy="446"/>
          </a:xfrm>
          <a:solidFill>
            <a:srgbClr val="006600"/>
          </a:solidFill>
        </p:grpSpPr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1434" y="2689"/>
              <a:ext cx="315" cy="315"/>
            </a:xfrm>
            <a:custGeom>
              <a:avLst/>
              <a:gdLst>
                <a:gd name="T0" fmla="*/ 315 w 315"/>
                <a:gd name="T1" fmla="*/ 157 h 315"/>
                <a:gd name="T2" fmla="*/ 315 w 315"/>
                <a:gd name="T3" fmla="*/ 172 h 315"/>
                <a:gd name="T4" fmla="*/ 313 w 315"/>
                <a:gd name="T5" fmla="*/ 189 h 315"/>
                <a:gd name="T6" fmla="*/ 308 w 315"/>
                <a:gd name="T7" fmla="*/ 204 h 315"/>
                <a:gd name="T8" fmla="*/ 303 w 315"/>
                <a:gd name="T9" fmla="*/ 219 h 315"/>
                <a:gd name="T10" fmla="*/ 295 w 315"/>
                <a:gd name="T11" fmla="*/ 231 h 315"/>
                <a:gd name="T12" fmla="*/ 288 w 315"/>
                <a:gd name="T13" fmla="*/ 246 h 315"/>
                <a:gd name="T14" fmla="*/ 268 w 315"/>
                <a:gd name="T15" fmla="*/ 268 h 315"/>
                <a:gd name="T16" fmla="*/ 246 w 315"/>
                <a:gd name="T17" fmla="*/ 288 h 315"/>
                <a:gd name="T18" fmla="*/ 231 w 315"/>
                <a:gd name="T19" fmla="*/ 295 h 315"/>
                <a:gd name="T20" fmla="*/ 219 w 315"/>
                <a:gd name="T21" fmla="*/ 302 h 315"/>
                <a:gd name="T22" fmla="*/ 204 w 315"/>
                <a:gd name="T23" fmla="*/ 307 h 315"/>
                <a:gd name="T24" fmla="*/ 190 w 315"/>
                <a:gd name="T25" fmla="*/ 312 h 315"/>
                <a:gd name="T26" fmla="*/ 175 w 315"/>
                <a:gd name="T27" fmla="*/ 315 h 315"/>
                <a:gd name="T28" fmla="*/ 158 w 315"/>
                <a:gd name="T29" fmla="*/ 315 h 315"/>
                <a:gd name="T30" fmla="*/ 140 w 315"/>
                <a:gd name="T31" fmla="*/ 315 h 315"/>
                <a:gd name="T32" fmla="*/ 126 w 315"/>
                <a:gd name="T33" fmla="*/ 312 h 315"/>
                <a:gd name="T34" fmla="*/ 111 w 315"/>
                <a:gd name="T35" fmla="*/ 307 h 315"/>
                <a:gd name="T36" fmla="*/ 96 w 315"/>
                <a:gd name="T37" fmla="*/ 302 h 315"/>
                <a:gd name="T38" fmla="*/ 84 w 315"/>
                <a:gd name="T39" fmla="*/ 295 h 315"/>
                <a:gd name="T40" fmla="*/ 69 w 315"/>
                <a:gd name="T41" fmla="*/ 288 h 315"/>
                <a:gd name="T42" fmla="*/ 47 w 315"/>
                <a:gd name="T43" fmla="*/ 268 h 315"/>
                <a:gd name="T44" fmla="*/ 27 w 315"/>
                <a:gd name="T45" fmla="*/ 246 h 315"/>
                <a:gd name="T46" fmla="*/ 20 w 315"/>
                <a:gd name="T47" fmla="*/ 231 h 315"/>
                <a:gd name="T48" fmla="*/ 12 w 315"/>
                <a:gd name="T49" fmla="*/ 219 h 315"/>
                <a:gd name="T50" fmla="*/ 8 w 315"/>
                <a:gd name="T51" fmla="*/ 204 h 315"/>
                <a:gd name="T52" fmla="*/ 3 w 315"/>
                <a:gd name="T53" fmla="*/ 189 h 315"/>
                <a:gd name="T54" fmla="*/ 0 w 315"/>
                <a:gd name="T55" fmla="*/ 172 h 315"/>
                <a:gd name="T56" fmla="*/ 0 w 315"/>
                <a:gd name="T57" fmla="*/ 157 h 315"/>
                <a:gd name="T58" fmla="*/ 0 w 315"/>
                <a:gd name="T59" fmla="*/ 140 h 315"/>
                <a:gd name="T60" fmla="*/ 3 w 315"/>
                <a:gd name="T61" fmla="*/ 125 h 315"/>
                <a:gd name="T62" fmla="*/ 8 w 315"/>
                <a:gd name="T63" fmla="*/ 110 h 315"/>
                <a:gd name="T64" fmla="*/ 12 w 315"/>
                <a:gd name="T65" fmla="*/ 96 h 315"/>
                <a:gd name="T66" fmla="*/ 20 w 315"/>
                <a:gd name="T67" fmla="*/ 81 h 315"/>
                <a:gd name="T68" fmla="*/ 27 w 315"/>
                <a:gd name="T69" fmla="*/ 68 h 315"/>
                <a:gd name="T70" fmla="*/ 47 w 315"/>
                <a:gd name="T71" fmla="*/ 46 h 315"/>
                <a:gd name="T72" fmla="*/ 69 w 315"/>
                <a:gd name="T73" fmla="*/ 27 h 315"/>
                <a:gd name="T74" fmla="*/ 84 w 315"/>
                <a:gd name="T75" fmla="*/ 19 h 315"/>
                <a:gd name="T76" fmla="*/ 96 w 315"/>
                <a:gd name="T77" fmla="*/ 12 h 315"/>
                <a:gd name="T78" fmla="*/ 111 w 315"/>
                <a:gd name="T79" fmla="*/ 7 h 315"/>
                <a:gd name="T80" fmla="*/ 126 w 315"/>
                <a:gd name="T81" fmla="*/ 2 h 315"/>
                <a:gd name="T82" fmla="*/ 140 w 315"/>
                <a:gd name="T83" fmla="*/ 0 h 315"/>
                <a:gd name="T84" fmla="*/ 158 w 315"/>
                <a:gd name="T85" fmla="*/ 0 h 315"/>
                <a:gd name="T86" fmla="*/ 175 w 315"/>
                <a:gd name="T87" fmla="*/ 0 h 315"/>
                <a:gd name="T88" fmla="*/ 190 w 315"/>
                <a:gd name="T89" fmla="*/ 2 h 315"/>
                <a:gd name="T90" fmla="*/ 204 w 315"/>
                <a:gd name="T91" fmla="*/ 7 h 315"/>
                <a:gd name="T92" fmla="*/ 219 w 315"/>
                <a:gd name="T93" fmla="*/ 12 h 315"/>
                <a:gd name="T94" fmla="*/ 231 w 315"/>
                <a:gd name="T95" fmla="*/ 19 h 315"/>
                <a:gd name="T96" fmla="*/ 246 w 315"/>
                <a:gd name="T97" fmla="*/ 27 h 315"/>
                <a:gd name="T98" fmla="*/ 268 w 315"/>
                <a:gd name="T99" fmla="*/ 46 h 315"/>
                <a:gd name="T100" fmla="*/ 288 w 315"/>
                <a:gd name="T101" fmla="*/ 68 h 315"/>
                <a:gd name="T102" fmla="*/ 295 w 315"/>
                <a:gd name="T103" fmla="*/ 81 h 315"/>
                <a:gd name="T104" fmla="*/ 303 w 315"/>
                <a:gd name="T105" fmla="*/ 96 h 315"/>
                <a:gd name="T106" fmla="*/ 308 w 315"/>
                <a:gd name="T107" fmla="*/ 110 h 315"/>
                <a:gd name="T108" fmla="*/ 313 w 315"/>
                <a:gd name="T109" fmla="*/ 125 h 315"/>
                <a:gd name="T110" fmla="*/ 315 w 315"/>
                <a:gd name="T111" fmla="*/ 140 h 315"/>
                <a:gd name="T112" fmla="*/ 315 w 315"/>
                <a:gd name="T113" fmla="*/ 157 h 31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5"/>
                <a:gd name="T172" fmla="*/ 0 h 315"/>
                <a:gd name="T173" fmla="*/ 315 w 315"/>
                <a:gd name="T174" fmla="*/ 315 h 31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5" h="315">
                  <a:moveTo>
                    <a:pt x="315" y="157"/>
                  </a:moveTo>
                  <a:lnTo>
                    <a:pt x="315" y="172"/>
                  </a:lnTo>
                  <a:lnTo>
                    <a:pt x="313" y="189"/>
                  </a:lnTo>
                  <a:lnTo>
                    <a:pt x="308" y="204"/>
                  </a:lnTo>
                  <a:lnTo>
                    <a:pt x="303" y="219"/>
                  </a:lnTo>
                  <a:lnTo>
                    <a:pt x="295" y="231"/>
                  </a:lnTo>
                  <a:lnTo>
                    <a:pt x="288" y="246"/>
                  </a:lnTo>
                  <a:lnTo>
                    <a:pt x="268" y="268"/>
                  </a:lnTo>
                  <a:lnTo>
                    <a:pt x="246" y="288"/>
                  </a:lnTo>
                  <a:lnTo>
                    <a:pt x="231" y="295"/>
                  </a:lnTo>
                  <a:lnTo>
                    <a:pt x="219" y="302"/>
                  </a:lnTo>
                  <a:lnTo>
                    <a:pt x="204" y="307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5"/>
                  </a:lnTo>
                  <a:lnTo>
                    <a:pt x="140" y="315"/>
                  </a:lnTo>
                  <a:lnTo>
                    <a:pt x="126" y="312"/>
                  </a:lnTo>
                  <a:lnTo>
                    <a:pt x="111" y="307"/>
                  </a:lnTo>
                  <a:lnTo>
                    <a:pt x="96" y="302"/>
                  </a:lnTo>
                  <a:lnTo>
                    <a:pt x="84" y="295"/>
                  </a:lnTo>
                  <a:lnTo>
                    <a:pt x="69" y="288"/>
                  </a:lnTo>
                  <a:lnTo>
                    <a:pt x="47" y="268"/>
                  </a:lnTo>
                  <a:lnTo>
                    <a:pt x="27" y="246"/>
                  </a:lnTo>
                  <a:lnTo>
                    <a:pt x="20" y="231"/>
                  </a:lnTo>
                  <a:lnTo>
                    <a:pt x="12" y="219"/>
                  </a:lnTo>
                  <a:lnTo>
                    <a:pt x="8" y="204"/>
                  </a:lnTo>
                  <a:lnTo>
                    <a:pt x="3" y="189"/>
                  </a:lnTo>
                  <a:lnTo>
                    <a:pt x="0" y="172"/>
                  </a:lnTo>
                  <a:lnTo>
                    <a:pt x="0" y="157"/>
                  </a:lnTo>
                  <a:lnTo>
                    <a:pt x="0" y="140"/>
                  </a:lnTo>
                  <a:lnTo>
                    <a:pt x="3" y="125"/>
                  </a:lnTo>
                  <a:lnTo>
                    <a:pt x="8" y="110"/>
                  </a:lnTo>
                  <a:lnTo>
                    <a:pt x="12" y="96"/>
                  </a:lnTo>
                  <a:lnTo>
                    <a:pt x="20" y="81"/>
                  </a:lnTo>
                  <a:lnTo>
                    <a:pt x="27" y="68"/>
                  </a:lnTo>
                  <a:lnTo>
                    <a:pt x="47" y="46"/>
                  </a:lnTo>
                  <a:lnTo>
                    <a:pt x="69" y="27"/>
                  </a:lnTo>
                  <a:lnTo>
                    <a:pt x="84" y="19"/>
                  </a:lnTo>
                  <a:lnTo>
                    <a:pt x="96" y="12"/>
                  </a:lnTo>
                  <a:lnTo>
                    <a:pt x="111" y="7"/>
                  </a:lnTo>
                  <a:lnTo>
                    <a:pt x="126" y="2"/>
                  </a:lnTo>
                  <a:lnTo>
                    <a:pt x="140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2"/>
                  </a:lnTo>
                  <a:lnTo>
                    <a:pt x="204" y="7"/>
                  </a:lnTo>
                  <a:lnTo>
                    <a:pt x="219" y="12"/>
                  </a:lnTo>
                  <a:lnTo>
                    <a:pt x="231" y="19"/>
                  </a:lnTo>
                  <a:lnTo>
                    <a:pt x="246" y="27"/>
                  </a:lnTo>
                  <a:lnTo>
                    <a:pt x="268" y="46"/>
                  </a:lnTo>
                  <a:lnTo>
                    <a:pt x="288" y="68"/>
                  </a:lnTo>
                  <a:lnTo>
                    <a:pt x="295" y="81"/>
                  </a:lnTo>
                  <a:lnTo>
                    <a:pt x="303" y="96"/>
                  </a:lnTo>
                  <a:lnTo>
                    <a:pt x="308" y="110"/>
                  </a:lnTo>
                  <a:lnTo>
                    <a:pt x="313" y="125"/>
                  </a:lnTo>
                  <a:lnTo>
                    <a:pt x="315" y="140"/>
                  </a:lnTo>
                  <a:lnTo>
                    <a:pt x="315" y="1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1380" y="2627"/>
              <a:ext cx="207" cy="145"/>
            </a:xfrm>
            <a:custGeom>
              <a:avLst/>
              <a:gdLst>
                <a:gd name="T0" fmla="*/ 121 w 207"/>
                <a:gd name="T1" fmla="*/ 17 h 145"/>
                <a:gd name="T2" fmla="*/ 140 w 207"/>
                <a:gd name="T3" fmla="*/ 12 h 145"/>
                <a:gd name="T4" fmla="*/ 160 w 207"/>
                <a:gd name="T5" fmla="*/ 10 h 145"/>
                <a:gd name="T6" fmla="*/ 182 w 207"/>
                <a:gd name="T7" fmla="*/ 7 h 145"/>
                <a:gd name="T8" fmla="*/ 207 w 207"/>
                <a:gd name="T9" fmla="*/ 10 h 145"/>
                <a:gd name="T10" fmla="*/ 199 w 207"/>
                <a:gd name="T11" fmla="*/ 5 h 145"/>
                <a:gd name="T12" fmla="*/ 190 w 207"/>
                <a:gd name="T13" fmla="*/ 2 h 145"/>
                <a:gd name="T14" fmla="*/ 175 w 207"/>
                <a:gd name="T15" fmla="*/ 2 h 145"/>
                <a:gd name="T16" fmla="*/ 158 w 207"/>
                <a:gd name="T17" fmla="*/ 0 h 145"/>
                <a:gd name="T18" fmla="*/ 138 w 207"/>
                <a:gd name="T19" fmla="*/ 2 h 145"/>
                <a:gd name="T20" fmla="*/ 111 w 207"/>
                <a:gd name="T21" fmla="*/ 10 h 145"/>
                <a:gd name="T22" fmla="*/ 81 w 207"/>
                <a:gd name="T23" fmla="*/ 22 h 145"/>
                <a:gd name="T24" fmla="*/ 64 w 207"/>
                <a:gd name="T25" fmla="*/ 32 h 145"/>
                <a:gd name="T26" fmla="*/ 47 w 207"/>
                <a:gd name="T27" fmla="*/ 47 h 145"/>
                <a:gd name="T28" fmla="*/ 32 w 207"/>
                <a:gd name="T29" fmla="*/ 64 h 145"/>
                <a:gd name="T30" fmla="*/ 20 w 207"/>
                <a:gd name="T31" fmla="*/ 81 h 145"/>
                <a:gd name="T32" fmla="*/ 10 w 207"/>
                <a:gd name="T33" fmla="*/ 101 h 145"/>
                <a:gd name="T34" fmla="*/ 2 w 207"/>
                <a:gd name="T35" fmla="*/ 118 h 145"/>
                <a:gd name="T36" fmla="*/ 0 w 207"/>
                <a:gd name="T37" fmla="*/ 133 h 145"/>
                <a:gd name="T38" fmla="*/ 0 w 207"/>
                <a:gd name="T39" fmla="*/ 145 h 145"/>
                <a:gd name="T40" fmla="*/ 5 w 207"/>
                <a:gd name="T41" fmla="*/ 130 h 145"/>
                <a:gd name="T42" fmla="*/ 10 w 207"/>
                <a:gd name="T43" fmla="*/ 113 h 145"/>
                <a:gd name="T44" fmla="*/ 22 w 207"/>
                <a:gd name="T45" fmla="*/ 91 h 145"/>
                <a:gd name="T46" fmla="*/ 37 w 207"/>
                <a:gd name="T47" fmla="*/ 69 h 145"/>
                <a:gd name="T48" fmla="*/ 59 w 207"/>
                <a:gd name="T49" fmla="*/ 49 h 145"/>
                <a:gd name="T50" fmla="*/ 71 w 207"/>
                <a:gd name="T51" fmla="*/ 39 h 145"/>
                <a:gd name="T52" fmla="*/ 86 w 207"/>
                <a:gd name="T53" fmla="*/ 30 h 145"/>
                <a:gd name="T54" fmla="*/ 103 w 207"/>
                <a:gd name="T55" fmla="*/ 22 h 145"/>
                <a:gd name="T56" fmla="*/ 121 w 207"/>
                <a:gd name="T57" fmla="*/ 17 h 1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7"/>
                <a:gd name="T88" fmla="*/ 0 h 145"/>
                <a:gd name="T89" fmla="*/ 207 w 207"/>
                <a:gd name="T90" fmla="*/ 145 h 14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7" h="145">
                  <a:moveTo>
                    <a:pt x="121" y="17"/>
                  </a:moveTo>
                  <a:lnTo>
                    <a:pt x="140" y="12"/>
                  </a:lnTo>
                  <a:lnTo>
                    <a:pt x="160" y="10"/>
                  </a:lnTo>
                  <a:lnTo>
                    <a:pt x="182" y="7"/>
                  </a:lnTo>
                  <a:lnTo>
                    <a:pt x="207" y="10"/>
                  </a:lnTo>
                  <a:lnTo>
                    <a:pt x="199" y="5"/>
                  </a:lnTo>
                  <a:lnTo>
                    <a:pt x="190" y="2"/>
                  </a:lnTo>
                  <a:lnTo>
                    <a:pt x="175" y="2"/>
                  </a:lnTo>
                  <a:lnTo>
                    <a:pt x="158" y="0"/>
                  </a:lnTo>
                  <a:lnTo>
                    <a:pt x="138" y="2"/>
                  </a:lnTo>
                  <a:lnTo>
                    <a:pt x="111" y="10"/>
                  </a:lnTo>
                  <a:lnTo>
                    <a:pt x="81" y="22"/>
                  </a:lnTo>
                  <a:lnTo>
                    <a:pt x="64" y="32"/>
                  </a:lnTo>
                  <a:lnTo>
                    <a:pt x="47" y="47"/>
                  </a:lnTo>
                  <a:lnTo>
                    <a:pt x="32" y="64"/>
                  </a:lnTo>
                  <a:lnTo>
                    <a:pt x="20" y="81"/>
                  </a:lnTo>
                  <a:lnTo>
                    <a:pt x="10" y="101"/>
                  </a:lnTo>
                  <a:lnTo>
                    <a:pt x="2" y="118"/>
                  </a:lnTo>
                  <a:lnTo>
                    <a:pt x="0" y="133"/>
                  </a:lnTo>
                  <a:lnTo>
                    <a:pt x="0" y="145"/>
                  </a:lnTo>
                  <a:lnTo>
                    <a:pt x="5" y="130"/>
                  </a:lnTo>
                  <a:lnTo>
                    <a:pt x="10" y="113"/>
                  </a:lnTo>
                  <a:lnTo>
                    <a:pt x="22" y="91"/>
                  </a:lnTo>
                  <a:lnTo>
                    <a:pt x="37" y="69"/>
                  </a:lnTo>
                  <a:lnTo>
                    <a:pt x="59" y="49"/>
                  </a:lnTo>
                  <a:lnTo>
                    <a:pt x="71" y="39"/>
                  </a:lnTo>
                  <a:lnTo>
                    <a:pt x="86" y="30"/>
                  </a:lnTo>
                  <a:lnTo>
                    <a:pt x="103" y="22"/>
                  </a:lnTo>
                  <a:lnTo>
                    <a:pt x="12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1444" y="2652"/>
              <a:ext cx="175" cy="59"/>
            </a:xfrm>
            <a:custGeom>
              <a:avLst/>
              <a:gdLst>
                <a:gd name="T0" fmla="*/ 116 w 175"/>
                <a:gd name="T1" fmla="*/ 5 h 59"/>
                <a:gd name="T2" fmla="*/ 143 w 175"/>
                <a:gd name="T3" fmla="*/ 7 h 59"/>
                <a:gd name="T4" fmla="*/ 175 w 175"/>
                <a:gd name="T5" fmla="*/ 12 h 59"/>
                <a:gd name="T6" fmla="*/ 170 w 175"/>
                <a:gd name="T7" fmla="*/ 9 h 59"/>
                <a:gd name="T8" fmla="*/ 155 w 175"/>
                <a:gd name="T9" fmla="*/ 5 h 59"/>
                <a:gd name="T10" fmla="*/ 143 w 175"/>
                <a:gd name="T11" fmla="*/ 2 h 59"/>
                <a:gd name="T12" fmla="*/ 128 w 175"/>
                <a:gd name="T13" fmla="*/ 0 h 59"/>
                <a:gd name="T14" fmla="*/ 111 w 175"/>
                <a:gd name="T15" fmla="*/ 0 h 59"/>
                <a:gd name="T16" fmla="*/ 89 w 175"/>
                <a:gd name="T17" fmla="*/ 5 h 59"/>
                <a:gd name="T18" fmla="*/ 59 w 175"/>
                <a:gd name="T19" fmla="*/ 12 h 59"/>
                <a:gd name="T20" fmla="*/ 30 w 175"/>
                <a:gd name="T21" fmla="*/ 27 h 59"/>
                <a:gd name="T22" fmla="*/ 17 w 175"/>
                <a:gd name="T23" fmla="*/ 34 h 59"/>
                <a:gd name="T24" fmla="*/ 7 w 175"/>
                <a:gd name="T25" fmla="*/ 41 h 59"/>
                <a:gd name="T26" fmla="*/ 2 w 175"/>
                <a:gd name="T27" fmla="*/ 51 h 59"/>
                <a:gd name="T28" fmla="*/ 0 w 175"/>
                <a:gd name="T29" fmla="*/ 59 h 59"/>
                <a:gd name="T30" fmla="*/ 7 w 175"/>
                <a:gd name="T31" fmla="*/ 51 h 59"/>
                <a:gd name="T32" fmla="*/ 30 w 175"/>
                <a:gd name="T33" fmla="*/ 34 h 59"/>
                <a:gd name="T34" fmla="*/ 47 w 175"/>
                <a:gd name="T35" fmla="*/ 24 h 59"/>
                <a:gd name="T36" fmla="*/ 66 w 175"/>
                <a:gd name="T37" fmla="*/ 14 h 59"/>
                <a:gd name="T38" fmla="*/ 89 w 175"/>
                <a:gd name="T39" fmla="*/ 9 h 59"/>
                <a:gd name="T40" fmla="*/ 116 w 175"/>
                <a:gd name="T41" fmla="*/ 5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59"/>
                <a:gd name="T65" fmla="*/ 175 w 175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59">
                  <a:moveTo>
                    <a:pt x="116" y="5"/>
                  </a:moveTo>
                  <a:lnTo>
                    <a:pt x="143" y="7"/>
                  </a:lnTo>
                  <a:lnTo>
                    <a:pt x="175" y="12"/>
                  </a:lnTo>
                  <a:lnTo>
                    <a:pt x="170" y="9"/>
                  </a:lnTo>
                  <a:lnTo>
                    <a:pt x="155" y="5"/>
                  </a:lnTo>
                  <a:lnTo>
                    <a:pt x="143" y="2"/>
                  </a:lnTo>
                  <a:lnTo>
                    <a:pt x="128" y="0"/>
                  </a:lnTo>
                  <a:lnTo>
                    <a:pt x="111" y="0"/>
                  </a:lnTo>
                  <a:lnTo>
                    <a:pt x="89" y="5"/>
                  </a:lnTo>
                  <a:lnTo>
                    <a:pt x="59" y="12"/>
                  </a:lnTo>
                  <a:lnTo>
                    <a:pt x="30" y="27"/>
                  </a:lnTo>
                  <a:lnTo>
                    <a:pt x="17" y="34"/>
                  </a:lnTo>
                  <a:lnTo>
                    <a:pt x="7" y="41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7" y="51"/>
                  </a:lnTo>
                  <a:lnTo>
                    <a:pt x="30" y="34"/>
                  </a:lnTo>
                  <a:lnTo>
                    <a:pt x="47" y="24"/>
                  </a:lnTo>
                  <a:lnTo>
                    <a:pt x="66" y="14"/>
                  </a:lnTo>
                  <a:lnTo>
                    <a:pt x="89" y="9"/>
                  </a:lnTo>
                  <a:lnTo>
                    <a:pt x="116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2" name="Freeform 49"/>
            <p:cNvSpPr>
              <a:spLocks/>
            </p:cNvSpPr>
            <p:nvPr/>
          </p:nvSpPr>
          <p:spPr bwMode="auto">
            <a:xfrm>
              <a:off x="1579" y="2927"/>
              <a:ext cx="207" cy="146"/>
            </a:xfrm>
            <a:custGeom>
              <a:avLst/>
              <a:gdLst>
                <a:gd name="T0" fmla="*/ 86 w 207"/>
                <a:gd name="T1" fmla="*/ 131 h 146"/>
                <a:gd name="T2" fmla="*/ 69 w 207"/>
                <a:gd name="T3" fmla="*/ 136 h 146"/>
                <a:gd name="T4" fmla="*/ 47 w 207"/>
                <a:gd name="T5" fmla="*/ 138 h 146"/>
                <a:gd name="T6" fmla="*/ 25 w 207"/>
                <a:gd name="T7" fmla="*/ 138 h 146"/>
                <a:gd name="T8" fmla="*/ 0 w 207"/>
                <a:gd name="T9" fmla="*/ 138 h 146"/>
                <a:gd name="T10" fmla="*/ 10 w 207"/>
                <a:gd name="T11" fmla="*/ 141 h 146"/>
                <a:gd name="T12" fmla="*/ 18 w 207"/>
                <a:gd name="T13" fmla="*/ 143 h 146"/>
                <a:gd name="T14" fmla="*/ 32 w 207"/>
                <a:gd name="T15" fmla="*/ 146 h 146"/>
                <a:gd name="T16" fmla="*/ 50 w 207"/>
                <a:gd name="T17" fmla="*/ 146 h 146"/>
                <a:gd name="T18" fmla="*/ 72 w 207"/>
                <a:gd name="T19" fmla="*/ 143 h 146"/>
                <a:gd name="T20" fmla="*/ 96 w 207"/>
                <a:gd name="T21" fmla="*/ 138 h 146"/>
                <a:gd name="T22" fmla="*/ 126 w 207"/>
                <a:gd name="T23" fmla="*/ 126 h 146"/>
                <a:gd name="T24" fmla="*/ 143 w 207"/>
                <a:gd name="T25" fmla="*/ 116 h 146"/>
                <a:gd name="T26" fmla="*/ 160 w 207"/>
                <a:gd name="T27" fmla="*/ 101 h 146"/>
                <a:gd name="T28" fmla="*/ 175 w 207"/>
                <a:gd name="T29" fmla="*/ 84 h 146"/>
                <a:gd name="T30" fmla="*/ 187 w 207"/>
                <a:gd name="T31" fmla="*/ 67 h 146"/>
                <a:gd name="T32" fmla="*/ 197 w 207"/>
                <a:gd name="T33" fmla="*/ 47 h 146"/>
                <a:gd name="T34" fmla="*/ 205 w 207"/>
                <a:gd name="T35" fmla="*/ 30 h 146"/>
                <a:gd name="T36" fmla="*/ 207 w 207"/>
                <a:gd name="T37" fmla="*/ 15 h 146"/>
                <a:gd name="T38" fmla="*/ 207 w 207"/>
                <a:gd name="T39" fmla="*/ 0 h 146"/>
                <a:gd name="T40" fmla="*/ 202 w 207"/>
                <a:gd name="T41" fmla="*/ 18 h 146"/>
                <a:gd name="T42" fmla="*/ 197 w 207"/>
                <a:gd name="T43" fmla="*/ 35 h 146"/>
                <a:gd name="T44" fmla="*/ 185 w 207"/>
                <a:gd name="T45" fmla="*/ 54 h 146"/>
                <a:gd name="T46" fmla="*/ 170 w 207"/>
                <a:gd name="T47" fmla="*/ 77 h 146"/>
                <a:gd name="T48" fmla="*/ 148 w 207"/>
                <a:gd name="T49" fmla="*/ 99 h 146"/>
                <a:gd name="T50" fmla="*/ 136 w 207"/>
                <a:gd name="T51" fmla="*/ 109 h 146"/>
                <a:gd name="T52" fmla="*/ 121 w 207"/>
                <a:gd name="T53" fmla="*/ 118 h 146"/>
                <a:gd name="T54" fmla="*/ 106 w 207"/>
                <a:gd name="T55" fmla="*/ 126 h 146"/>
                <a:gd name="T56" fmla="*/ 86 w 207"/>
                <a:gd name="T57" fmla="*/ 13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7"/>
                <a:gd name="T88" fmla="*/ 0 h 146"/>
                <a:gd name="T89" fmla="*/ 207 w 207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7" h="146">
                  <a:moveTo>
                    <a:pt x="86" y="131"/>
                  </a:moveTo>
                  <a:lnTo>
                    <a:pt x="69" y="136"/>
                  </a:lnTo>
                  <a:lnTo>
                    <a:pt x="47" y="138"/>
                  </a:lnTo>
                  <a:lnTo>
                    <a:pt x="25" y="138"/>
                  </a:lnTo>
                  <a:lnTo>
                    <a:pt x="0" y="138"/>
                  </a:lnTo>
                  <a:lnTo>
                    <a:pt x="10" y="141"/>
                  </a:lnTo>
                  <a:lnTo>
                    <a:pt x="18" y="143"/>
                  </a:lnTo>
                  <a:lnTo>
                    <a:pt x="32" y="146"/>
                  </a:lnTo>
                  <a:lnTo>
                    <a:pt x="50" y="146"/>
                  </a:lnTo>
                  <a:lnTo>
                    <a:pt x="72" y="143"/>
                  </a:lnTo>
                  <a:lnTo>
                    <a:pt x="96" y="138"/>
                  </a:lnTo>
                  <a:lnTo>
                    <a:pt x="126" y="126"/>
                  </a:lnTo>
                  <a:lnTo>
                    <a:pt x="143" y="116"/>
                  </a:lnTo>
                  <a:lnTo>
                    <a:pt x="160" y="101"/>
                  </a:lnTo>
                  <a:lnTo>
                    <a:pt x="175" y="84"/>
                  </a:lnTo>
                  <a:lnTo>
                    <a:pt x="187" y="67"/>
                  </a:lnTo>
                  <a:lnTo>
                    <a:pt x="197" y="47"/>
                  </a:lnTo>
                  <a:lnTo>
                    <a:pt x="205" y="30"/>
                  </a:lnTo>
                  <a:lnTo>
                    <a:pt x="207" y="15"/>
                  </a:lnTo>
                  <a:lnTo>
                    <a:pt x="207" y="0"/>
                  </a:lnTo>
                  <a:lnTo>
                    <a:pt x="202" y="18"/>
                  </a:lnTo>
                  <a:lnTo>
                    <a:pt x="197" y="35"/>
                  </a:lnTo>
                  <a:lnTo>
                    <a:pt x="185" y="54"/>
                  </a:lnTo>
                  <a:lnTo>
                    <a:pt x="170" y="77"/>
                  </a:lnTo>
                  <a:lnTo>
                    <a:pt x="148" y="99"/>
                  </a:lnTo>
                  <a:lnTo>
                    <a:pt x="136" y="109"/>
                  </a:lnTo>
                  <a:lnTo>
                    <a:pt x="121" y="118"/>
                  </a:lnTo>
                  <a:lnTo>
                    <a:pt x="106" y="126"/>
                  </a:lnTo>
                  <a:lnTo>
                    <a:pt x="86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3" name="Freeform 50"/>
            <p:cNvSpPr>
              <a:spLocks/>
            </p:cNvSpPr>
            <p:nvPr/>
          </p:nvSpPr>
          <p:spPr bwMode="auto">
            <a:xfrm>
              <a:off x="1547" y="2991"/>
              <a:ext cx="175" cy="59"/>
            </a:xfrm>
            <a:custGeom>
              <a:avLst/>
              <a:gdLst>
                <a:gd name="T0" fmla="*/ 59 w 175"/>
                <a:gd name="T1" fmla="*/ 52 h 59"/>
                <a:gd name="T2" fmla="*/ 32 w 175"/>
                <a:gd name="T3" fmla="*/ 52 h 59"/>
                <a:gd name="T4" fmla="*/ 0 w 175"/>
                <a:gd name="T5" fmla="*/ 47 h 59"/>
                <a:gd name="T6" fmla="*/ 5 w 175"/>
                <a:gd name="T7" fmla="*/ 50 h 59"/>
                <a:gd name="T8" fmla="*/ 20 w 175"/>
                <a:gd name="T9" fmla="*/ 54 h 59"/>
                <a:gd name="T10" fmla="*/ 32 w 175"/>
                <a:gd name="T11" fmla="*/ 57 h 59"/>
                <a:gd name="T12" fmla="*/ 47 w 175"/>
                <a:gd name="T13" fmla="*/ 59 h 59"/>
                <a:gd name="T14" fmla="*/ 67 w 175"/>
                <a:gd name="T15" fmla="*/ 57 h 59"/>
                <a:gd name="T16" fmla="*/ 86 w 175"/>
                <a:gd name="T17" fmla="*/ 54 h 59"/>
                <a:gd name="T18" fmla="*/ 116 w 175"/>
                <a:gd name="T19" fmla="*/ 45 h 59"/>
                <a:gd name="T20" fmla="*/ 146 w 175"/>
                <a:gd name="T21" fmla="*/ 32 h 59"/>
                <a:gd name="T22" fmla="*/ 158 w 175"/>
                <a:gd name="T23" fmla="*/ 25 h 59"/>
                <a:gd name="T24" fmla="*/ 168 w 175"/>
                <a:gd name="T25" fmla="*/ 15 h 59"/>
                <a:gd name="T26" fmla="*/ 175 w 175"/>
                <a:gd name="T27" fmla="*/ 8 h 59"/>
                <a:gd name="T28" fmla="*/ 175 w 175"/>
                <a:gd name="T29" fmla="*/ 0 h 59"/>
                <a:gd name="T30" fmla="*/ 168 w 175"/>
                <a:gd name="T31" fmla="*/ 8 h 59"/>
                <a:gd name="T32" fmla="*/ 146 w 175"/>
                <a:gd name="T33" fmla="*/ 25 h 59"/>
                <a:gd name="T34" fmla="*/ 128 w 175"/>
                <a:gd name="T35" fmla="*/ 35 h 59"/>
                <a:gd name="T36" fmla="*/ 109 w 175"/>
                <a:gd name="T37" fmla="*/ 42 h 59"/>
                <a:gd name="T38" fmla="*/ 86 w 175"/>
                <a:gd name="T39" fmla="*/ 50 h 59"/>
                <a:gd name="T40" fmla="*/ 59 w 175"/>
                <a:gd name="T41" fmla="*/ 52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59"/>
                <a:gd name="T65" fmla="*/ 175 w 175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59">
                  <a:moveTo>
                    <a:pt x="59" y="52"/>
                  </a:moveTo>
                  <a:lnTo>
                    <a:pt x="32" y="52"/>
                  </a:lnTo>
                  <a:lnTo>
                    <a:pt x="0" y="47"/>
                  </a:lnTo>
                  <a:lnTo>
                    <a:pt x="5" y="50"/>
                  </a:lnTo>
                  <a:lnTo>
                    <a:pt x="20" y="54"/>
                  </a:lnTo>
                  <a:lnTo>
                    <a:pt x="32" y="57"/>
                  </a:lnTo>
                  <a:lnTo>
                    <a:pt x="47" y="59"/>
                  </a:lnTo>
                  <a:lnTo>
                    <a:pt x="67" y="57"/>
                  </a:lnTo>
                  <a:lnTo>
                    <a:pt x="86" y="54"/>
                  </a:lnTo>
                  <a:lnTo>
                    <a:pt x="116" y="45"/>
                  </a:lnTo>
                  <a:lnTo>
                    <a:pt x="146" y="32"/>
                  </a:lnTo>
                  <a:lnTo>
                    <a:pt x="158" y="25"/>
                  </a:lnTo>
                  <a:lnTo>
                    <a:pt x="168" y="15"/>
                  </a:lnTo>
                  <a:lnTo>
                    <a:pt x="175" y="8"/>
                  </a:lnTo>
                  <a:lnTo>
                    <a:pt x="175" y="0"/>
                  </a:lnTo>
                  <a:lnTo>
                    <a:pt x="168" y="8"/>
                  </a:lnTo>
                  <a:lnTo>
                    <a:pt x="146" y="25"/>
                  </a:lnTo>
                  <a:lnTo>
                    <a:pt x="128" y="35"/>
                  </a:lnTo>
                  <a:lnTo>
                    <a:pt x="109" y="42"/>
                  </a:lnTo>
                  <a:lnTo>
                    <a:pt x="86" y="50"/>
                  </a:lnTo>
                  <a:lnTo>
                    <a:pt x="59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</p:grpSp>
      <p:grpSp>
        <p:nvGrpSpPr>
          <p:cNvPr id="3" name="Group 77"/>
          <p:cNvGrpSpPr>
            <a:grpSpLocks noChangeAspect="1"/>
          </p:cNvGrpSpPr>
          <p:nvPr/>
        </p:nvGrpSpPr>
        <p:grpSpPr bwMode="auto">
          <a:xfrm>
            <a:off x="5581650" y="5065607"/>
            <a:ext cx="655638" cy="703262"/>
            <a:chOff x="4068" y="3203"/>
            <a:chExt cx="413" cy="443"/>
          </a:xfrm>
          <a:solidFill>
            <a:srgbClr val="FF0000"/>
          </a:solidFill>
        </p:grpSpPr>
        <p:sp>
          <p:nvSpPr>
            <p:cNvPr id="15" name="Freeform 78"/>
            <p:cNvSpPr>
              <a:spLocks/>
            </p:cNvSpPr>
            <p:nvPr/>
          </p:nvSpPr>
          <p:spPr bwMode="auto">
            <a:xfrm>
              <a:off x="4122" y="3269"/>
              <a:ext cx="315" cy="315"/>
            </a:xfrm>
            <a:custGeom>
              <a:avLst/>
              <a:gdLst>
                <a:gd name="T0" fmla="*/ 315 w 315"/>
                <a:gd name="T1" fmla="*/ 158 h 315"/>
                <a:gd name="T2" fmla="*/ 315 w 315"/>
                <a:gd name="T3" fmla="*/ 172 h 315"/>
                <a:gd name="T4" fmla="*/ 312 w 315"/>
                <a:gd name="T5" fmla="*/ 190 h 315"/>
                <a:gd name="T6" fmla="*/ 307 w 315"/>
                <a:gd name="T7" fmla="*/ 204 h 315"/>
                <a:gd name="T8" fmla="*/ 303 w 315"/>
                <a:gd name="T9" fmla="*/ 219 h 315"/>
                <a:gd name="T10" fmla="*/ 295 w 315"/>
                <a:gd name="T11" fmla="*/ 231 h 315"/>
                <a:gd name="T12" fmla="*/ 288 w 315"/>
                <a:gd name="T13" fmla="*/ 244 h 315"/>
                <a:gd name="T14" fmla="*/ 268 w 315"/>
                <a:gd name="T15" fmla="*/ 268 h 315"/>
                <a:gd name="T16" fmla="*/ 246 w 315"/>
                <a:gd name="T17" fmla="*/ 288 h 315"/>
                <a:gd name="T18" fmla="*/ 231 w 315"/>
                <a:gd name="T19" fmla="*/ 295 h 315"/>
                <a:gd name="T20" fmla="*/ 219 w 315"/>
                <a:gd name="T21" fmla="*/ 303 h 315"/>
                <a:gd name="T22" fmla="*/ 204 w 315"/>
                <a:gd name="T23" fmla="*/ 308 h 315"/>
                <a:gd name="T24" fmla="*/ 189 w 315"/>
                <a:gd name="T25" fmla="*/ 310 h 315"/>
                <a:gd name="T26" fmla="*/ 172 w 315"/>
                <a:gd name="T27" fmla="*/ 313 h 315"/>
                <a:gd name="T28" fmla="*/ 157 w 315"/>
                <a:gd name="T29" fmla="*/ 315 h 315"/>
                <a:gd name="T30" fmla="*/ 140 w 315"/>
                <a:gd name="T31" fmla="*/ 313 h 315"/>
                <a:gd name="T32" fmla="*/ 125 w 315"/>
                <a:gd name="T33" fmla="*/ 310 h 315"/>
                <a:gd name="T34" fmla="*/ 111 w 315"/>
                <a:gd name="T35" fmla="*/ 308 h 315"/>
                <a:gd name="T36" fmla="*/ 96 w 315"/>
                <a:gd name="T37" fmla="*/ 303 h 315"/>
                <a:gd name="T38" fmla="*/ 81 w 315"/>
                <a:gd name="T39" fmla="*/ 295 h 315"/>
                <a:gd name="T40" fmla="*/ 69 w 315"/>
                <a:gd name="T41" fmla="*/ 288 h 315"/>
                <a:gd name="T42" fmla="*/ 47 w 315"/>
                <a:gd name="T43" fmla="*/ 268 h 315"/>
                <a:gd name="T44" fmla="*/ 27 w 315"/>
                <a:gd name="T45" fmla="*/ 244 h 315"/>
                <a:gd name="T46" fmla="*/ 20 w 315"/>
                <a:gd name="T47" fmla="*/ 231 h 315"/>
                <a:gd name="T48" fmla="*/ 12 w 315"/>
                <a:gd name="T49" fmla="*/ 219 h 315"/>
                <a:gd name="T50" fmla="*/ 7 w 315"/>
                <a:gd name="T51" fmla="*/ 204 h 315"/>
                <a:gd name="T52" fmla="*/ 3 w 315"/>
                <a:gd name="T53" fmla="*/ 190 h 315"/>
                <a:gd name="T54" fmla="*/ 0 w 315"/>
                <a:gd name="T55" fmla="*/ 172 h 315"/>
                <a:gd name="T56" fmla="*/ 0 w 315"/>
                <a:gd name="T57" fmla="*/ 158 h 315"/>
                <a:gd name="T58" fmla="*/ 0 w 315"/>
                <a:gd name="T59" fmla="*/ 141 h 315"/>
                <a:gd name="T60" fmla="*/ 3 w 315"/>
                <a:gd name="T61" fmla="*/ 126 h 315"/>
                <a:gd name="T62" fmla="*/ 7 w 315"/>
                <a:gd name="T63" fmla="*/ 111 h 315"/>
                <a:gd name="T64" fmla="*/ 12 w 315"/>
                <a:gd name="T65" fmla="*/ 96 h 315"/>
                <a:gd name="T66" fmla="*/ 20 w 315"/>
                <a:gd name="T67" fmla="*/ 82 h 315"/>
                <a:gd name="T68" fmla="*/ 27 w 315"/>
                <a:gd name="T69" fmla="*/ 69 h 315"/>
                <a:gd name="T70" fmla="*/ 47 w 315"/>
                <a:gd name="T71" fmla="*/ 45 h 315"/>
                <a:gd name="T72" fmla="*/ 69 w 315"/>
                <a:gd name="T73" fmla="*/ 27 h 315"/>
                <a:gd name="T74" fmla="*/ 81 w 315"/>
                <a:gd name="T75" fmla="*/ 18 h 315"/>
                <a:gd name="T76" fmla="*/ 96 w 315"/>
                <a:gd name="T77" fmla="*/ 13 h 315"/>
                <a:gd name="T78" fmla="*/ 111 w 315"/>
                <a:gd name="T79" fmla="*/ 8 h 315"/>
                <a:gd name="T80" fmla="*/ 125 w 315"/>
                <a:gd name="T81" fmla="*/ 3 h 315"/>
                <a:gd name="T82" fmla="*/ 140 w 315"/>
                <a:gd name="T83" fmla="*/ 0 h 315"/>
                <a:gd name="T84" fmla="*/ 157 w 315"/>
                <a:gd name="T85" fmla="*/ 0 h 315"/>
                <a:gd name="T86" fmla="*/ 172 w 315"/>
                <a:gd name="T87" fmla="*/ 0 h 315"/>
                <a:gd name="T88" fmla="*/ 189 w 315"/>
                <a:gd name="T89" fmla="*/ 3 h 315"/>
                <a:gd name="T90" fmla="*/ 204 w 315"/>
                <a:gd name="T91" fmla="*/ 8 h 315"/>
                <a:gd name="T92" fmla="*/ 219 w 315"/>
                <a:gd name="T93" fmla="*/ 13 h 315"/>
                <a:gd name="T94" fmla="*/ 231 w 315"/>
                <a:gd name="T95" fmla="*/ 18 h 315"/>
                <a:gd name="T96" fmla="*/ 246 w 315"/>
                <a:gd name="T97" fmla="*/ 27 h 315"/>
                <a:gd name="T98" fmla="*/ 268 w 315"/>
                <a:gd name="T99" fmla="*/ 45 h 315"/>
                <a:gd name="T100" fmla="*/ 288 w 315"/>
                <a:gd name="T101" fmla="*/ 69 h 315"/>
                <a:gd name="T102" fmla="*/ 295 w 315"/>
                <a:gd name="T103" fmla="*/ 82 h 315"/>
                <a:gd name="T104" fmla="*/ 303 w 315"/>
                <a:gd name="T105" fmla="*/ 96 h 315"/>
                <a:gd name="T106" fmla="*/ 307 w 315"/>
                <a:gd name="T107" fmla="*/ 111 h 315"/>
                <a:gd name="T108" fmla="*/ 312 w 315"/>
                <a:gd name="T109" fmla="*/ 126 h 315"/>
                <a:gd name="T110" fmla="*/ 315 w 315"/>
                <a:gd name="T111" fmla="*/ 141 h 315"/>
                <a:gd name="T112" fmla="*/ 315 w 315"/>
                <a:gd name="T113" fmla="*/ 158 h 31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5"/>
                <a:gd name="T172" fmla="*/ 0 h 315"/>
                <a:gd name="T173" fmla="*/ 315 w 315"/>
                <a:gd name="T174" fmla="*/ 315 h 31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5" h="315">
                  <a:moveTo>
                    <a:pt x="315" y="158"/>
                  </a:moveTo>
                  <a:lnTo>
                    <a:pt x="315" y="172"/>
                  </a:lnTo>
                  <a:lnTo>
                    <a:pt x="312" y="190"/>
                  </a:lnTo>
                  <a:lnTo>
                    <a:pt x="307" y="204"/>
                  </a:lnTo>
                  <a:lnTo>
                    <a:pt x="303" y="219"/>
                  </a:lnTo>
                  <a:lnTo>
                    <a:pt x="295" y="231"/>
                  </a:lnTo>
                  <a:lnTo>
                    <a:pt x="288" y="244"/>
                  </a:lnTo>
                  <a:lnTo>
                    <a:pt x="268" y="268"/>
                  </a:lnTo>
                  <a:lnTo>
                    <a:pt x="246" y="288"/>
                  </a:lnTo>
                  <a:lnTo>
                    <a:pt x="231" y="295"/>
                  </a:lnTo>
                  <a:lnTo>
                    <a:pt x="219" y="303"/>
                  </a:lnTo>
                  <a:lnTo>
                    <a:pt x="204" y="308"/>
                  </a:lnTo>
                  <a:lnTo>
                    <a:pt x="189" y="310"/>
                  </a:lnTo>
                  <a:lnTo>
                    <a:pt x="172" y="313"/>
                  </a:lnTo>
                  <a:lnTo>
                    <a:pt x="157" y="315"/>
                  </a:lnTo>
                  <a:lnTo>
                    <a:pt x="140" y="313"/>
                  </a:lnTo>
                  <a:lnTo>
                    <a:pt x="125" y="310"/>
                  </a:lnTo>
                  <a:lnTo>
                    <a:pt x="111" y="308"/>
                  </a:lnTo>
                  <a:lnTo>
                    <a:pt x="96" y="303"/>
                  </a:lnTo>
                  <a:lnTo>
                    <a:pt x="81" y="295"/>
                  </a:lnTo>
                  <a:lnTo>
                    <a:pt x="69" y="288"/>
                  </a:lnTo>
                  <a:lnTo>
                    <a:pt x="47" y="268"/>
                  </a:lnTo>
                  <a:lnTo>
                    <a:pt x="27" y="244"/>
                  </a:lnTo>
                  <a:lnTo>
                    <a:pt x="20" y="231"/>
                  </a:lnTo>
                  <a:lnTo>
                    <a:pt x="12" y="219"/>
                  </a:lnTo>
                  <a:lnTo>
                    <a:pt x="7" y="204"/>
                  </a:lnTo>
                  <a:lnTo>
                    <a:pt x="3" y="190"/>
                  </a:lnTo>
                  <a:lnTo>
                    <a:pt x="0" y="172"/>
                  </a:lnTo>
                  <a:lnTo>
                    <a:pt x="0" y="158"/>
                  </a:lnTo>
                  <a:lnTo>
                    <a:pt x="0" y="141"/>
                  </a:lnTo>
                  <a:lnTo>
                    <a:pt x="3" y="126"/>
                  </a:lnTo>
                  <a:lnTo>
                    <a:pt x="7" y="111"/>
                  </a:lnTo>
                  <a:lnTo>
                    <a:pt x="12" y="96"/>
                  </a:lnTo>
                  <a:lnTo>
                    <a:pt x="20" y="82"/>
                  </a:lnTo>
                  <a:lnTo>
                    <a:pt x="27" y="69"/>
                  </a:lnTo>
                  <a:lnTo>
                    <a:pt x="47" y="45"/>
                  </a:lnTo>
                  <a:lnTo>
                    <a:pt x="69" y="27"/>
                  </a:lnTo>
                  <a:lnTo>
                    <a:pt x="81" y="18"/>
                  </a:lnTo>
                  <a:lnTo>
                    <a:pt x="96" y="13"/>
                  </a:lnTo>
                  <a:lnTo>
                    <a:pt x="111" y="8"/>
                  </a:lnTo>
                  <a:lnTo>
                    <a:pt x="125" y="3"/>
                  </a:lnTo>
                  <a:lnTo>
                    <a:pt x="140" y="0"/>
                  </a:lnTo>
                  <a:lnTo>
                    <a:pt x="157" y="0"/>
                  </a:lnTo>
                  <a:lnTo>
                    <a:pt x="172" y="0"/>
                  </a:lnTo>
                  <a:lnTo>
                    <a:pt x="189" y="3"/>
                  </a:lnTo>
                  <a:lnTo>
                    <a:pt x="204" y="8"/>
                  </a:lnTo>
                  <a:lnTo>
                    <a:pt x="219" y="13"/>
                  </a:lnTo>
                  <a:lnTo>
                    <a:pt x="231" y="18"/>
                  </a:lnTo>
                  <a:lnTo>
                    <a:pt x="246" y="27"/>
                  </a:lnTo>
                  <a:lnTo>
                    <a:pt x="268" y="45"/>
                  </a:lnTo>
                  <a:lnTo>
                    <a:pt x="288" y="69"/>
                  </a:lnTo>
                  <a:lnTo>
                    <a:pt x="295" y="82"/>
                  </a:lnTo>
                  <a:lnTo>
                    <a:pt x="303" y="96"/>
                  </a:lnTo>
                  <a:lnTo>
                    <a:pt x="307" y="111"/>
                  </a:lnTo>
                  <a:lnTo>
                    <a:pt x="312" y="126"/>
                  </a:lnTo>
                  <a:lnTo>
                    <a:pt x="315" y="141"/>
                  </a:lnTo>
                  <a:lnTo>
                    <a:pt x="315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6" name="Freeform 79"/>
            <p:cNvSpPr>
              <a:spLocks/>
            </p:cNvSpPr>
            <p:nvPr/>
          </p:nvSpPr>
          <p:spPr bwMode="auto">
            <a:xfrm>
              <a:off x="4292" y="3203"/>
              <a:ext cx="189" cy="162"/>
            </a:xfrm>
            <a:custGeom>
              <a:avLst/>
              <a:gdLst>
                <a:gd name="T0" fmla="*/ 157 w 189"/>
                <a:gd name="T1" fmla="*/ 81 h 162"/>
                <a:gd name="T2" fmla="*/ 167 w 189"/>
                <a:gd name="T3" fmla="*/ 98 h 162"/>
                <a:gd name="T4" fmla="*/ 177 w 189"/>
                <a:gd name="T5" fmla="*/ 118 h 162"/>
                <a:gd name="T6" fmla="*/ 184 w 189"/>
                <a:gd name="T7" fmla="*/ 138 h 162"/>
                <a:gd name="T8" fmla="*/ 189 w 189"/>
                <a:gd name="T9" fmla="*/ 162 h 162"/>
                <a:gd name="T10" fmla="*/ 189 w 189"/>
                <a:gd name="T11" fmla="*/ 152 h 162"/>
                <a:gd name="T12" fmla="*/ 189 w 189"/>
                <a:gd name="T13" fmla="*/ 143 h 162"/>
                <a:gd name="T14" fmla="*/ 189 w 189"/>
                <a:gd name="T15" fmla="*/ 130 h 162"/>
                <a:gd name="T16" fmla="*/ 184 w 189"/>
                <a:gd name="T17" fmla="*/ 113 h 162"/>
                <a:gd name="T18" fmla="*/ 174 w 189"/>
                <a:gd name="T19" fmla="*/ 93 h 162"/>
                <a:gd name="T20" fmla="*/ 162 w 189"/>
                <a:gd name="T21" fmla="*/ 71 h 162"/>
                <a:gd name="T22" fmla="*/ 142 w 189"/>
                <a:gd name="T23" fmla="*/ 47 h 162"/>
                <a:gd name="T24" fmla="*/ 128 w 189"/>
                <a:gd name="T25" fmla="*/ 32 h 162"/>
                <a:gd name="T26" fmla="*/ 108 w 189"/>
                <a:gd name="T27" fmla="*/ 20 h 162"/>
                <a:gd name="T28" fmla="*/ 88 w 189"/>
                <a:gd name="T29" fmla="*/ 12 h 162"/>
                <a:gd name="T30" fmla="*/ 66 w 189"/>
                <a:gd name="T31" fmla="*/ 5 h 162"/>
                <a:gd name="T32" fmla="*/ 46 w 189"/>
                <a:gd name="T33" fmla="*/ 0 h 162"/>
                <a:gd name="T34" fmla="*/ 27 w 189"/>
                <a:gd name="T35" fmla="*/ 0 h 162"/>
                <a:gd name="T36" fmla="*/ 12 w 189"/>
                <a:gd name="T37" fmla="*/ 0 h 162"/>
                <a:gd name="T38" fmla="*/ 0 w 189"/>
                <a:gd name="T39" fmla="*/ 5 h 162"/>
                <a:gd name="T40" fmla="*/ 15 w 189"/>
                <a:gd name="T41" fmla="*/ 5 h 162"/>
                <a:gd name="T42" fmla="*/ 34 w 189"/>
                <a:gd name="T43" fmla="*/ 5 h 162"/>
                <a:gd name="T44" fmla="*/ 56 w 189"/>
                <a:gd name="T45" fmla="*/ 10 h 162"/>
                <a:gd name="T46" fmla="*/ 83 w 189"/>
                <a:gd name="T47" fmla="*/ 17 h 162"/>
                <a:gd name="T48" fmla="*/ 108 w 189"/>
                <a:gd name="T49" fmla="*/ 32 h 162"/>
                <a:gd name="T50" fmla="*/ 123 w 189"/>
                <a:gd name="T51" fmla="*/ 42 h 162"/>
                <a:gd name="T52" fmla="*/ 135 w 189"/>
                <a:gd name="T53" fmla="*/ 54 h 162"/>
                <a:gd name="T54" fmla="*/ 147 w 189"/>
                <a:gd name="T55" fmla="*/ 66 h 162"/>
                <a:gd name="T56" fmla="*/ 157 w 189"/>
                <a:gd name="T57" fmla="*/ 81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9"/>
                <a:gd name="T88" fmla="*/ 0 h 162"/>
                <a:gd name="T89" fmla="*/ 189 w 189"/>
                <a:gd name="T90" fmla="*/ 162 h 1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9" h="162">
                  <a:moveTo>
                    <a:pt x="157" y="81"/>
                  </a:moveTo>
                  <a:lnTo>
                    <a:pt x="167" y="98"/>
                  </a:lnTo>
                  <a:lnTo>
                    <a:pt x="177" y="118"/>
                  </a:lnTo>
                  <a:lnTo>
                    <a:pt x="184" y="138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189" y="143"/>
                  </a:lnTo>
                  <a:lnTo>
                    <a:pt x="189" y="130"/>
                  </a:lnTo>
                  <a:lnTo>
                    <a:pt x="184" y="113"/>
                  </a:lnTo>
                  <a:lnTo>
                    <a:pt x="174" y="93"/>
                  </a:lnTo>
                  <a:lnTo>
                    <a:pt x="162" y="71"/>
                  </a:lnTo>
                  <a:lnTo>
                    <a:pt x="142" y="47"/>
                  </a:lnTo>
                  <a:lnTo>
                    <a:pt x="128" y="32"/>
                  </a:lnTo>
                  <a:lnTo>
                    <a:pt x="108" y="20"/>
                  </a:lnTo>
                  <a:lnTo>
                    <a:pt x="88" y="12"/>
                  </a:lnTo>
                  <a:lnTo>
                    <a:pt x="66" y="5"/>
                  </a:lnTo>
                  <a:lnTo>
                    <a:pt x="46" y="0"/>
                  </a:lnTo>
                  <a:lnTo>
                    <a:pt x="27" y="0"/>
                  </a:lnTo>
                  <a:lnTo>
                    <a:pt x="12" y="0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4" y="5"/>
                  </a:lnTo>
                  <a:lnTo>
                    <a:pt x="56" y="10"/>
                  </a:lnTo>
                  <a:lnTo>
                    <a:pt x="83" y="17"/>
                  </a:lnTo>
                  <a:lnTo>
                    <a:pt x="108" y="32"/>
                  </a:lnTo>
                  <a:lnTo>
                    <a:pt x="123" y="42"/>
                  </a:lnTo>
                  <a:lnTo>
                    <a:pt x="135" y="54"/>
                  </a:lnTo>
                  <a:lnTo>
                    <a:pt x="147" y="66"/>
                  </a:lnTo>
                  <a:lnTo>
                    <a:pt x="157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7" name="Freeform 80"/>
            <p:cNvSpPr>
              <a:spLocks/>
            </p:cNvSpPr>
            <p:nvPr/>
          </p:nvSpPr>
          <p:spPr bwMode="auto">
            <a:xfrm>
              <a:off x="4370" y="3250"/>
              <a:ext cx="96" cy="155"/>
            </a:xfrm>
            <a:custGeom>
              <a:avLst/>
              <a:gdLst>
                <a:gd name="T0" fmla="*/ 84 w 96"/>
                <a:gd name="T1" fmla="*/ 96 h 155"/>
                <a:gd name="T2" fmla="*/ 91 w 96"/>
                <a:gd name="T3" fmla="*/ 123 h 155"/>
                <a:gd name="T4" fmla="*/ 94 w 96"/>
                <a:gd name="T5" fmla="*/ 155 h 155"/>
                <a:gd name="T6" fmla="*/ 96 w 96"/>
                <a:gd name="T7" fmla="*/ 147 h 155"/>
                <a:gd name="T8" fmla="*/ 96 w 96"/>
                <a:gd name="T9" fmla="*/ 132 h 155"/>
                <a:gd name="T10" fmla="*/ 96 w 96"/>
                <a:gd name="T11" fmla="*/ 120 h 155"/>
                <a:gd name="T12" fmla="*/ 91 w 96"/>
                <a:gd name="T13" fmla="*/ 105 h 155"/>
                <a:gd name="T14" fmla="*/ 86 w 96"/>
                <a:gd name="T15" fmla="*/ 88 h 155"/>
                <a:gd name="T16" fmla="*/ 77 w 96"/>
                <a:gd name="T17" fmla="*/ 69 h 155"/>
                <a:gd name="T18" fmla="*/ 59 w 96"/>
                <a:gd name="T19" fmla="*/ 44 h 155"/>
                <a:gd name="T20" fmla="*/ 37 w 96"/>
                <a:gd name="T21" fmla="*/ 19 h 155"/>
                <a:gd name="T22" fmla="*/ 27 w 96"/>
                <a:gd name="T23" fmla="*/ 10 h 155"/>
                <a:gd name="T24" fmla="*/ 18 w 96"/>
                <a:gd name="T25" fmla="*/ 2 h 155"/>
                <a:gd name="T26" fmla="*/ 8 w 96"/>
                <a:gd name="T27" fmla="*/ 0 h 155"/>
                <a:gd name="T28" fmla="*/ 0 w 96"/>
                <a:gd name="T29" fmla="*/ 0 h 155"/>
                <a:gd name="T30" fmla="*/ 10 w 96"/>
                <a:gd name="T31" fmla="*/ 5 h 155"/>
                <a:gd name="T32" fmla="*/ 32 w 96"/>
                <a:gd name="T33" fmla="*/ 22 h 155"/>
                <a:gd name="T34" fmla="*/ 45 w 96"/>
                <a:gd name="T35" fmla="*/ 34 h 155"/>
                <a:gd name="T36" fmla="*/ 59 w 96"/>
                <a:gd name="T37" fmla="*/ 51 h 155"/>
                <a:gd name="T38" fmla="*/ 72 w 96"/>
                <a:gd name="T39" fmla="*/ 71 h 155"/>
                <a:gd name="T40" fmla="*/ 84 w 96"/>
                <a:gd name="T41" fmla="*/ 96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55"/>
                <a:gd name="T65" fmla="*/ 96 w 96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55">
                  <a:moveTo>
                    <a:pt x="84" y="96"/>
                  </a:moveTo>
                  <a:lnTo>
                    <a:pt x="91" y="123"/>
                  </a:lnTo>
                  <a:lnTo>
                    <a:pt x="94" y="155"/>
                  </a:lnTo>
                  <a:lnTo>
                    <a:pt x="96" y="147"/>
                  </a:lnTo>
                  <a:lnTo>
                    <a:pt x="96" y="132"/>
                  </a:lnTo>
                  <a:lnTo>
                    <a:pt x="96" y="120"/>
                  </a:lnTo>
                  <a:lnTo>
                    <a:pt x="91" y="105"/>
                  </a:lnTo>
                  <a:lnTo>
                    <a:pt x="86" y="88"/>
                  </a:lnTo>
                  <a:lnTo>
                    <a:pt x="77" y="69"/>
                  </a:lnTo>
                  <a:lnTo>
                    <a:pt x="59" y="44"/>
                  </a:lnTo>
                  <a:lnTo>
                    <a:pt x="37" y="19"/>
                  </a:lnTo>
                  <a:lnTo>
                    <a:pt x="27" y="10"/>
                  </a:lnTo>
                  <a:lnTo>
                    <a:pt x="18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10" y="5"/>
                  </a:lnTo>
                  <a:lnTo>
                    <a:pt x="32" y="22"/>
                  </a:lnTo>
                  <a:lnTo>
                    <a:pt x="45" y="34"/>
                  </a:lnTo>
                  <a:lnTo>
                    <a:pt x="59" y="51"/>
                  </a:lnTo>
                  <a:lnTo>
                    <a:pt x="72" y="71"/>
                  </a:lnTo>
                  <a:lnTo>
                    <a:pt x="84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8" name="Freeform 81"/>
            <p:cNvSpPr>
              <a:spLocks/>
            </p:cNvSpPr>
            <p:nvPr/>
          </p:nvSpPr>
          <p:spPr bwMode="auto">
            <a:xfrm>
              <a:off x="4068" y="3483"/>
              <a:ext cx="192" cy="163"/>
            </a:xfrm>
            <a:custGeom>
              <a:avLst/>
              <a:gdLst>
                <a:gd name="T0" fmla="*/ 32 w 192"/>
                <a:gd name="T1" fmla="*/ 79 h 163"/>
                <a:gd name="T2" fmla="*/ 25 w 192"/>
                <a:gd name="T3" fmla="*/ 64 h 163"/>
                <a:gd name="T4" fmla="*/ 15 w 192"/>
                <a:gd name="T5" fmla="*/ 45 h 163"/>
                <a:gd name="T6" fmla="*/ 7 w 192"/>
                <a:gd name="T7" fmla="*/ 25 h 163"/>
                <a:gd name="T8" fmla="*/ 2 w 192"/>
                <a:gd name="T9" fmla="*/ 0 h 163"/>
                <a:gd name="T10" fmla="*/ 0 w 192"/>
                <a:gd name="T11" fmla="*/ 8 h 163"/>
                <a:gd name="T12" fmla="*/ 0 w 192"/>
                <a:gd name="T13" fmla="*/ 17 h 163"/>
                <a:gd name="T14" fmla="*/ 2 w 192"/>
                <a:gd name="T15" fmla="*/ 32 h 163"/>
                <a:gd name="T16" fmla="*/ 7 w 192"/>
                <a:gd name="T17" fmla="*/ 49 h 163"/>
                <a:gd name="T18" fmla="*/ 17 w 192"/>
                <a:gd name="T19" fmla="*/ 69 h 163"/>
                <a:gd name="T20" fmla="*/ 30 w 192"/>
                <a:gd name="T21" fmla="*/ 91 h 163"/>
                <a:gd name="T22" fmla="*/ 49 w 192"/>
                <a:gd name="T23" fmla="*/ 116 h 163"/>
                <a:gd name="T24" fmla="*/ 64 w 192"/>
                <a:gd name="T25" fmla="*/ 131 h 163"/>
                <a:gd name="T26" fmla="*/ 84 w 192"/>
                <a:gd name="T27" fmla="*/ 140 h 163"/>
                <a:gd name="T28" fmla="*/ 103 w 192"/>
                <a:gd name="T29" fmla="*/ 150 h 163"/>
                <a:gd name="T30" fmla="*/ 125 w 192"/>
                <a:gd name="T31" fmla="*/ 158 h 163"/>
                <a:gd name="T32" fmla="*/ 145 w 192"/>
                <a:gd name="T33" fmla="*/ 163 h 163"/>
                <a:gd name="T34" fmla="*/ 165 w 192"/>
                <a:gd name="T35" fmla="*/ 163 h 163"/>
                <a:gd name="T36" fmla="*/ 179 w 192"/>
                <a:gd name="T37" fmla="*/ 163 h 163"/>
                <a:gd name="T38" fmla="*/ 192 w 192"/>
                <a:gd name="T39" fmla="*/ 158 h 163"/>
                <a:gd name="T40" fmla="*/ 175 w 192"/>
                <a:gd name="T41" fmla="*/ 158 h 163"/>
                <a:gd name="T42" fmla="*/ 157 w 192"/>
                <a:gd name="T43" fmla="*/ 158 h 163"/>
                <a:gd name="T44" fmla="*/ 135 w 192"/>
                <a:gd name="T45" fmla="*/ 153 h 163"/>
                <a:gd name="T46" fmla="*/ 108 w 192"/>
                <a:gd name="T47" fmla="*/ 145 h 163"/>
                <a:gd name="T48" fmla="*/ 81 w 192"/>
                <a:gd name="T49" fmla="*/ 131 h 163"/>
                <a:gd name="T50" fmla="*/ 69 w 192"/>
                <a:gd name="T51" fmla="*/ 121 h 163"/>
                <a:gd name="T52" fmla="*/ 57 w 192"/>
                <a:gd name="T53" fmla="*/ 108 h 163"/>
                <a:gd name="T54" fmla="*/ 44 w 192"/>
                <a:gd name="T55" fmla="*/ 96 h 163"/>
                <a:gd name="T56" fmla="*/ 32 w 192"/>
                <a:gd name="T57" fmla="*/ 79 h 1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2"/>
                <a:gd name="T88" fmla="*/ 0 h 163"/>
                <a:gd name="T89" fmla="*/ 192 w 192"/>
                <a:gd name="T90" fmla="*/ 163 h 1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2" h="163">
                  <a:moveTo>
                    <a:pt x="32" y="79"/>
                  </a:moveTo>
                  <a:lnTo>
                    <a:pt x="25" y="64"/>
                  </a:lnTo>
                  <a:lnTo>
                    <a:pt x="15" y="45"/>
                  </a:lnTo>
                  <a:lnTo>
                    <a:pt x="7" y="25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2" y="32"/>
                  </a:lnTo>
                  <a:lnTo>
                    <a:pt x="7" y="49"/>
                  </a:lnTo>
                  <a:lnTo>
                    <a:pt x="17" y="69"/>
                  </a:lnTo>
                  <a:lnTo>
                    <a:pt x="30" y="91"/>
                  </a:lnTo>
                  <a:lnTo>
                    <a:pt x="49" y="116"/>
                  </a:lnTo>
                  <a:lnTo>
                    <a:pt x="64" y="131"/>
                  </a:lnTo>
                  <a:lnTo>
                    <a:pt x="84" y="140"/>
                  </a:lnTo>
                  <a:lnTo>
                    <a:pt x="103" y="150"/>
                  </a:lnTo>
                  <a:lnTo>
                    <a:pt x="125" y="158"/>
                  </a:lnTo>
                  <a:lnTo>
                    <a:pt x="145" y="163"/>
                  </a:lnTo>
                  <a:lnTo>
                    <a:pt x="165" y="163"/>
                  </a:lnTo>
                  <a:lnTo>
                    <a:pt x="179" y="163"/>
                  </a:lnTo>
                  <a:lnTo>
                    <a:pt x="192" y="158"/>
                  </a:lnTo>
                  <a:lnTo>
                    <a:pt x="175" y="158"/>
                  </a:lnTo>
                  <a:lnTo>
                    <a:pt x="157" y="158"/>
                  </a:lnTo>
                  <a:lnTo>
                    <a:pt x="135" y="153"/>
                  </a:lnTo>
                  <a:lnTo>
                    <a:pt x="108" y="145"/>
                  </a:lnTo>
                  <a:lnTo>
                    <a:pt x="81" y="131"/>
                  </a:lnTo>
                  <a:lnTo>
                    <a:pt x="69" y="121"/>
                  </a:lnTo>
                  <a:lnTo>
                    <a:pt x="57" y="108"/>
                  </a:lnTo>
                  <a:lnTo>
                    <a:pt x="44" y="96"/>
                  </a:lnTo>
                  <a:lnTo>
                    <a:pt x="32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  <p:sp>
          <p:nvSpPr>
            <p:cNvPr id="19" name="Freeform 82"/>
            <p:cNvSpPr>
              <a:spLocks/>
            </p:cNvSpPr>
            <p:nvPr/>
          </p:nvSpPr>
          <p:spPr bwMode="auto">
            <a:xfrm>
              <a:off x="4085" y="3444"/>
              <a:ext cx="96" cy="155"/>
            </a:xfrm>
            <a:custGeom>
              <a:avLst/>
              <a:gdLst>
                <a:gd name="T0" fmla="*/ 13 w 96"/>
                <a:gd name="T1" fmla="*/ 59 h 155"/>
                <a:gd name="T2" fmla="*/ 5 w 96"/>
                <a:gd name="T3" fmla="*/ 32 h 155"/>
                <a:gd name="T4" fmla="*/ 3 w 96"/>
                <a:gd name="T5" fmla="*/ 0 h 155"/>
                <a:gd name="T6" fmla="*/ 0 w 96"/>
                <a:gd name="T7" fmla="*/ 5 h 155"/>
                <a:gd name="T8" fmla="*/ 0 w 96"/>
                <a:gd name="T9" fmla="*/ 22 h 155"/>
                <a:gd name="T10" fmla="*/ 0 w 96"/>
                <a:gd name="T11" fmla="*/ 34 h 155"/>
                <a:gd name="T12" fmla="*/ 3 w 96"/>
                <a:gd name="T13" fmla="*/ 49 h 155"/>
                <a:gd name="T14" fmla="*/ 10 w 96"/>
                <a:gd name="T15" fmla="*/ 66 h 155"/>
                <a:gd name="T16" fmla="*/ 20 w 96"/>
                <a:gd name="T17" fmla="*/ 86 h 155"/>
                <a:gd name="T18" fmla="*/ 37 w 96"/>
                <a:gd name="T19" fmla="*/ 111 h 155"/>
                <a:gd name="T20" fmla="*/ 57 w 96"/>
                <a:gd name="T21" fmla="*/ 135 h 155"/>
                <a:gd name="T22" fmla="*/ 69 w 96"/>
                <a:gd name="T23" fmla="*/ 145 h 155"/>
                <a:gd name="T24" fmla="*/ 79 w 96"/>
                <a:gd name="T25" fmla="*/ 150 h 155"/>
                <a:gd name="T26" fmla="*/ 89 w 96"/>
                <a:gd name="T27" fmla="*/ 155 h 155"/>
                <a:gd name="T28" fmla="*/ 96 w 96"/>
                <a:gd name="T29" fmla="*/ 155 h 155"/>
                <a:gd name="T30" fmla="*/ 86 w 96"/>
                <a:gd name="T31" fmla="*/ 150 h 155"/>
                <a:gd name="T32" fmla="*/ 64 w 96"/>
                <a:gd name="T33" fmla="*/ 133 h 155"/>
                <a:gd name="T34" fmla="*/ 49 w 96"/>
                <a:gd name="T35" fmla="*/ 120 h 155"/>
                <a:gd name="T36" fmla="*/ 37 w 96"/>
                <a:gd name="T37" fmla="*/ 103 h 155"/>
                <a:gd name="T38" fmla="*/ 25 w 96"/>
                <a:gd name="T39" fmla="*/ 84 h 155"/>
                <a:gd name="T40" fmla="*/ 13 w 96"/>
                <a:gd name="T41" fmla="*/ 59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55"/>
                <a:gd name="T65" fmla="*/ 96 w 96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55">
                  <a:moveTo>
                    <a:pt x="13" y="59"/>
                  </a:moveTo>
                  <a:lnTo>
                    <a:pt x="5" y="32"/>
                  </a:lnTo>
                  <a:lnTo>
                    <a:pt x="3" y="0"/>
                  </a:lnTo>
                  <a:lnTo>
                    <a:pt x="0" y="5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3" y="49"/>
                  </a:lnTo>
                  <a:lnTo>
                    <a:pt x="10" y="66"/>
                  </a:lnTo>
                  <a:lnTo>
                    <a:pt x="20" y="86"/>
                  </a:lnTo>
                  <a:lnTo>
                    <a:pt x="37" y="111"/>
                  </a:lnTo>
                  <a:lnTo>
                    <a:pt x="57" y="135"/>
                  </a:lnTo>
                  <a:lnTo>
                    <a:pt x="69" y="145"/>
                  </a:lnTo>
                  <a:lnTo>
                    <a:pt x="79" y="150"/>
                  </a:lnTo>
                  <a:lnTo>
                    <a:pt x="89" y="155"/>
                  </a:lnTo>
                  <a:lnTo>
                    <a:pt x="96" y="155"/>
                  </a:lnTo>
                  <a:lnTo>
                    <a:pt x="86" y="150"/>
                  </a:lnTo>
                  <a:lnTo>
                    <a:pt x="64" y="133"/>
                  </a:lnTo>
                  <a:lnTo>
                    <a:pt x="49" y="120"/>
                  </a:lnTo>
                  <a:lnTo>
                    <a:pt x="37" y="103"/>
                  </a:lnTo>
                  <a:lnTo>
                    <a:pt x="25" y="84"/>
                  </a:lnTo>
                  <a:lnTo>
                    <a:pt x="13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ea typeface="ＭＳ Ｐゴシック" pitchFamily="34" charset="-128"/>
              </a:endParaRPr>
            </a:p>
          </p:txBody>
        </p:sp>
      </p:grpSp>
      <p:grpSp>
        <p:nvGrpSpPr>
          <p:cNvPr id="8" name="Group 240"/>
          <p:cNvGrpSpPr>
            <a:grpSpLocks/>
          </p:cNvGrpSpPr>
          <p:nvPr/>
        </p:nvGrpSpPr>
        <p:grpSpPr bwMode="auto">
          <a:xfrm>
            <a:off x="3873500" y="4295775"/>
            <a:ext cx="1022350" cy="1870075"/>
            <a:chOff x="3938588" y="3984625"/>
            <a:chExt cx="1160462" cy="2563813"/>
          </a:xfrm>
        </p:grpSpPr>
        <p:grpSp>
          <p:nvGrpSpPr>
            <p:cNvPr id="29750" name="Group 239"/>
            <p:cNvGrpSpPr>
              <a:grpSpLocks/>
            </p:cNvGrpSpPr>
            <p:nvPr/>
          </p:nvGrpSpPr>
          <p:grpSpPr bwMode="auto">
            <a:xfrm>
              <a:off x="3938588" y="3984625"/>
              <a:ext cx="1160462" cy="2563813"/>
              <a:chOff x="3938588" y="3984625"/>
              <a:chExt cx="1160462" cy="2563813"/>
            </a:xfrm>
          </p:grpSpPr>
          <p:sp>
            <p:nvSpPr>
              <p:cNvPr id="29887" name="Freeform 86"/>
              <p:cNvSpPr>
                <a:spLocks/>
              </p:cNvSpPr>
              <p:nvPr/>
            </p:nvSpPr>
            <p:spPr bwMode="auto">
              <a:xfrm>
                <a:off x="3938588" y="4689475"/>
                <a:ext cx="174625" cy="1858963"/>
              </a:xfrm>
              <a:custGeom>
                <a:avLst/>
                <a:gdLst>
                  <a:gd name="T0" fmla="*/ 0 w 110"/>
                  <a:gd name="T1" fmla="*/ 2147483647 h 1171"/>
                  <a:gd name="T2" fmla="*/ 2147483647 w 110"/>
                  <a:gd name="T3" fmla="*/ 0 h 1171"/>
                  <a:gd name="T4" fmla="*/ 2147483647 w 110"/>
                  <a:gd name="T5" fmla="*/ 2147483647 h 1171"/>
                  <a:gd name="T6" fmla="*/ 2147483647 w 110"/>
                  <a:gd name="T7" fmla="*/ 2147483647 h 1171"/>
                  <a:gd name="T8" fmla="*/ 0 w 110"/>
                  <a:gd name="T9" fmla="*/ 2147483647 h 1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1171"/>
                  <a:gd name="T17" fmla="*/ 110 w 110"/>
                  <a:gd name="T18" fmla="*/ 1171 h 1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1171">
                    <a:moveTo>
                      <a:pt x="0" y="10"/>
                    </a:moveTo>
                    <a:lnTo>
                      <a:pt x="110" y="0"/>
                    </a:lnTo>
                    <a:lnTo>
                      <a:pt x="94" y="1171"/>
                    </a:lnTo>
                    <a:lnTo>
                      <a:pt x="39" y="117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8" name="Freeform 87"/>
              <p:cNvSpPr>
                <a:spLocks/>
              </p:cNvSpPr>
              <p:nvPr/>
            </p:nvSpPr>
            <p:spPr bwMode="auto">
              <a:xfrm>
                <a:off x="4945063" y="3984625"/>
                <a:ext cx="153987" cy="1512888"/>
              </a:xfrm>
              <a:custGeom>
                <a:avLst/>
                <a:gdLst>
                  <a:gd name="T0" fmla="*/ 0 w 97"/>
                  <a:gd name="T1" fmla="*/ 2147483647 h 953"/>
                  <a:gd name="T2" fmla="*/ 2147483647 w 97"/>
                  <a:gd name="T3" fmla="*/ 0 h 953"/>
                  <a:gd name="T4" fmla="*/ 2147483647 w 97"/>
                  <a:gd name="T5" fmla="*/ 2147483647 h 953"/>
                  <a:gd name="T6" fmla="*/ 2147483647 w 97"/>
                  <a:gd name="T7" fmla="*/ 2147483647 h 953"/>
                  <a:gd name="T8" fmla="*/ 0 w 97"/>
                  <a:gd name="T9" fmla="*/ 2147483647 h 9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"/>
                  <a:gd name="T16" fmla="*/ 0 h 953"/>
                  <a:gd name="T17" fmla="*/ 97 w 97"/>
                  <a:gd name="T18" fmla="*/ 953 h 9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" h="953">
                    <a:moveTo>
                      <a:pt x="0" y="6"/>
                    </a:moveTo>
                    <a:lnTo>
                      <a:pt x="97" y="0"/>
                    </a:lnTo>
                    <a:lnTo>
                      <a:pt x="84" y="953"/>
                    </a:lnTo>
                    <a:lnTo>
                      <a:pt x="35" y="95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9" name="Freeform 88"/>
              <p:cNvSpPr>
                <a:spLocks/>
              </p:cNvSpPr>
              <p:nvPr/>
            </p:nvSpPr>
            <p:spPr bwMode="auto">
              <a:xfrm>
                <a:off x="4010025" y="4076700"/>
                <a:ext cx="969962" cy="814388"/>
              </a:xfrm>
              <a:custGeom>
                <a:avLst/>
                <a:gdLst>
                  <a:gd name="T0" fmla="*/ 2147483647 w 611"/>
                  <a:gd name="T1" fmla="*/ 2147483647 h 513"/>
                  <a:gd name="T2" fmla="*/ 2147483647 w 611"/>
                  <a:gd name="T3" fmla="*/ 2147483647 h 513"/>
                  <a:gd name="T4" fmla="*/ 2147483647 w 611"/>
                  <a:gd name="T5" fmla="*/ 2147483647 h 513"/>
                  <a:gd name="T6" fmla="*/ 2147483647 w 611"/>
                  <a:gd name="T7" fmla="*/ 2147483647 h 513"/>
                  <a:gd name="T8" fmla="*/ 2147483647 w 611"/>
                  <a:gd name="T9" fmla="*/ 2147483647 h 513"/>
                  <a:gd name="T10" fmla="*/ 2147483647 w 611"/>
                  <a:gd name="T11" fmla="*/ 2147483647 h 513"/>
                  <a:gd name="T12" fmla="*/ 2147483647 w 611"/>
                  <a:gd name="T13" fmla="*/ 2147483647 h 513"/>
                  <a:gd name="T14" fmla="*/ 2147483647 w 611"/>
                  <a:gd name="T15" fmla="*/ 2147483647 h 513"/>
                  <a:gd name="T16" fmla="*/ 2147483647 w 611"/>
                  <a:gd name="T17" fmla="*/ 2147483647 h 513"/>
                  <a:gd name="T18" fmla="*/ 2147483647 w 611"/>
                  <a:gd name="T19" fmla="*/ 2147483647 h 513"/>
                  <a:gd name="T20" fmla="*/ 2147483647 w 611"/>
                  <a:gd name="T21" fmla="*/ 0 h 513"/>
                  <a:gd name="T22" fmla="*/ 2147483647 w 611"/>
                  <a:gd name="T23" fmla="*/ 2147483647 h 513"/>
                  <a:gd name="T24" fmla="*/ 2147483647 w 611"/>
                  <a:gd name="T25" fmla="*/ 2147483647 h 513"/>
                  <a:gd name="T26" fmla="*/ 2147483647 w 611"/>
                  <a:gd name="T27" fmla="*/ 2147483647 h 513"/>
                  <a:gd name="T28" fmla="*/ 2147483647 w 611"/>
                  <a:gd name="T29" fmla="*/ 2147483647 h 513"/>
                  <a:gd name="T30" fmla="*/ 2147483647 w 611"/>
                  <a:gd name="T31" fmla="*/ 2147483647 h 513"/>
                  <a:gd name="T32" fmla="*/ 2147483647 w 611"/>
                  <a:gd name="T33" fmla="*/ 2147483647 h 513"/>
                  <a:gd name="T34" fmla="*/ 2147483647 w 611"/>
                  <a:gd name="T35" fmla="*/ 2147483647 h 513"/>
                  <a:gd name="T36" fmla="*/ 2147483647 w 611"/>
                  <a:gd name="T37" fmla="*/ 2147483647 h 513"/>
                  <a:gd name="T38" fmla="*/ 2147483647 w 611"/>
                  <a:gd name="T39" fmla="*/ 2147483647 h 513"/>
                  <a:gd name="T40" fmla="*/ 2147483647 w 611"/>
                  <a:gd name="T41" fmla="*/ 2147483647 h 513"/>
                  <a:gd name="T42" fmla="*/ 2147483647 w 611"/>
                  <a:gd name="T43" fmla="*/ 2147483647 h 513"/>
                  <a:gd name="T44" fmla="*/ 0 w 611"/>
                  <a:gd name="T45" fmla="*/ 2147483647 h 513"/>
                  <a:gd name="T46" fmla="*/ 0 w 611"/>
                  <a:gd name="T47" fmla="*/ 2147483647 h 513"/>
                  <a:gd name="T48" fmla="*/ 2147483647 w 611"/>
                  <a:gd name="T49" fmla="*/ 2147483647 h 513"/>
                  <a:gd name="T50" fmla="*/ 2147483647 w 611"/>
                  <a:gd name="T51" fmla="*/ 2147483647 h 513"/>
                  <a:gd name="T52" fmla="*/ 2147483647 w 611"/>
                  <a:gd name="T53" fmla="*/ 2147483647 h 513"/>
                  <a:gd name="T54" fmla="*/ 2147483647 w 611"/>
                  <a:gd name="T55" fmla="*/ 2147483647 h 51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1"/>
                  <a:gd name="T85" fmla="*/ 0 h 513"/>
                  <a:gd name="T86" fmla="*/ 611 w 611"/>
                  <a:gd name="T87" fmla="*/ 513 h 51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1" h="513">
                    <a:moveTo>
                      <a:pt x="33" y="445"/>
                    </a:moveTo>
                    <a:lnTo>
                      <a:pt x="104" y="402"/>
                    </a:lnTo>
                    <a:lnTo>
                      <a:pt x="175" y="357"/>
                    </a:lnTo>
                    <a:lnTo>
                      <a:pt x="265" y="299"/>
                    </a:lnTo>
                    <a:lnTo>
                      <a:pt x="359" y="234"/>
                    </a:lnTo>
                    <a:lnTo>
                      <a:pt x="408" y="195"/>
                    </a:lnTo>
                    <a:lnTo>
                      <a:pt x="453" y="156"/>
                    </a:lnTo>
                    <a:lnTo>
                      <a:pt x="498" y="117"/>
                    </a:lnTo>
                    <a:lnTo>
                      <a:pt x="540" y="78"/>
                    </a:lnTo>
                    <a:lnTo>
                      <a:pt x="576" y="39"/>
                    </a:lnTo>
                    <a:lnTo>
                      <a:pt x="605" y="0"/>
                    </a:lnTo>
                    <a:lnTo>
                      <a:pt x="611" y="72"/>
                    </a:lnTo>
                    <a:lnTo>
                      <a:pt x="537" y="137"/>
                    </a:lnTo>
                    <a:lnTo>
                      <a:pt x="359" y="279"/>
                    </a:lnTo>
                    <a:lnTo>
                      <a:pt x="262" y="357"/>
                    </a:lnTo>
                    <a:lnTo>
                      <a:pt x="168" y="425"/>
                    </a:lnTo>
                    <a:lnTo>
                      <a:pt x="91" y="480"/>
                    </a:lnTo>
                    <a:lnTo>
                      <a:pt x="62" y="496"/>
                    </a:lnTo>
                    <a:lnTo>
                      <a:pt x="42" y="506"/>
                    </a:lnTo>
                    <a:lnTo>
                      <a:pt x="16" y="513"/>
                    </a:lnTo>
                    <a:lnTo>
                      <a:pt x="7" y="513"/>
                    </a:lnTo>
                    <a:lnTo>
                      <a:pt x="4" y="513"/>
                    </a:lnTo>
                    <a:lnTo>
                      <a:pt x="0" y="506"/>
                    </a:lnTo>
                    <a:lnTo>
                      <a:pt x="0" y="503"/>
                    </a:lnTo>
                    <a:lnTo>
                      <a:pt x="4" y="487"/>
                    </a:lnTo>
                    <a:lnTo>
                      <a:pt x="13" y="474"/>
                    </a:lnTo>
                    <a:lnTo>
                      <a:pt x="23" y="458"/>
                    </a:lnTo>
                    <a:lnTo>
                      <a:pt x="33" y="44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90" name="Freeform 89"/>
              <p:cNvSpPr>
                <a:spLocks/>
              </p:cNvSpPr>
              <p:nvPr/>
            </p:nvSpPr>
            <p:spPr bwMode="auto">
              <a:xfrm>
                <a:off x="4076700" y="5178425"/>
                <a:ext cx="969962" cy="814388"/>
              </a:xfrm>
              <a:custGeom>
                <a:avLst/>
                <a:gdLst>
                  <a:gd name="T0" fmla="*/ 2147483647 w 611"/>
                  <a:gd name="T1" fmla="*/ 2147483647 h 513"/>
                  <a:gd name="T2" fmla="*/ 2147483647 w 611"/>
                  <a:gd name="T3" fmla="*/ 2147483647 h 513"/>
                  <a:gd name="T4" fmla="*/ 2147483647 w 611"/>
                  <a:gd name="T5" fmla="*/ 2147483647 h 513"/>
                  <a:gd name="T6" fmla="*/ 2147483647 w 611"/>
                  <a:gd name="T7" fmla="*/ 2147483647 h 513"/>
                  <a:gd name="T8" fmla="*/ 2147483647 w 611"/>
                  <a:gd name="T9" fmla="*/ 2147483647 h 513"/>
                  <a:gd name="T10" fmla="*/ 2147483647 w 611"/>
                  <a:gd name="T11" fmla="*/ 2147483647 h 513"/>
                  <a:gd name="T12" fmla="*/ 2147483647 w 611"/>
                  <a:gd name="T13" fmla="*/ 2147483647 h 513"/>
                  <a:gd name="T14" fmla="*/ 2147483647 w 611"/>
                  <a:gd name="T15" fmla="*/ 2147483647 h 513"/>
                  <a:gd name="T16" fmla="*/ 2147483647 w 611"/>
                  <a:gd name="T17" fmla="*/ 2147483647 h 513"/>
                  <a:gd name="T18" fmla="*/ 2147483647 w 611"/>
                  <a:gd name="T19" fmla="*/ 2147483647 h 513"/>
                  <a:gd name="T20" fmla="*/ 2147483647 w 611"/>
                  <a:gd name="T21" fmla="*/ 0 h 513"/>
                  <a:gd name="T22" fmla="*/ 2147483647 w 611"/>
                  <a:gd name="T23" fmla="*/ 2147483647 h 513"/>
                  <a:gd name="T24" fmla="*/ 2147483647 w 611"/>
                  <a:gd name="T25" fmla="*/ 2147483647 h 513"/>
                  <a:gd name="T26" fmla="*/ 2147483647 w 611"/>
                  <a:gd name="T27" fmla="*/ 2147483647 h 513"/>
                  <a:gd name="T28" fmla="*/ 2147483647 w 611"/>
                  <a:gd name="T29" fmla="*/ 2147483647 h 513"/>
                  <a:gd name="T30" fmla="*/ 2147483647 w 611"/>
                  <a:gd name="T31" fmla="*/ 2147483647 h 513"/>
                  <a:gd name="T32" fmla="*/ 2147483647 w 611"/>
                  <a:gd name="T33" fmla="*/ 2147483647 h 513"/>
                  <a:gd name="T34" fmla="*/ 2147483647 w 611"/>
                  <a:gd name="T35" fmla="*/ 2147483647 h 513"/>
                  <a:gd name="T36" fmla="*/ 2147483647 w 611"/>
                  <a:gd name="T37" fmla="*/ 2147483647 h 513"/>
                  <a:gd name="T38" fmla="*/ 2147483647 w 611"/>
                  <a:gd name="T39" fmla="*/ 2147483647 h 513"/>
                  <a:gd name="T40" fmla="*/ 2147483647 w 611"/>
                  <a:gd name="T41" fmla="*/ 2147483647 h 513"/>
                  <a:gd name="T42" fmla="*/ 0 w 611"/>
                  <a:gd name="T43" fmla="*/ 2147483647 h 513"/>
                  <a:gd name="T44" fmla="*/ 0 w 611"/>
                  <a:gd name="T45" fmla="*/ 2147483647 h 513"/>
                  <a:gd name="T46" fmla="*/ 0 w 611"/>
                  <a:gd name="T47" fmla="*/ 2147483647 h 513"/>
                  <a:gd name="T48" fmla="*/ 2147483647 w 611"/>
                  <a:gd name="T49" fmla="*/ 2147483647 h 513"/>
                  <a:gd name="T50" fmla="*/ 2147483647 w 611"/>
                  <a:gd name="T51" fmla="*/ 2147483647 h 513"/>
                  <a:gd name="T52" fmla="*/ 2147483647 w 611"/>
                  <a:gd name="T53" fmla="*/ 2147483647 h 513"/>
                  <a:gd name="T54" fmla="*/ 2147483647 w 611"/>
                  <a:gd name="T55" fmla="*/ 2147483647 h 51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1"/>
                  <a:gd name="T85" fmla="*/ 0 h 513"/>
                  <a:gd name="T86" fmla="*/ 611 w 611"/>
                  <a:gd name="T87" fmla="*/ 513 h 51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1" h="513">
                    <a:moveTo>
                      <a:pt x="33" y="441"/>
                    </a:moveTo>
                    <a:lnTo>
                      <a:pt x="101" y="402"/>
                    </a:lnTo>
                    <a:lnTo>
                      <a:pt x="175" y="357"/>
                    </a:lnTo>
                    <a:lnTo>
                      <a:pt x="262" y="299"/>
                    </a:lnTo>
                    <a:lnTo>
                      <a:pt x="359" y="230"/>
                    </a:lnTo>
                    <a:lnTo>
                      <a:pt x="408" y="195"/>
                    </a:lnTo>
                    <a:lnTo>
                      <a:pt x="453" y="156"/>
                    </a:lnTo>
                    <a:lnTo>
                      <a:pt x="495" y="117"/>
                    </a:lnTo>
                    <a:lnTo>
                      <a:pt x="537" y="78"/>
                    </a:lnTo>
                    <a:lnTo>
                      <a:pt x="573" y="39"/>
                    </a:lnTo>
                    <a:lnTo>
                      <a:pt x="602" y="0"/>
                    </a:lnTo>
                    <a:lnTo>
                      <a:pt x="611" y="72"/>
                    </a:lnTo>
                    <a:lnTo>
                      <a:pt x="534" y="136"/>
                    </a:lnTo>
                    <a:lnTo>
                      <a:pt x="359" y="276"/>
                    </a:lnTo>
                    <a:lnTo>
                      <a:pt x="259" y="354"/>
                    </a:lnTo>
                    <a:lnTo>
                      <a:pt x="165" y="425"/>
                    </a:lnTo>
                    <a:lnTo>
                      <a:pt x="91" y="480"/>
                    </a:lnTo>
                    <a:lnTo>
                      <a:pt x="62" y="496"/>
                    </a:lnTo>
                    <a:lnTo>
                      <a:pt x="39" y="506"/>
                    </a:lnTo>
                    <a:lnTo>
                      <a:pt x="13" y="513"/>
                    </a:lnTo>
                    <a:lnTo>
                      <a:pt x="7" y="513"/>
                    </a:lnTo>
                    <a:lnTo>
                      <a:pt x="0" y="509"/>
                    </a:lnTo>
                    <a:lnTo>
                      <a:pt x="0" y="506"/>
                    </a:lnTo>
                    <a:lnTo>
                      <a:pt x="0" y="500"/>
                    </a:lnTo>
                    <a:lnTo>
                      <a:pt x="4" y="487"/>
                    </a:lnTo>
                    <a:lnTo>
                      <a:pt x="10" y="470"/>
                    </a:lnTo>
                    <a:lnTo>
                      <a:pt x="20" y="457"/>
                    </a:lnTo>
                    <a:lnTo>
                      <a:pt x="33" y="441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9751" name="Group 237"/>
            <p:cNvGrpSpPr>
              <a:grpSpLocks/>
            </p:cNvGrpSpPr>
            <p:nvPr/>
          </p:nvGrpSpPr>
          <p:grpSpPr bwMode="auto">
            <a:xfrm>
              <a:off x="4000500" y="4205288"/>
              <a:ext cx="1046162" cy="1647825"/>
              <a:chOff x="4000500" y="4205288"/>
              <a:chExt cx="1046162" cy="1647825"/>
            </a:xfrm>
          </p:grpSpPr>
          <p:sp>
            <p:nvSpPr>
              <p:cNvPr id="29752" name="Line 90"/>
              <p:cNvSpPr>
                <a:spLocks noChangeShapeType="1"/>
              </p:cNvSpPr>
              <p:nvPr/>
            </p:nvSpPr>
            <p:spPr bwMode="auto">
              <a:xfrm>
                <a:off x="4929188" y="4205288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3" name="Line 91"/>
              <p:cNvSpPr>
                <a:spLocks noChangeShapeType="1"/>
              </p:cNvSpPr>
              <p:nvPr/>
            </p:nvSpPr>
            <p:spPr bwMode="auto">
              <a:xfrm flipH="1">
                <a:off x="4857750" y="4205288"/>
                <a:ext cx="71437" cy="2063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4" name="Line 92"/>
              <p:cNvSpPr>
                <a:spLocks noChangeShapeType="1"/>
              </p:cNvSpPr>
              <p:nvPr/>
            </p:nvSpPr>
            <p:spPr bwMode="auto">
              <a:xfrm flipH="1">
                <a:off x="4770438" y="4411663"/>
                <a:ext cx="87312" cy="2270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5" name="Line 93"/>
              <p:cNvSpPr>
                <a:spLocks noChangeShapeType="1"/>
              </p:cNvSpPr>
              <p:nvPr/>
            </p:nvSpPr>
            <p:spPr bwMode="auto">
              <a:xfrm flipH="1">
                <a:off x="4662488" y="4638675"/>
                <a:ext cx="107950" cy="2667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6" name="Line 94"/>
              <p:cNvSpPr>
                <a:spLocks noChangeShapeType="1"/>
              </p:cNvSpPr>
              <p:nvPr/>
            </p:nvSpPr>
            <p:spPr bwMode="auto">
              <a:xfrm flipH="1">
                <a:off x="4538663" y="4905375"/>
                <a:ext cx="123825" cy="28416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7" name="Line 95"/>
              <p:cNvSpPr>
                <a:spLocks noChangeShapeType="1"/>
              </p:cNvSpPr>
              <p:nvPr/>
            </p:nvSpPr>
            <p:spPr bwMode="auto">
              <a:xfrm flipH="1">
                <a:off x="4471988" y="5189538"/>
                <a:ext cx="66675" cy="1381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8" name="Line 96"/>
              <p:cNvSpPr>
                <a:spLocks noChangeShapeType="1"/>
              </p:cNvSpPr>
              <p:nvPr/>
            </p:nvSpPr>
            <p:spPr bwMode="auto">
              <a:xfrm flipH="1">
                <a:off x="4405313" y="5327650"/>
                <a:ext cx="66675" cy="1349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59" name="Line 97"/>
              <p:cNvSpPr>
                <a:spLocks noChangeShapeType="1"/>
              </p:cNvSpPr>
              <p:nvPr/>
            </p:nvSpPr>
            <p:spPr bwMode="auto">
              <a:xfrm flipH="1">
                <a:off x="4333875" y="5462588"/>
                <a:ext cx="71437" cy="1285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0" name="Line 98"/>
              <p:cNvSpPr>
                <a:spLocks noChangeShapeType="1"/>
              </p:cNvSpPr>
              <p:nvPr/>
            </p:nvSpPr>
            <p:spPr bwMode="auto">
              <a:xfrm flipH="1">
                <a:off x="4267200" y="5591175"/>
                <a:ext cx="66675" cy="1127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1" name="Line 99"/>
              <p:cNvSpPr>
                <a:spLocks noChangeShapeType="1"/>
              </p:cNvSpPr>
              <p:nvPr/>
            </p:nvSpPr>
            <p:spPr bwMode="auto">
              <a:xfrm flipH="1">
                <a:off x="4195763" y="5703888"/>
                <a:ext cx="71437" cy="9842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2" name="Line 101"/>
              <p:cNvSpPr>
                <a:spLocks noChangeShapeType="1"/>
              </p:cNvSpPr>
              <p:nvPr/>
            </p:nvSpPr>
            <p:spPr bwMode="auto">
              <a:xfrm>
                <a:off x="5032375" y="4257675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3" name="Line 102"/>
              <p:cNvSpPr>
                <a:spLocks noChangeShapeType="1"/>
              </p:cNvSpPr>
              <p:nvPr/>
            </p:nvSpPr>
            <p:spPr bwMode="auto">
              <a:xfrm flipH="1">
                <a:off x="4965700" y="4257675"/>
                <a:ext cx="66675" cy="19526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4" name="Line 103"/>
              <p:cNvSpPr>
                <a:spLocks noChangeShapeType="1"/>
              </p:cNvSpPr>
              <p:nvPr/>
            </p:nvSpPr>
            <p:spPr bwMode="auto">
              <a:xfrm flipH="1">
                <a:off x="4887913" y="4452938"/>
                <a:ext cx="77787" cy="2111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5" name="Line 104"/>
              <p:cNvSpPr>
                <a:spLocks noChangeShapeType="1"/>
              </p:cNvSpPr>
              <p:nvPr/>
            </p:nvSpPr>
            <p:spPr bwMode="auto">
              <a:xfrm flipH="1">
                <a:off x="4791075" y="4664075"/>
                <a:ext cx="96837" cy="2524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6" name="Line 105"/>
              <p:cNvSpPr>
                <a:spLocks noChangeShapeType="1"/>
              </p:cNvSpPr>
              <p:nvPr/>
            </p:nvSpPr>
            <p:spPr bwMode="auto">
              <a:xfrm flipH="1">
                <a:off x="4678363" y="4916488"/>
                <a:ext cx="112712" cy="2667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7" name="Line 106"/>
              <p:cNvSpPr>
                <a:spLocks noChangeShapeType="1"/>
              </p:cNvSpPr>
              <p:nvPr/>
            </p:nvSpPr>
            <p:spPr bwMode="auto">
              <a:xfrm flipH="1">
                <a:off x="4616450" y="5183188"/>
                <a:ext cx="61912" cy="1349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8" name="Line 107"/>
              <p:cNvSpPr>
                <a:spLocks noChangeShapeType="1"/>
              </p:cNvSpPr>
              <p:nvPr/>
            </p:nvSpPr>
            <p:spPr bwMode="auto">
              <a:xfrm flipH="1">
                <a:off x="4554538" y="5318125"/>
                <a:ext cx="61912" cy="1285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69" name="Line 108"/>
              <p:cNvSpPr>
                <a:spLocks noChangeShapeType="1"/>
              </p:cNvSpPr>
              <p:nvPr/>
            </p:nvSpPr>
            <p:spPr bwMode="auto">
              <a:xfrm flipH="1">
                <a:off x="4492625" y="5446713"/>
                <a:ext cx="61912" cy="1174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0" name="Line 109"/>
              <p:cNvSpPr>
                <a:spLocks noChangeShapeType="1"/>
              </p:cNvSpPr>
              <p:nvPr/>
            </p:nvSpPr>
            <p:spPr bwMode="auto">
              <a:xfrm flipH="1">
                <a:off x="4430713" y="5564188"/>
                <a:ext cx="61912" cy="1095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1" name="Line 110"/>
              <p:cNvSpPr>
                <a:spLocks noChangeShapeType="1"/>
              </p:cNvSpPr>
              <p:nvPr/>
            </p:nvSpPr>
            <p:spPr bwMode="auto">
              <a:xfrm flipH="1">
                <a:off x="4370388" y="5673725"/>
                <a:ext cx="60325" cy="920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2" name="Line 111"/>
              <p:cNvSpPr>
                <a:spLocks noChangeShapeType="1"/>
              </p:cNvSpPr>
              <p:nvPr/>
            </p:nvSpPr>
            <p:spPr bwMode="auto">
              <a:xfrm flipH="1">
                <a:off x="4308475" y="5765800"/>
                <a:ext cx="61912" cy="777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3" name="Line 112"/>
              <p:cNvSpPr>
                <a:spLocks noChangeShapeType="1"/>
              </p:cNvSpPr>
              <p:nvPr/>
            </p:nvSpPr>
            <p:spPr bwMode="auto">
              <a:xfrm>
                <a:off x="5006975" y="4654550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4" name="Line 113"/>
              <p:cNvSpPr>
                <a:spLocks noChangeShapeType="1"/>
              </p:cNvSpPr>
              <p:nvPr/>
            </p:nvSpPr>
            <p:spPr bwMode="auto">
              <a:xfrm flipH="1">
                <a:off x="4970463" y="4654550"/>
                <a:ext cx="36512" cy="1222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5" name="Line 114"/>
              <p:cNvSpPr>
                <a:spLocks noChangeShapeType="1"/>
              </p:cNvSpPr>
              <p:nvPr/>
            </p:nvSpPr>
            <p:spPr bwMode="auto">
              <a:xfrm flipH="1">
                <a:off x="4929188" y="4776788"/>
                <a:ext cx="41275" cy="1285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6" name="Line 115"/>
              <p:cNvSpPr>
                <a:spLocks noChangeShapeType="1"/>
              </p:cNvSpPr>
              <p:nvPr/>
            </p:nvSpPr>
            <p:spPr bwMode="auto">
              <a:xfrm flipH="1">
                <a:off x="4872038" y="4905375"/>
                <a:ext cx="57150" cy="1603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7" name="Line 116"/>
              <p:cNvSpPr>
                <a:spLocks noChangeShapeType="1"/>
              </p:cNvSpPr>
              <p:nvPr/>
            </p:nvSpPr>
            <p:spPr bwMode="auto">
              <a:xfrm flipH="1">
                <a:off x="4805363" y="5065713"/>
                <a:ext cx="66675" cy="16986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8" name="Line 117"/>
              <p:cNvSpPr>
                <a:spLocks noChangeShapeType="1"/>
              </p:cNvSpPr>
              <p:nvPr/>
            </p:nvSpPr>
            <p:spPr bwMode="auto">
              <a:xfrm flipH="1">
                <a:off x="4770438" y="5235575"/>
                <a:ext cx="34925" cy="873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79" name="Line 118"/>
              <p:cNvSpPr>
                <a:spLocks noChangeShapeType="1"/>
              </p:cNvSpPr>
              <p:nvPr/>
            </p:nvSpPr>
            <p:spPr bwMode="auto">
              <a:xfrm flipH="1">
                <a:off x="4729163" y="5322888"/>
                <a:ext cx="41275" cy="8255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0" name="Line 119"/>
              <p:cNvSpPr>
                <a:spLocks noChangeShapeType="1"/>
              </p:cNvSpPr>
              <p:nvPr/>
            </p:nvSpPr>
            <p:spPr bwMode="auto">
              <a:xfrm flipH="1">
                <a:off x="4687888" y="5405438"/>
                <a:ext cx="41275" cy="777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1" name="Line 120"/>
              <p:cNvSpPr>
                <a:spLocks noChangeShapeType="1"/>
              </p:cNvSpPr>
              <p:nvPr/>
            </p:nvSpPr>
            <p:spPr bwMode="auto">
              <a:xfrm flipH="1">
                <a:off x="4641850" y="5483225"/>
                <a:ext cx="46037" cy="666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2" name="Line 121"/>
              <p:cNvSpPr>
                <a:spLocks noChangeShapeType="1"/>
              </p:cNvSpPr>
              <p:nvPr/>
            </p:nvSpPr>
            <p:spPr bwMode="auto">
              <a:xfrm flipH="1">
                <a:off x="4595813" y="5549900"/>
                <a:ext cx="46037" cy="619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3" name="Line 122"/>
              <p:cNvSpPr>
                <a:spLocks noChangeShapeType="1"/>
              </p:cNvSpPr>
              <p:nvPr/>
            </p:nvSpPr>
            <p:spPr bwMode="auto">
              <a:xfrm flipH="1">
                <a:off x="4549775" y="5611813"/>
                <a:ext cx="46037" cy="508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4" name="Line 123"/>
              <p:cNvSpPr>
                <a:spLocks noChangeShapeType="1"/>
              </p:cNvSpPr>
              <p:nvPr/>
            </p:nvSpPr>
            <p:spPr bwMode="auto">
              <a:xfrm>
                <a:off x="4533900" y="4524375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5" name="Line 124"/>
              <p:cNvSpPr>
                <a:spLocks noChangeShapeType="1"/>
              </p:cNvSpPr>
              <p:nvPr/>
            </p:nvSpPr>
            <p:spPr bwMode="auto">
              <a:xfrm flipH="1">
                <a:off x="4497388" y="4524375"/>
                <a:ext cx="36512" cy="1095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6" name="Line 125"/>
              <p:cNvSpPr>
                <a:spLocks noChangeShapeType="1"/>
              </p:cNvSpPr>
              <p:nvPr/>
            </p:nvSpPr>
            <p:spPr bwMode="auto">
              <a:xfrm flipH="1">
                <a:off x="4451350" y="4633913"/>
                <a:ext cx="46037" cy="1127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7" name="Line 126"/>
              <p:cNvSpPr>
                <a:spLocks noChangeShapeType="1"/>
              </p:cNvSpPr>
              <p:nvPr/>
            </p:nvSpPr>
            <p:spPr bwMode="auto">
              <a:xfrm flipH="1">
                <a:off x="4395788" y="4746625"/>
                <a:ext cx="55562" cy="1381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8" name="Line 127"/>
              <p:cNvSpPr>
                <a:spLocks noChangeShapeType="1"/>
              </p:cNvSpPr>
              <p:nvPr/>
            </p:nvSpPr>
            <p:spPr bwMode="auto">
              <a:xfrm flipH="1">
                <a:off x="4324350" y="4884738"/>
                <a:ext cx="71437" cy="1555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89" name="Line 128"/>
              <p:cNvSpPr>
                <a:spLocks noChangeShapeType="1"/>
              </p:cNvSpPr>
              <p:nvPr/>
            </p:nvSpPr>
            <p:spPr bwMode="auto">
              <a:xfrm flipH="1">
                <a:off x="4246563" y="5040313"/>
                <a:ext cx="77787" cy="14922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0" name="Line 129"/>
              <p:cNvSpPr>
                <a:spLocks noChangeShapeType="1"/>
              </p:cNvSpPr>
              <p:nvPr/>
            </p:nvSpPr>
            <p:spPr bwMode="auto">
              <a:xfrm flipH="1">
                <a:off x="4200525" y="5189538"/>
                <a:ext cx="46037" cy="714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1" name="Line 130"/>
              <p:cNvSpPr>
                <a:spLocks noChangeShapeType="1"/>
              </p:cNvSpPr>
              <p:nvPr/>
            </p:nvSpPr>
            <p:spPr bwMode="auto">
              <a:xfrm flipH="1">
                <a:off x="4159250" y="5260975"/>
                <a:ext cx="41275" cy="619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2" name="Line 131"/>
              <p:cNvSpPr>
                <a:spLocks noChangeShapeType="1"/>
              </p:cNvSpPr>
              <p:nvPr/>
            </p:nvSpPr>
            <p:spPr bwMode="auto">
              <a:xfrm flipH="1">
                <a:off x="4113213" y="5322888"/>
                <a:ext cx="46037" cy="619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3" name="Line 132"/>
              <p:cNvSpPr>
                <a:spLocks noChangeShapeType="1"/>
              </p:cNvSpPr>
              <p:nvPr/>
            </p:nvSpPr>
            <p:spPr bwMode="auto">
              <a:xfrm flipH="1">
                <a:off x="4062413" y="5384800"/>
                <a:ext cx="50800" cy="460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4" name="Line 133"/>
              <p:cNvSpPr>
                <a:spLocks noChangeShapeType="1"/>
              </p:cNvSpPr>
              <p:nvPr/>
            </p:nvSpPr>
            <p:spPr bwMode="auto">
              <a:xfrm>
                <a:off x="4333875" y="4705350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5" name="Line 134"/>
              <p:cNvSpPr>
                <a:spLocks noChangeShapeType="1"/>
              </p:cNvSpPr>
              <p:nvPr/>
            </p:nvSpPr>
            <p:spPr bwMode="auto">
              <a:xfrm flipH="1">
                <a:off x="4313238" y="4705350"/>
                <a:ext cx="20637" cy="508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6" name="Line 135"/>
              <p:cNvSpPr>
                <a:spLocks noChangeShapeType="1"/>
              </p:cNvSpPr>
              <p:nvPr/>
            </p:nvSpPr>
            <p:spPr bwMode="auto">
              <a:xfrm flipH="1">
                <a:off x="4287838" y="4756150"/>
                <a:ext cx="25400" cy="619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7" name="Line 136"/>
              <p:cNvSpPr>
                <a:spLocks noChangeShapeType="1"/>
              </p:cNvSpPr>
              <p:nvPr/>
            </p:nvSpPr>
            <p:spPr bwMode="auto">
              <a:xfrm flipH="1">
                <a:off x="4256088" y="4818063"/>
                <a:ext cx="31750" cy="7778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8" name="Line 137"/>
              <p:cNvSpPr>
                <a:spLocks noChangeShapeType="1"/>
              </p:cNvSpPr>
              <p:nvPr/>
            </p:nvSpPr>
            <p:spPr bwMode="auto">
              <a:xfrm flipH="1">
                <a:off x="4221163" y="4895850"/>
                <a:ext cx="34925" cy="8255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99" name="Line 138"/>
              <p:cNvSpPr>
                <a:spLocks noChangeShapeType="1"/>
              </p:cNvSpPr>
              <p:nvPr/>
            </p:nvSpPr>
            <p:spPr bwMode="auto">
              <a:xfrm flipH="1">
                <a:off x="4170363" y="4978400"/>
                <a:ext cx="50800" cy="873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0" name="Line 139"/>
              <p:cNvSpPr>
                <a:spLocks noChangeShapeType="1"/>
              </p:cNvSpPr>
              <p:nvPr/>
            </p:nvSpPr>
            <p:spPr bwMode="auto">
              <a:xfrm flipH="1">
                <a:off x="4113213" y="5065713"/>
                <a:ext cx="57150" cy="873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1" name="Line 140"/>
              <p:cNvSpPr>
                <a:spLocks noChangeShapeType="1"/>
              </p:cNvSpPr>
              <p:nvPr/>
            </p:nvSpPr>
            <p:spPr bwMode="auto">
              <a:xfrm flipH="1">
                <a:off x="4083050" y="5153025"/>
                <a:ext cx="30162" cy="365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2" name="Line 141"/>
              <p:cNvSpPr>
                <a:spLocks noChangeShapeType="1"/>
              </p:cNvSpPr>
              <p:nvPr/>
            </p:nvSpPr>
            <p:spPr bwMode="auto">
              <a:xfrm flipH="1">
                <a:off x="4051300" y="5189538"/>
                <a:ext cx="31750" cy="412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3" name="Line 142"/>
              <p:cNvSpPr>
                <a:spLocks noChangeShapeType="1"/>
              </p:cNvSpPr>
              <p:nvPr/>
            </p:nvSpPr>
            <p:spPr bwMode="auto">
              <a:xfrm>
                <a:off x="5021263" y="4983163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4" name="Line 143"/>
              <p:cNvSpPr>
                <a:spLocks noChangeShapeType="1"/>
              </p:cNvSpPr>
              <p:nvPr/>
            </p:nvSpPr>
            <p:spPr bwMode="auto">
              <a:xfrm flipH="1">
                <a:off x="5000625" y="4983163"/>
                <a:ext cx="20637" cy="5715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5" name="Line 144"/>
              <p:cNvSpPr>
                <a:spLocks noChangeShapeType="1"/>
              </p:cNvSpPr>
              <p:nvPr/>
            </p:nvSpPr>
            <p:spPr bwMode="auto">
              <a:xfrm flipH="1">
                <a:off x="4979988" y="5040313"/>
                <a:ext cx="20637" cy="619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6" name="Line 145"/>
              <p:cNvSpPr>
                <a:spLocks noChangeShapeType="1"/>
              </p:cNvSpPr>
              <p:nvPr/>
            </p:nvSpPr>
            <p:spPr bwMode="auto">
              <a:xfrm flipH="1">
                <a:off x="4949825" y="5102225"/>
                <a:ext cx="30162" cy="714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7" name="Line 146"/>
              <p:cNvSpPr>
                <a:spLocks noChangeShapeType="1"/>
              </p:cNvSpPr>
              <p:nvPr/>
            </p:nvSpPr>
            <p:spPr bwMode="auto">
              <a:xfrm flipH="1">
                <a:off x="4908550" y="5173663"/>
                <a:ext cx="41275" cy="873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8" name="Line 147"/>
              <p:cNvSpPr>
                <a:spLocks noChangeShapeType="1"/>
              </p:cNvSpPr>
              <p:nvPr/>
            </p:nvSpPr>
            <p:spPr bwMode="auto">
              <a:xfrm flipH="1">
                <a:off x="4857750" y="5260975"/>
                <a:ext cx="50800" cy="873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09" name="Line 148"/>
              <p:cNvSpPr>
                <a:spLocks noChangeShapeType="1"/>
              </p:cNvSpPr>
              <p:nvPr/>
            </p:nvSpPr>
            <p:spPr bwMode="auto">
              <a:xfrm flipH="1">
                <a:off x="4805363" y="5348288"/>
                <a:ext cx="52387" cy="8255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0" name="Line 149"/>
              <p:cNvSpPr>
                <a:spLocks noChangeShapeType="1"/>
              </p:cNvSpPr>
              <p:nvPr/>
            </p:nvSpPr>
            <p:spPr bwMode="auto">
              <a:xfrm flipH="1">
                <a:off x="4775200" y="5430838"/>
                <a:ext cx="30162" cy="412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1" name="Line 150"/>
              <p:cNvSpPr>
                <a:spLocks noChangeShapeType="1"/>
              </p:cNvSpPr>
              <p:nvPr/>
            </p:nvSpPr>
            <p:spPr bwMode="auto">
              <a:xfrm flipH="1">
                <a:off x="4738688" y="5472113"/>
                <a:ext cx="36512" cy="365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2" name="Line 151"/>
              <p:cNvSpPr>
                <a:spLocks noChangeShapeType="1"/>
              </p:cNvSpPr>
              <p:nvPr/>
            </p:nvSpPr>
            <p:spPr bwMode="auto">
              <a:xfrm>
                <a:off x="4729163" y="4360863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3" name="Line 152"/>
              <p:cNvSpPr>
                <a:spLocks noChangeShapeType="1"/>
              </p:cNvSpPr>
              <p:nvPr/>
            </p:nvSpPr>
            <p:spPr bwMode="auto">
              <a:xfrm flipH="1">
                <a:off x="4657725" y="4360863"/>
                <a:ext cx="71437" cy="18415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4" name="Line 153"/>
              <p:cNvSpPr>
                <a:spLocks noChangeShapeType="1"/>
              </p:cNvSpPr>
              <p:nvPr/>
            </p:nvSpPr>
            <p:spPr bwMode="auto">
              <a:xfrm flipH="1">
                <a:off x="4579938" y="4545013"/>
                <a:ext cx="77787" cy="2016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5" name="Line 154"/>
              <p:cNvSpPr>
                <a:spLocks noChangeShapeType="1"/>
              </p:cNvSpPr>
              <p:nvPr/>
            </p:nvSpPr>
            <p:spPr bwMode="auto">
              <a:xfrm flipH="1">
                <a:off x="4483100" y="4746625"/>
                <a:ext cx="96837" cy="2365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6" name="Line 155"/>
              <p:cNvSpPr>
                <a:spLocks noChangeShapeType="1"/>
              </p:cNvSpPr>
              <p:nvPr/>
            </p:nvSpPr>
            <p:spPr bwMode="auto">
              <a:xfrm flipH="1">
                <a:off x="4370388" y="4983163"/>
                <a:ext cx="112712" cy="2524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7" name="Line 156"/>
              <p:cNvSpPr>
                <a:spLocks noChangeShapeType="1"/>
              </p:cNvSpPr>
              <p:nvPr/>
            </p:nvSpPr>
            <p:spPr bwMode="auto">
              <a:xfrm flipH="1">
                <a:off x="4313238" y="5235575"/>
                <a:ext cx="57150" cy="12382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8" name="Line 157"/>
              <p:cNvSpPr>
                <a:spLocks noChangeShapeType="1"/>
              </p:cNvSpPr>
              <p:nvPr/>
            </p:nvSpPr>
            <p:spPr bwMode="auto">
              <a:xfrm flipH="1">
                <a:off x="4251325" y="5359400"/>
                <a:ext cx="61912" cy="12382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19" name="Line 158"/>
              <p:cNvSpPr>
                <a:spLocks noChangeShapeType="1"/>
              </p:cNvSpPr>
              <p:nvPr/>
            </p:nvSpPr>
            <p:spPr bwMode="auto">
              <a:xfrm flipH="1">
                <a:off x="4184650" y="5483225"/>
                <a:ext cx="66675" cy="11271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0" name="Line 159"/>
              <p:cNvSpPr>
                <a:spLocks noChangeShapeType="1"/>
              </p:cNvSpPr>
              <p:nvPr/>
            </p:nvSpPr>
            <p:spPr bwMode="auto">
              <a:xfrm flipH="1">
                <a:off x="4122738" y="5595938"/>
                <a:ext cx="61912" cy="9842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1" name="Line 160"/>
              <p:cNvSpPr>
                <a:spLocks noChangeShapeType="1"/>
              </p:cNvSpPr>
              <p:nvPr/>
            </p:nvSpPr>
            <p:spPr bwMode="auto">
              <a:xfrm flipH="1">
                <a:off x="4062413" y="5694363"/>
                <a:ext cx="60325" cy="920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2" name="Line 161"/>
              <p:cNvSpPr>
                <a:spLocks noChangeShapeType="1"/>
              </p:cNvSpPr>
              <p:nvPr/>
            </p:nvSpPr>
            <p:spPr bwMode="auto">
              <a:xfrm flipH="1">
                <a:off x="4000500" y="5786438"/>
                <a:ext cx="61912" cy="66675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3" name="Line 162"/>
              <p:cNvSpPr>
                <a:spLocks noChangeShapeType="1"/>
              </p:cNvSpPr>
              <p:nvPr/>
            </p:nvSpPr>
            <p:spPr bwMode="auto">
              <a:xfrm>
                <a:off x="4021138" y="4797425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4" name="Line 163"/>
              <p:cNvSpPr>
                <a:spLocks noChangeShapeType="1"/>
              </p:cNvSpPr>
              <p:nvPr/>
            </p:nvSpPr>
            <p:spPr bwMode="auto">
              <a:xfrm>
                <a:off x="4021138" y="4797425"/>
                <a:ext cx="87312" cy="269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5" name="Line 164"/>
              <p:cNvSpPr>
                <a:spLocks noChangeShapeType="1"/>
              </p:cNvSpPr>
              <p:nvPr/>
            </p:nvSpPr>
            <p:spPr bwMode="auto">
              <a:xfrm>
                <a:off x="4108450" y="4824413"/>
                <a:ext cx="230187" cy="603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6" name="Line 165"/>
              <p:cNvSpPr>
                <a:spLocks noChangeShapeType="1"/>
              </p:cNvSpPr>
              <p:nvPr/>
            </p:nvSpPr>
            <p:spPr bwMode="auto">
              <a:xfrm>
                <a:off x="4338638" y="4884738"/>
                <a:ext cx="153987" cy="317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7" name="Line 166"/>
              <p:cNvSpPr>
                <a:spLocks noChangeShapeType="1"/>
              </p:cNvSpPr>
              <p:nvPr/>
            </p:nvSpPr>
            <p:spPr bwMode="auto">
              <a:xfrm>
                <a:off x="4492625" y="4916488"/>
                <a:ext cx="169862" cy="3651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8" name="Line 167"/>
              <p:cNvSpPr>
                <a:spLocks noChangeShapeType="1"/>
              </p:cNvSpPr>
              <p:nvPr/>
            </p:nvSpPr>
            <p:spPr bwMode="auto">
              <a:xfrm>
                <a:off x="4662488" y="4953000"/>
                <a:ext cx="179387" cy="2540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29" name="Line 168"/>
              <p:cNvSpPr>
                <a:spLocks noChangeShapeType="1"/>
              </p:cNvSpPr>
              <p:nvPr/>
            </p:nvSpPr>
            <p:spPr bwMode="auto">
              <a:xfrm>
                <a:off x="4841875" y="4978400"/>
                <a:ext cx="179387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0" name="Line 169"/>
              <p:cNvSpPr>
                <a:spLocks noChangeShapeType="1"/>
              </p:cNvSpPr>
              <p:nvPr/>
            </p:nvSpPr>
            <p:spPr bwMode="auto">
              <a:xfrm>
                <a:off x="4035425" y="4983163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1" name="Line 170"/>
              <p:cNvSpPr>
                <a:spLocks noChangeShapeType="1"/>
              </p:cNvSpPr>
              <p:nvPr/>
            </p:nvSpPr>
            <p:spPr bwMode="auto">
              <a:xfrm>
                <a:off x="4035425" y="4983163"/>
                <a:ext cx="87312" cy="30163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2" name="Line 171"/>
              <p:cNvSpPr>
                <a:spLocks noChangeShapeType="1"/>
              </p:cNvSpPr>
              <p:nvPr/>
            </p:nvSpPr>
            <p:spPr bwMode="auto">
              <a:xfrm>
                <a:off x="4122738" y="5013325"/>
                <a:ext cx="98425" cy="269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3" name="Line 172"/>
              <p:cNvSpPr>
                <a:spLocks noChangeShapeType="1"/>
              </p:cNvSpPr>
              <p:nvPr/>
            </p:nvSpPr>
            <p:spPr bwMode="auto">
              <a:xfrm>
                <a:off x="4221163" y="5040313"/>
                <a:ext cx="128587" cy="349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4" name="Line 173"/>
              <p:cNvSpPr>
                <a:spLocks noChangeShapeType="1"/>
              </p:cNvSpPr>
              <p:nvPr/>
            </p:nvSpPr>
            <p:spPr bwMode="auto">
              <a:xfrm>
                <a:off x="4349750" y="5075238"/>
                <a:ext cx="147637" cy="317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5" name="Line 174"/>
              <p:cNvSpPr>
                <a:spLocks noChangeShapeType="1"/>
              </p:cNvSpPr>
              <p:nvPr/>
            </p:nvSpPr>
            <p:spPr bwMode="auto">
              <a:xfrm>
                <a:off x="4497388" y="4863230"/>
                <a:ext cx="165100" cy="301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6" name="Line 175"/>
              <p:cNvSpPr>
                <a:spLocks noChangeShapeType="1"/>
              </p:cNvSpPr>
              <p:nvPr/>
            </p:nvSpPr>
            <p:spPr bwMode="auto">
              <a:xfrm>
                <a:off x="4662488" y="5137150"/>
                <a:ext cx="179387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7" name="Line 176"/>
              <p:cNvSpPr>
                <a:spLocks noChangeShapeType="1"/>
              </p:cNvSpPr>
              <p:nvPr/>
            </p:nvSpPr>
            <p:spPr bwMode="auto">
              <a:xfrm>
                <a:off x="4841875" y="5157788"/>
                <a:ext cx="87312" cy="63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8" name="Line 177"/>
              <p:cNvSpPr>
                <a:spLocks noChangeShapeType="1"/>
              </p:cNvSpPr>
              <p:nvPr/>
            </p:nvSpPr>
            <p:spPr bwMode="auto">
              <a:xfrm>
                <a:off x="4929188" y="5164138"/>
                <a:ext cx="92075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39" name="Line 178"/>
              <p:cNvSpPr>
                <a:spLocks noChangeShapeType="1"/>
              </p:cNvSpPr>
              <p:nvPr/>
            </p:nvSpPr>
            <p:spPr bwMode="auto">
              <a:xfrm>
                <a:off x="4062413" y="5189538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0" name="Line 179"/>
              <p:cNvSpPr>
                <a:spLocks noChangeShapeType="1"/>
              </p:cNvSpPr>
              <p:nvPr/>
            </p:nvSpPr>
            <p:spPr bwMode="auto">
              <a:xfrm>
                <a:off x="4062413" y="5189538"/>
                <a:ext cx="107950" cy="301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1" name="Line 180"/>
              <p:cNvSpPr>
                <a:spLocks noChangeShapeType="1"/>
              </p:cNvSpPr>
              <p:nvPr/>
            </p:nvSpPr>
            <p:spPr bwMode="auto">
              <a:xfrm>
                <a:off x="4170363" y="5219700"/>
                <a:ext cx="112712" cy="317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2" name="Line 181"/>
              <p:cNvSpPr>
                <a:spLocks noChangeShapeType="1"/>
              </p:cNvSpPr>
              <p:nvPr/>
            </p:nvSpPr>
            <p:spPr bwMode="auto">
              <a:xfrm>
                <a:off x="4283075" y="5251450"/>
                <a:ext cx="138112" cy="301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3" name="Line 182"/>
              <p:cNvSpPr>
                <a:spLocks noChangeShapeType="1"/>
              </p:cNvSpPr>
              <p:nvPr/>
            </p:nvSpPr>
            <p:spPr bwMode="auto">
              <a:xfrm>
                <a:off x="4421188" y="5281613"/>
                <a:ext cx="153987" cy="2540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4" name="Line 183"/>
              <p:cNvSpPr>
                <a:spLocks noChangeShapeType="1"/>
              </p:cNvSpPr>
              <p:nvPr/>
            </p:nvSpPr>
            <p:spPr bwMode="auto">
              <a:xfrm>
                <a:off x="4575175" y="5307013"/>
                <a:ext cx="76200" cy="1111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5" name="Line 184"/>
              <p:cNvSpPr>
                <a:spLocks noChangeShapeType="1"/>
              </p:cNvSpPr>
              <p:nvPr/>
            </p:nvSpPr>
            <p:spPr bwMode="auto">
              <a:xfrm>
                <a:off x="4651375" y="5318125"/>
                <a:ext cx="77787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6" name="Line 185"/>
              <p:cNvSpPr>
                <a:spLocks noChangeShapeType="1"/>
              </p:cNvSpPr>
              <p:nvPr/>
            </p:nvSpPr>
            <p:spPr bwMode="auto">
              <a:xfrm>
                <a:off x="4729163" y="5322888"/>
                <a:ext cx="76200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7" name="Line 186"/>
              <p:cNvSpPr>
                <a:spLocks noChangeShapeType="1"/>
              </p:cNvSpPr>
              <p:nvPr/>
            </p:nvSpPr>
            <p:spPr bwMode="auto">
              <a:xfrm>
                <a:off x="4805363" y="5327650"/>
                <a:ext cx="73025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8" name="Line 187"/>
              <p:cNvSpPr>
                <a:spLocks noChangeShapeType="1"/>
              </p:cNvSpPr>
              <p:nvPr/>
            </p:nvSpPr>
            <p:spPr bwMode="auto">
              <a:xfrm flipV="1">
                <a:off x="4878388" y="5318125"/>
                <a:ext cx="66675" cy="95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49" name="Line 188"/>
              <p:cNvSpPr>
                <a:spLocks noChangeShapeType="1"/>
              </p:cNvSpPr>
              <p:nvPr/>
            </p:nvSpPr>
            <p:spPr bwMode="auto">
              <a:xfrm flipV="1">
                <a:off x="4945063" y="5307013"/>
                <a:ext cx="61912" cy="1111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0" name="Line 189"/>
              <p:cNvSpPr>
                <a:spLocks noChangeShapeType="1"/>
              </p:cNvSpPr>
              <p:nvPr/>
            </p:nvSpPr>
            <p:spPr bwMode="auto">
              <a:xfrm>
                <a:off x="4446588" y="4576763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1" name="Line 190"/>
              <p:cNvSpPr>
                <a:spLocks noChangeShapeType="1"/>
              </p:cNvSpPr>
              <p:nvPr/>
            </p:nvSpPr>
            <p:spPr bwMode="auto">
              <a:xfrm>
                <a:off x="4446588" y="4576763"/>
                <a:ext cx="50800" cy="95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2" name="Line 191"/>
              <p:cNvSpPr>
                <a:spLocks noChangeShapeType="1"/>
              </p:cNvSpPr>
              <p:nvPr/>
            </p:nvSpPr>
            <p:spPr bwMode="auto">
              <a:xfrm>
                <a:off x="4497388" y="4586288"/>
                <a:ext cx="144462" cy="269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3" name="Line 192"/>
              <p:cNvSpPr>
                <a:spLocks noChangeShapeType="1"/>
              </p:cNvSpPr>
              <p:nvPr/>
            </p:nvSpPr>
            <p:spPr bwMode="auto">
              <a:xfrm>
                <a:off x="4641850" y="4613275"/>
                <a:ext cx="87312" cy="142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4" name="Line 193"/>
              <p:cNvSpPr>
                <a:spLocks noChangeShapeType="1"/>
              </p:cNvSpPr>
              <p:nvPr/>
            </p:nvSpPr>
            <p:spPr bwMode="auto">
              <a:xfrm>
                <a:off x="4729163" y="4627563"/>
                <a:ext cx="103187" cy="1111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5" name="Line 194"/>
              <p:cNvSpPr>
                <a:spLocks noChangeShapeType="1"/>
              </p:cNvSpPr>
              <p:nvPr/>
            </p:nvSpPr>
            <p:spPr bwMode="auto">
              <a:xfrm>
                <a:off x="4832350" y="4638675"/>
                <a:ext cx="107950" cy="95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6" name="Line 195"/>
              <p:cNvSpPr>
                <a:spLocks noChangeShapeType="1"/>
              </p:cNvSpPr>
              <p:nvPr/>
            </p:nvSpPr>
            <p:spPr bwMode="auto">
              <a:xfrm>
                <a:off x="4940300" y="4648200"/>
                <a:ext cx="106362" cy="63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7" name="Line 196"/>
              <p:cNvSpPr>
                <a:spLocks noChangeShapeType="1"/>
              </p:cNvSpPr>
              <p:nvPr/>
            </p:nvSpPr>
            <p:spPr bwMode="auto">
              <a:xfrm>
                <a:off x="4637088" y="4457700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8" name="Line 197"/>
              <p:cNvSpPr>
                <a:spLocks noChangeShapeType="1"/>
              </p:cNvSpPr>
              <p:nvPr/>
            </p:nvSpPr>
            <p:spPr bwMode="auto">
              <a:xfrm>
                <a:off x="4637088" y="4457700"/>
                <a:ext cx="128587" cy="1587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59" name="Line 198"/>
              <p:cNvSpPr>
                <a:spLocks noChangeShapeType="1"/>
              </p:cNvSpPr>
              <p:nvPr/>
            </p:nvSpPr>
            <p:spPr bwMode="auto">
              <a:xfrm>
                <a:off x="4765675" y="4473575"/>
                <a:ext cx="127000" cy="1111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0" name="Line 199"/>
              <p:cNvSpPr>
                <a:spLocks noChangeShapeType="1"/>
              </p:cNvSpPr>
              <p:nvPr/>
            </p:nvSpPr>
            <p:spPr bwMode="auto">
              <a:xfrm>
                <a:off x="4892675" y="4484688"/>
                <a:ext cx="73025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1" name="Line 200"/>
              <p:cNvSpPr>
                <a:spLocks noChangeShapeType="1"/>
              </p:cNvSpPr>
              <p:nvPr/>
            </p:nvSpPr>
            <p:spPr bwMode="auto">
              <a:xfrm flipV="1">
                <a:off x="4965700" y="4484688"/>
                <a:ext cx="66675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2" name="Line 201"/>
              <p:cNvSpPr>
                <a:spLocks noChangeShapeType="1"/>
              </p:cNvSpPr>
              <p:nvPr/>
            </p:nvSpPr>
            <p:spPr bwMode="auto">
              <a:xfrm>
                <a:off x="4062413" y="5368925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3" name="Line 202"/>
              <p:cNvSpPr>
                <a:spLocks noChangeShapeType="1"/>
              </p:cNvSpPr>
              <p:nvPr/>
            </p:nvSpPr>
            <p:spPr bwMode="auto">
              <a:xfrm>
                <a:off x="4062413" y="5368925"/>
                <a:ext cx="76200" cy="254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4" name="Line 203"/>
              <p:cNvSpPr>
                <a:spLocks noChangeShapeType="1"/>
              </p:cNvSpPr>
              <p:nvPr/>
            </p:nvSpPr>
            <p:spPr bwMode="auto">
              <a:xfrm>
                <a:off x="4138613" y="5394325"/>
                <a:ext cx="87312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5" name="Line 204"/>
              <p:cNvSpPr>
                <a:spLocks noChangeShapeType="1"/>
              </p:cNvSpPr>
              <p:nvPr/>
            </p:nvSpPr>
            <p:spPr bwMode="auto">
              <a:xfrm>
                <a:off x="4225925" y="5414963"/>
                <a:ext cx="103187" cy="269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6" name="Line 205"/>
              <p:cNvSpPr>
                <a:spLocks noChangeShapeType="1"/>
              </p:cNvSpPr>
              <p:nvPr/>
            </p:nvSpPr>
            <p:spPr bwMode="auto">
              <a:xfrm>
                <a:off x="4329113" y="5441950"/>
                <a:ext cx="112712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7" name="Line 206"/>
              <p:cNvSpPr>
                <a:spLocks noChangeShapeType="1"/>
              </p:cNvSpPr>
              <p:nvPr/>
            </p:nvSpPr>
            <p:spPr bwMode="auto">
              <a:xfrm>
                <a:off x="4441825" y="5462588"/>
                <a:ext cx="117475" cy="142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8" name="Line 207"/>
              <p:cNvSpPr>
                <a:spLocks noChangeShapeType="1"/>
              </p:cNvSpPr>
              <p:nvPr/>
            </p:nvSpPr>
            <p:spPr bwMode="auto">
              <a:xfrm>
                <a:off x="4559300" y="5476875"/>
                <a:ext cx="57150" cy="63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69" name="Line 208"/>
              <p:cNvSpPr>
                <a:spLocks noChangeShapeType="1"/>
              </p:cNvSpPr>
              <p:nvPr/>
            </p:nvSpPr>
            <p:spPr bwMode="auto">
              <a:xfrm>
                <a:off x="4616450" y="5483225"/>
                <a:ext cx="50800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0" name="Line 209"/>
              <p:cNvSpPr>
                <a:spLocks noChangeShapeType="1"/>
              </p:cNvSpPr>
              <p:nvPr/>
            </p:nvSpPr>
            <p:spPr bwMode="auto">
              <a:xfrm flipV="1">
                <a:off x="4667250" y="5476875"/>
                <a:ext cx="50800" cy="6350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1" name="Line 210"/>
              <p:cNvSpPr>
                <a:spLocks noChangeShapeType="1"/>
              </p:cNvSpPr>
              <p:nvPr/>
            </p:nvSpPr>
            <p:spPr bwMode="auto">
              <a:xfrm flipV="1">
                <a:off x="4718050" y="5472113"/>
                <a:ext cx="47625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2" name="Line 211"/>
              <p:cNvSpPr>
                <a:spLocks noChangeShapeType="1"/>
              </p:cNvSpPr>
              <p:nvPr/>
            </p:nvSpPr>
            <p:spPr bwMode="auto">
              <a:xfrm>
                <a:off x="4025900" y="5549900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3" name="Line 212"/>
              <p:cNvSpPr>
                <a:spLocks noChangeShapeType="1"/>
              </p:cNvSpPr>
              <p:nvPr/>
            </p:nvSpPr>
            <p:spPr bwMode="auto">
              <a:xfrm>
                <a:off x="4025900" y="5549900"/>
                <a:ext cx="57150" cy="20638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4" name="Line 213"/>
              <p:cNvSpPr>
                <a:spLocks noChangeShapeType="1"/>
              </p:cNvSpPr>
              <p:nvPr/>
            </p:nvSpPr>
            <p:spPr bwMode="auto">
              <a:xfrm>
                <a:off x="4083050" y="5570538"/>
                <a:ext cx="66675" cy="254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5" name="Line 214"/>
              <p:cNvSpPr>
                <a:spLocks noChangeShapeType="1"/>
              </p:cNvSpPr>
              <p:nvPr/>
            </p:nvSpPr>
            <p:spPr bwMode="auto">
              <a:xfrm>
                <a:off x="4149725" y="5595938"/>
                <a:ext cx="76200" cy="25400"/>
              </a:xfrm>
              <a:prstGeom prst="line">
                <a:avLst/>
              </a:prstGeom>
              <a:noFill/>
              <a:ln w="16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6" name="Line 215"/>
              <p:cNvSpPr>
                <a:spLocks noChangeShapeType="1"/>
              </p:cNvSpPr>
              <p:nvPr/>
            </p:nvSpPr>
            <p:spPr bwMode="auto">
              <a:xfrm>
                <a:off x="4225925" y="5621338"/>
                <a:ext cx="92075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7" name="Line 216"/>
              <p:cNvSpPr>
                <a:spLocks noChangeShapeType="1"/>
              </p:cNvSpPr>
              <p:nvPr/>
            </p:nvSpPr>
            <p:spPr bwMode="auto">
              <a:xfrm>
                <a:off x="4318000" y="5641975"/>
                <a:ext cx="98425" cy="1587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8" name="Line 217"/>
              <p:cNvSpPr>
                <a:spLocks noChangeShapeType="1"/>
              </p:cNvSpPr>
              <p:nvPr/>
            </p:nvSpPr>
            <p:spPr bwMode="auto">
              <a:xfrm>
                <a:off x="4416425" y="5657850"/>
                <a:ext cx="46037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79" name="Line 218"/>
              <p:cNvSpPr>
                <a:spLocks noChangeShapeType="1"/>
              </p:cNvSpPr>
              <p:nvPr/>
            </p:nvSpPr>
            <p:spPr bwMode="auto">
              <a:xfrm>
                <a:off x="4462463" y="5662613"/>
                <a:ext cx="4603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0" name="Line 219"/>
              <p:cNvSpPr>
                <a:spLocks noChangeShapeType="1"/>
              </p:cNvSpPr>
              <p:nvPr/>
            </p:nvSpPr>
            <p:spPr bwMode="auto">
              <a:xfrm flipV="1">
                <a:off x="4508500" y="5657850"/>
                <a:ext cx="46037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1" name="Line 220"/>
              <p:cNvSpPr>
                <a:spLocks noChangeShapeType="1"/>
              </p:cNvSpPr>
              <p:nvPr/>
            </p:nvSpPr>
            <p:spPr bwMode="auto">
              <a:xfrm flipV="1">
                <a:off x="4554538" y="5653088"/>
                <a:ext cx="46037" cy="4763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2" name="Line 221"/>
              <p:cNvSpPr>
                <a:spLocks noChangeShapeType="1"/>
              </p:cNvSpPr>
              <p:nvPr/>
            </p:nvSpPr>
            <p:spPr bwMode="auto">
              <a:xfrm>
                <a:off x="4241800" y="4705350"/>
                <a:ext cx="1587" cy="158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3" name="Line 222"/>
              <p:cNvSpPr>
                <a:spLocks noChangeShapeType="1"/>
              </p:cNvSpPr>
              <p:nvPr/>
            </p:nvSpPr>
            <p:spPr bwMode="auto">
              <a:xfrm>
                <a:off x="4241800" y="4705350"/>
                <a:ext cx="71437" cy="1587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4" name="Line 223"/>
              <p:cNvSpPr>
                <a:spLocks noChangeShapeType="1"/>
              </p:cNvSpPr>
              <p:nvPr/>
            </p:nvSpPr>
            <p:spPr bwMode="auto">
              <a:xfrm>
                <a:off x="4313238" y="4721225"/>
                <a:ext cx="184150" cy="349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5" name="Line 224"/>
              <p:cNvSpPr>
                <a:spLocks noChangeShapeType="1"/>
              </p:cNvSpPr>
              <p:nvPr/>
            </p:nvSpPr>
            <p:spPr bwMode="auto">
              <a:xfrm>
                <a:off x="4497388" y="4756150"/>
                <a:ext cx="268287" cy="47625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886" name="Line 225"/>
              <p:cNvSpPr>
                <a:spLocks noChangeShapeType="1"/>
              </p:cNvSpPr>
              <p:nvPr/>
            </p:nvSpPr>
            <p:spPr bwMode="auto">
              <a:xfrm>
                <a:off x="4765675" y="4803775"/>
                <a:ext cx="142875" cy="20638"/>
              </a:xfrm>
              <a:prstGeom prst="line">
                <a:avLst/>
              </a:prstGeom>
              <a:noFill/>
              <a:ln w="13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21" name="Group 236"/>
          <p:cNvGrpSpPr>
            <a:grpSpLocks/>
          </p:cNvGrpSpPr>
          <p:nvPr/>
        </p:nvGrpSpPr>
        <p:grpSpPr bwMode="auto">
          <a:xfrm rot="-885481">
            <a:off x="800100" y="4876800"/>
            <a:ext cx="1639888" cy="1427163"/>
            <a:chOff x="304800" y="4260850"/>
            <a:chExt cx="1639888" cy="1427163"/>
          </a:xfrm>
        </p:grpSpPr>
        <p:sp>
          <p:nvSpPr>
            <p:cNvPr id="29731" name="Freeform 230"/>
            <p:cNvSpPr>
              <a:spLocks/>
            </p:cNvSpPr>
            <p:nvPr/>
          </p:nvSpPr>
          <p:spPr bwMode="auto">
            <a:xfrm>
              <a:off x="304800" y="4260850"/>
              <a:ext cx="1639888" cy="1427163"/>
            </a:xfrm>
            <a:custGeom>
              <a:avLst/>
              <a:gdLst>
                <a:gd name="T0" fmla="*/ 2147483647 w 1033"/>
                <a:gd name="T1" fmla="*/ 2147483647 h 899"/>
                <a:gd name="T2" fmla="*/ 2147483647 w 1033"/>
                <a:gd name="T3" fmla="*/ 2147483647 h 899"/>
                <a:gd name="T4" fmla="*/ 2147483647 w 1033"/>
                <a:gd name="T5" fmla="*/ 2147483647 h 899"/>
                <a:gd name="T6" fmla="*/ 2147483647 w 1033"/>
                <a:gd name="T7" fmla="*/ 2147483647 h 899"/>
                <a:gd name="T8" fmla="*/ 2147483647 w 1033"/>
                <a:gd name="T9" fmla="*/ 2147483647 h 899"/>
                <a:gd name="T10" fmla="*/ 2147483647 w 1033"/>
                <a:gd name="T11" fmla="*/ 2147483647 h 899"/>
                <a:gd name="T12" fmla="*/ 2147483647 w 1033"/>
                <a:gd name="T13" fmla="*/ 2147483647 h 899"/>
                <a:gd name="T14" fmla="*/ 2147483647 w 1033"/>
                <a:gd name="T15" fmla="*/ 2147483647 h 899"/>
                <a:gd name="T16" fmla="*/ 2147483647 w 1033"/>
                <a:gd name="T17" fmla="*/ 2147483647 h 899"/>
                <a:gd name="T18" fmla="*/ 2147483647 w 1033"/>
                <a:gd name="T19" fmla="*/ 2147483647 h 899"/>
                <a:gd name="T20" fmla="*/ 2147483647 w 1033"/>
                <a:gd name="T21" fmla="*/ 0 h 899"/>
                <a:gd name="T22" fmla="*/ 2147483647 w 1033"/>
                <a:gd name="T23" fmla="*/ 2147483647 h 899"/>
                <a:gd name="T24" fmla="*/ 2147483647 w 1033"/>
                <a:gd name="T25" fmla="*/ 2147483647 h 899"/>
                <a:gd name="T26" fmla="*/ 0 w 1033"/>
                <a:gd name="T27" fmla="*/ 2147483647 h 899"/>
                <a:gd name="T28" fmla="*/ 2147483647 w 1033"/>
                <a:gd name="T29" fmla="*/ 2147483647 h 899"/>
                <a:gd name="T30" fmla="*/ 2147483647 w 1033"/>
                <a:gd name="T31" fmla="*/ 2147483647 h 899"/>
                <a:gd name="T32" fmla="*/ 2147483647 w 1033"/>
                <a:gd name="T33" fmla="*/ 2147483647 h 899"/>
                <a:gd name="T34" fmla="*/ 2147483647 w 1033"/>
                <a:gd name="T35" fmla="*/ 2147483647 h 899"/>
                <a:gd name="T36" fmla="*/ 2147483647 w 1033"/>
                <a:gd name="T37" fmla="*/ 2147483647 h 899"/>
                <a:gd name="T38" fmla="*/ 2147483647 w 1033"/>
                <a:gd name="T39" fmla="*/ 2147483647 h 899"/>
                <a:gd name="T40" fmla="*/ 2147483647 w 1033"/>
                <a:gd name="T41" fmla="*/ 2147483647 h 899"/>
                <a:gd name="T42" fmla="*/ 2147483647 w 1033"/>
                <a:gd name="T43" fmla="*/ 2147483647 h 899"/>
                <a:gd name="T44" fmla="*/ 2147483647 w 1033"/>
                <a:gd name="T45" fmla="*/ 2147483647 h 899"/>
                <a:gd name="T46" fmla="*/ 2147483647 w 1033"/>
                <a:gd name="T47" fmla="*/ 2147483647 h 899"/>
                <a:gd name="T48" fmla="*/ 2147483647 w 1033"/>
                <a:gd name="T49" fmla="*/ 2147483647 h 899"/>
                <a:gd name="T50" fmla="*/ 2147483647 w 1033"/>
                <a:gd name="T51" fmla="*/ 2147483647 h 899"/>
                <a:gd name="T52" fmla="*/ 2147483647 w 1033"/>
                <a:gd name="T53" fmla="*/ 2147483647 h 899"/>
                <a:gd name="T54" fmla="*/ 2147483647 w 1033"/>
                <a:gd name="T55" fmla="*/ 2147483647 h 899"/>
                <a:gd name="T56" fmla="*/ 2147483647 w 1033"/>
                <a:gd name="T57" fmla="*/ 2147483647 h 899"/>
                <a:gd name="T58" fmla="*/ 2147483647 w 1033"/>
                <a:gd name="T59" fmla="*/ 2147483647 h 899"/>
                <a:gd name="T60" fmla="*/ 2147483647 w 1033"/>
                <a:gd name="T61" fmla="*/ 2147483647 h 899"/>
                <a:gd name="T62" fmla="*/ 2147483647 w 1033"/>
                <a:gd name="T63" fmla="*/ 2147483647 h 899"/>
                <a:gd name="T64" fmla="*/ 2147483647 w 1033"/>
                <a:gd name="T65" fmla="*/ 2147483647 h 899"/>
                <a:gd name="T66" fmla="*/ 2147483647 w 1033"/>
                <a:gd name="T67" fmla="*/ 2147483647 h 899"/>
                <a:gd name="T68" fmla="*/ 2147483647 w 1033"/>
                <a:gd name="T69" fmla="*/ 2147483647 h 899"/>
                <a:gd name="T70" fmla="*/ 2147483647 w 1033"/>
                <a:gd name="T71" fmla="*/ 2147483647 h 899"/>
                <a:gd name="T72" fmla="*/ 2147483647 w 1033"/>
                <a:gd name="T73" fmla="*/ 2147483647 h 899"/>
                <a:gd name="T74" fmla="*/ 2147483647 w 1033"/>
                <a:gd name="T75" fmla="*/ 2147483647 h 899"/>
                <a:gd name="T76" fmla="*/ 2147483647 w 1033"/>
                <a:gd name="T77" fmla="*/ 2147483647 h 899"/>
                <a:gd name="T78" fmla="*/ 2147483647 w 1033"/>
                <a:gd name="T79" fmla="*/ 2147483647 h 899"/>
                <a:gd name="T80" fmla="*/ 2147483647 w 1033"/>
                <a:gd name="T81" fmla="*/ 2147483647 h 899"/>
                <a:gd name="T82" fmla="*/ 2147483647 w 1033"/>
                <a:gd name="T83" fmla="*/ 2147483647 h 899"/>
                <a:gd name="T84" fmla="*/ 2147483647 w 1033"/>
                <a:gd name="T85" fmla="*/ 2147483647 h 899"/>
                <a:gd name="T86" fmla="*/ 2147483647 w 1033"/>
                <a:gd name="T87" fmla="*/ 2147483647 h 899"/>
                <a:gd name="T88" fmla="*/ 2147483647 w 1033"/>
                <a:gd name="T89" fmla="*/ 2147483647 h 899"/>
                <a:gd name="T90" fmla="*/ 2147483647 w 1033"/>
                <a:gd name="T91" fmla="*/ 2147483647 h 89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33"/>
                <a:gd name="T139" fmla="*/ 0 h 899"/>
                <a:gd name="T140" fmla="*/ 1033 w 1033"/>
                <a:gd name="T141" fmla="*/ 899 h 89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33" h="899">
                  <a:moveTo>
                    <a:pt x="1020" y="793"/>
                  </a:moveTo>
                  <a:lnTo>
                    <a:pt x="1025" y="774"/>
                  </a:lnTo>
                  <a:lnTo>
                    <a:pt x="1031" y="754"/>
                  </a:lnTo>
                  <a:lnTo>
                    <a:pt x="1033" y="730"/>
                  </a:lnTo>
                  <a:lnTo>
                    <a:pt x="1033" y="702"/>
                  </a:lnTo>
                  <a:lnTo>
                    <a:pt x="1033" y="672"/>
                  </a:lnTo>
                  <a:lnTo>
                    <a:pt x="1028" y="640"/>
                  </a:lnTo>
                  <a:lnTo>
                    <a:pt x="1020" y="607"/>
                  </a:lnTo>
                  <a:lnTo>
                    <a:pt x="1009" y="571"/>
                  </a:lnTo>
                  <a:lnTo>
                    <a:pt x="995" y="538"/>
                  </a:lnTo>
                  <a:lnTo>
                    <a:pt x="979" y="503"/>
                  </a:lnTo>
                  <a:lnTo>
                    <a:pt x="959" y="467"/>
                  </a:lnTo>
                  <a:lnTo>
                    <a:pt x="935" y="435"/>
                  </a:lnTo>
                  <a:lnTo>
                    <a:pt x="908" y="402"/>
                  </a:lnTo>
                  <a:lnTo>
                    <a:pt x="875" y="372"/>
                  </a:lnTo>
                  <a:lnTo>
                    <a:pt x="836" y="342"/>
                  </a:lnTo>
                  <a:lnTo>
                    <a:pt x="795" y="317"/>
                  </a:lnTo>
                  <a:lnTo>
                    <a:pt x="760" y="298"/>
                  </a:lnTo>
                  <a:lnTo>
                    <a:pt x="727" y="287"/>
                  </a:lnTo>
                  <a:lnTo>
                    <a:pt x="694" y="279"/>
                  </a:lnTo>
                  <a:lnTo>
                    <a:pt x="664" y="276"/>
                  </a:lnTo>
                  <a:lnTo>
                    <a:pt x="634" y="276"/>
                  </a:lnTo>
                  <a:lnTo>
                    <a:pt x="607" y="282"/>
                  </a:lnTo>
                  <a:lnTo>
                    <a:pt x="582" y="287"/>
                  </a:lnTo>
                  <a:lnTo>
                    <a:pt x="560" y="295"/>
                  </a:lnTo>
                  <a:lnTo>
                    <a:pt x="541" y="303"/>
                  </a:lnTo>
                  <a:lnTo>
                    <a:pt x="522" y="314"/>
                  </a:lnTo>
                  <a:lnTo>
                    <a:pt x="492" y="333"/>
                  </a:lnTo>
                  <a:lnTo>
                    <a:pt x="476" y="350"/>
                  </a:lnTo>
                  <a:lnTo>
                    <a:pt x="470" y="355"/>
                  </a:lnTo>
                  <a:lnTo>
                    <a:pt x="344" y="265"/>
                  </a:lnTo>
                  <a:lnTo>
                    <a:pt x="353" y="241"/>
                  </a:lnTo>
                  <a:lnTo>
                    <a:pt x="79" y="0"/>
                  </a:lnTo>
                  <a:lnTo>
                    <a:pt x="60" y="0"/>
                  </a:lnTo>
                  <a:lnTo>
                    <a:pt x="44" y="3"/>
                  </a:lnTo>
                  <a:lnTo>
                    <a:pt x="33" y="8"/>
                  </a:lnTo>
                  <a:lnTo>
                    <a:pt x="22" y="16"/>
                  </a:lnTo>
                  <a:lnTo>
                    <a:pt x="14" y="22"/>
                  </a:lnTo>
                  <a:lnTo>
                    <a:pt x="8" y="30"/>
                  </a:lnTo>
                  <a:lnTo>
                    <a:pt x="3" y="41"/>
                  </a:lnTo>
                  <a:lnTo>
                    <a:pt x="0" y="49"/>
                  </a:lnTo>
                  <a:lnTo>
                    <a:pt x="0" y="68"/>
                  </a:lnTo>
                  <a:lnTo>
                    <a:pt x="3" y="85"/>
                  </a:lnTo>
                  <a:lnTo>
                    <a:pt x="5" y="101"/>
                  </a:lnTo>
                  <a:lnTo>
                    <a:pt x="284" y="336"/>
                  </a:lnTo>
                  <a:lnTo>
                    <a:pt x="306" y="320"/>
                  </a:lnTo>
                  <a:lnTo>
                    <a:pt x="432" y="421"/>
                  </a:lnTo>
                  <a:lnTo>
                    <a:pt x="426" y="426"/>
                  </a:lnTo>
                  <a:lnTo>
                    <a:pt x="424" y="437"/>
                  </a:lnTo>
                  <a:lnTo>
                    <a:pt x="421" y="454"/>
                  </a:lnTo>
                  <a:lnTo>
                    <a:pt x="418" y="473"/>
                  </a:lnTo>
                  <a:lnTo>
                    <a:pt x="418" y="495"/>
                  </a:lnTo>
                  <a:lnTo>
                    <a:pt x="418" y="519"/>
                  </a:lnTo>
                  <a:lnTo>
                    <a:pt x="424" y="549"/>
                  </a:lnTo>
                  <a:lnTo>
                    <a:pt x="429" y="579"/>
                  </a:lnTo>
                  <a:lnTo>
                    <a:pt x="437" y="610"/>
                  </a:lnTo>
                  <a:lnTo>
                    <a:pt x="451" y="642"/>
                  </a:lnTo>
                  <a:lnTo>
                    <a:pt x="465" y="675"/>
                  </a:lnTo>
                  <a:lnTo>
                    <a:pt x="484" y="705"/>
                  </a:lnTo>
                  <a:lnTo>
                    <a:pt x="506" y="735"/>
                  </a:lnTo>
                  <a:lnTo>
                    <a:pt x="533" y="765"/>
                  </a:lnTo>
                  <a:lnTo>
                    <a:pt x="566" y="793"/>
                  </a:lnTo>
                  <a:lnTo>
                    <a:pt x="601" y="820"/>
                  </a:lnTo>
                  <a:lnTo>
                    <a:pt x="648" y="845"/>
                  </a:lnTo>
                  <a:lnTo>
                    <a:pt x="692" y="866"/>
                  </a:lnTo>
                  <a:lnTo>
                    <a:pt x="733" y="880"/>
                  </a:lnTo>
                  <a:lnTo>
                    <a:pt x="768" y="891"/>
                  </a:lnTo>
                  <a:lnTo>
                    <a:pt x="804" y="897"/>
                  </a:lnTo>
                  <a:lnTo>
                    <a:pt x="836" y="899"/>
                  </a:lnTo>
                  <a:lnTo>
                    <a:pt x="864" y="897"/>
                  </a:lnTo>
                  <a:lnTo>
                    <a:pt x="891" y="894"/>
                  </a:lnTo>
                  <a:lnTo>
                    <a:pt x="916" y="886"/>
                  </a:lnTo>
                  <a:lnTo>
                    <a:pt x="938" y="877"/>
                  </a:lnTo>
                  <a:lnTo>
                    <a:pt x="957" y="864"/>
                  </a:lnTo>
                  <a:lnTo>
                    <a:pt x="973" y="853"/>
                  </a:lnTo>
                  <a:lnTo>
                    <a:pt x="987" y="836"/>
                  </a:lnTo>
                  <a:lnTo>
                    <a:pt x="1000" y="823"/>
                  </a:lnTo>
                  <a:lnTo>
                    <a:pt x="1011" y="806"/>
                  </a:lnTo>
                  <a:lnTo>
                    <a:pt x="1020" y="793"/>
                  </a:lnTo>
                  <a:lnTo>
                    <a:pt x="539" y="719"/>
                  </a:lnTo>
                  <a:lnTo>
                    <a:pt x="522" y="692"/>
                  </a:lnTo>
                  <a:lnTo>
                    <a:pt x="503" y="656"/>
                  </a:lnTo>
                  <a:lnTo>
                    <a:pt x="484" y="615"/>
                  </a:lnTo>
                  <a:lnTo>
                    <a:pt x="476" y="593"/>
                  </a:lnTo>
                  <a:lnTo>
                    <a:pt x="470" y="569"/>
                  </a:lnTo>
                  <a:lnTo>
                    <a:pt x="465" y="544"/>
                  </a:lnTo>
                  <a:lnTo>
                    <a:pt x="462" y="519"/>
                  </a:lnTo>
                  <a:lnTo>
                    <a:pt x="462" y="495"/>
                  </a:lnTo>
                  <a:lnTo>
                    <a:pt x="465" y="470"/>
                  </a:lnTo>
                  <a:lnTo>
                    <a:pt x="470" y="446"/>
                  </a:lnTo>
                  <a:lnTo>
                    <a:pt x="481" y="424"/>
                  </a:lnTo>
                  <a:lnTo>
                    <a:pt x="495" y="402"/>
                  </a:lnTo>
                  <a:lnTo>
                    <a:pt x="514" y="383"/>
                  </a:lnTo>
                  <a:lnTo>
                    <a:pt x="533" y="366"/>
                  </a:lnTo>
                  <a:lnTo>
                    <a:pt x="555" y="353"/>
                  </a:lnTo>
                  <a:lnTo>
                    <a:pt x="574" y="342"/>
                  </a:lnTo>
                  <a:lnTo>
                    <a:pt x="593" y="336"/>
                  </a:lnTo>
                  <a:lnTo>
                    <a:pt x="612" y="331"/>
                  </a:lnTo>
                  <a:lnTo>
                    <a:pt x="631" y="328"/>
                  </a:lnTo>
                  <a:lnTo>
                    <a:pt x="667" y="325"/>
                  </a:lnTo>
                  <a:lnTo>
                    <a:pt x="697" y="328"/>
                  </a:lnTo>
                  <a:lnTo>
                    <a:pt x="719" y="336"/>
                  </a:lnTo>
                  <a:lnTo>
                    <a:pt x="738" y="342"/>
                  </a:lnTo>
                  <a:lnTo>
                    <a:pt x="752" y="350"/>
                  </a:lnTo>
                  <a:lnTo>
                    <a:pt x="785" y="369"/>
                  </a:lnTo>
                  <a:lnTo>
                    <a:pt x="828" y="402"/>
                  </a:lnTo>
                  <a:lnTo>
                    <a:pt x="856" y="421"/>
                  </a:lnTo>
                  <a:lnTo>
                    <a:pt x="880" y="446"/>
                  </a:lnTo>
                  <a:lnTo>
                    <a:pt x="905" y="473"/>
                  </a:lnTo>
                  <a:lnTo>
                    <a:pt x="929" y="500"/>
                  </a:lnTo>
                  <a:lnTo>
                    <a:pt x="951" y="533"/>
                  </a:lnTo>
                  <a:lnTo>
                    <a:pt x="968" y="569"/>
                  </a:lnTo>
                  <a:lnTo>
                    <a:pt x="981" y="607"/>
                  </a:lnTo>
                  <a:lnTo>
                    <a:pt x="992" y="645"/>
                  </a:lnTo>
                  <a:lnTo>
                    <a:pt x="992" y="667"/>
                  </a:lnTo>
                  <a:lnTo>
                    <a:pt x="995" y="689"/>
                  </a:lnTo>
                  <a:lnTo>
                    <a:pt x="992" y="711"/>
                  </a:lnTo>
                  <a:lnTo>
                    <a:pt x="990" y="733"/>
                  </a:lnTo>
                  <a:lnTo>
                    <a:pt x="984" y="754"/>
                  </a:lnTo>
                  <a:lnTo>
                    <a:pt x="979" y="774"/>
                  </a:lnTo>
                  <a:lnTo>
                    <a:pt x="970" y="793"/>
                  </a:lnTo>
                  <a:lnTo>
                    <a:pt x="962" y="806"/>
                  </a:lnTo>
                  <a:lnTo>
                    <a:pt x="951" y="820"/>
                  </a:lnTo>
                  <a:lnTo>
                    <a:pt x="938" y="831"/>
                  </a:lnTo>
                  <a:lnTo>
                    <a:pt x="924" y="839"/>
                  </a:lnTo>
                  <a:lnTo>
                    <a:pt x="910" y="845"/>
                  </a:lnTo>
                  <a:lnTo>
                    <a:pt x="894" y="850"/>
                  </a:lnTo>
                  <a:lnTo>
                    <a:pt x="877" y="856"/>
                  </a:lnTo>
                  <a:lnTo>
                    <a:pt x="845" y="858"/>
                  </a:lnTo>
                  <a:lnTo>
                    <a:pt x="809" y="856"/>
                  </a:lnTo>
                  <a:lnTo>
                    <a:pt x="771" y="847"/>
                  </a:lnTo>
                  <a:lnTo>
                    <a:pt x="733" y="836"/>
                  </a:lnTo>
                  <a:lnTo>
                    <a:pt x="697" y="823"/>
                  </a:lnTo>
                  <a:lnTo>
                    <a:pt x="662" y="806"/>
                  </a:lnTo>
                  <a:lnTo>
                    <a:pt x="629" y="787"/>
                  </a:lnTo>
                  <a:lnTo>
                    <a:pt x="599" y="768"/>
                  </a:lnTo>
                  <a:lnTo>
                    <a:pt x="574" y="752"/>
                  </a:lnTo>
                  <a:lnTo>
                    <a:pt x="552" y="733"/>
                  </a:lnTo>
                  <a:lnTo>
                    <a:pt x="539" y="719"/>
                  </a:lnTo>
                  <a:lnTo>
                    <a:pt x="1020" y="793"/>
                  </a:lnTo>
                  <a:close/>
                </a:path>
              </a:pathLst>
            </a:custGeom>
            <a:solidFill>
              <a:srgbClr val="2727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9732" name="Group 235"/>
            <p:cNvGrpSpPr>
              <a:grpSpLocks/>
            </p:cNvGrpSpPr>
            <p:nvPr/>
          </p:nvGrpSpPr>
          <p:grpSpPr bwMode="auto">
            <a:xfrm>
              <a:off x="1003300" y="4746625"/>
              <a:ext cx="893763" cy="906463"/>
              <a:chOff x="1003300" y="4746625"/>
              <a:chExt cx="893763" cy="906463"/>
            </a:xfrm>
          </p:grpSpPr>
          <p:sp>
            <p:nvSpPr>
              <p:cNvPr id="29733" name="Line 231"/>
              <p:cNvSpPr>
                <a:spLocks noChangeShapeType="1"/>
              </p:cNvSpPr>
              <p:nvPr/>
            </p:nvSpPr>
            <p:spPr bwMode="auto">
              <a:xfrm flipH="1">
                <a:off x="1160463" y="5341938"/>
                <a:ext cx="736600" cy="603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4" name="Line 232"/>
              <p:cNvSpPr>
                <a:spLocks noChangeShapeType="1"/>
              </p:cNvSpPr>
              <p:nvPr/>
            </p:nvSpPr>
            <p:spPr bwMode="auto">
              <a:xfrm flipH="1">
                <a:off x="1081088" y="5245100"/>
                <a:ext cx="798513" cy="7937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5" name="Line 233"/>
              <p:cNvSpPr>
                <a:spLocks noChangeShapeType="1"/>
              </p:cNvSpPr>
              <p:nvPr/>
            </p:nvSpPr>
            <p:spPr bwMode="auto">
              <a:xfrm flipH="1">
                <a:off x="1060450" y="5149850"/>
                <a:ext cx="798513" cy="7461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6" name="Line 234"/>
              <p:cNvSpPr>
                <a:spLocks noChangeShapeType="1"/>
              </p:cNvSpPr>
              <p:nvPr/>
            </p:nvSpPr>
            <p:spPr bwMode="auto">
              <a:xfrm flipH="1">
                <a:off x="1038225" y="5059363"/>
                <a:ext cx="793750" cy="730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7" name="Line 235"/>
              <p:cNvSpPr>
                <a:spLocks noChangeShapeType="1"/>
              </p:cNvSpPr>
              <p:nvPr/>
            </p:nvSpPr>
            <p:spPr bwMode="auto">
              <a:xfrm flipH="1">
                <a:off x="1012825" y="4964113"/>
                <a:ext cx="723900" cy="6508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8" name="Line 236"/>
              <p:cNvSpPr>
                <a:spLocks noChangeShapeType="1"/>
              </p:cNvSpPr>
              <p:nvPr/>
            </p:nvSpPr>
            <p:spPr bwMode="auto">
              <a:xfrm flipH="1">
                <a:off x="1003300" y="4889500"/>
                <a:ext cx="677863" cy="5238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9" name="Line 237"/>
              <p:cNvSpPr>
                <a:spLocks noChangeShapeType="1"/>
              </p:cNvSpPr>
              <p:nvPr/>
            </p:nvSpPr>
            <p:spPr bwMode="auto">
              <a:xfrm flipH="1">
                <a:off x="1225550" y="5419725"/>
                <a:ext cx="671513" cy="5238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0" name="Line 238"/>
              <p:cNvSpPr>
                <a:spLocks noChangeShapeType="1"/>
              </p:cNvSpPr>
              <p:nvPr/>
            </p:nvSpPr>
            <p:spPr bwMode="auto">
              <a:xfrm flipH="1">
                <a:off x="1068388" y="4811713"/>
                <a:ext cx="530225" cy="1746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1" name="Line 239"/>
              <p:cNvSpPr>
                <a:spLocks noChangeShapeType="1"/>
              </p:cNvSpPr>
              <p:nvPr/>
            </p:nvSpPr>
            <p:spPr bwMode="auto">
              <a:xfrm flipH="1">
                <a:off x="1350963" y="5527675"/>
                <a:ext cx="525463" cy="1746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2" name="Line 240"/>
              <p:cNvSpPr>
                <a:spLocks noChangeShapeType="1"/>
              </p:cNvSpPr>
              <p:nvPr/>
            </p:nvSpPr>
            <p:spPr bwMode="auto">
              <a:xfrm>
                <a:off x="1436688" y="4786313"/>
                <a:ext cx="79375" cy="85407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3" name="Line 241"/>
              <p:cNvSpPr>
                <a:spLocks noChangeShapeType="1"/>
              </p:cNvSpPr>
              <p:nvPr/>
            </p:nvSpPr>
            <p:spPr bwMode="auto">
              <a:xfrm>
                <a:off x="1541463" y="4799013"/>
                <a:ext cx="82550" cy="85407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4" name="Line 242"/>
              <p:cNvSpPr>
                <a:spLocks noChangeShapeType="1"/>
              </p:cNvSpPr>
              <p:nvPr/>
            </p:nvSpPr>
            <p:spPr bwMode="auto">
              <a:xfrm>
                <a:off x="1649413" y="4833938"/>
                <a:ext cx="82550" cy="81915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5" name="Line 243"/>
              <p:cNvSpPr>
                <a:spLocks noChangeShapeType="1"/>
              </p:cNvSpPr>
              <p:nvPr/>
            </p:nvSpPr>
            <p:spPr bwMode="auto">
              <a:xfrm>
                <a:off x="1771650" y="5024438"/>
                <a:ext cx="52388" cy="5810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6" name="Line 244"/>
              <p:cNvSpPr>
                <a:spLocks noChangeShapeType="1"/>
              </p:cNvSpPr>
              <p:nvPr/>
            </p:nvSpPr>
            <p:spPr bwMode="auto">
              <a:xfrm>
                <a:off x="1077913" y="4876800"/>
                <a:ext cx="38100" cy="51276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7" name="Line 245"/>
              <p:cNvSpPr>
                <a:spLocks noChangeShapeType="1"/>
              </p:cNvSpPr>
              <p:nvPr/>
            </p:nvSpPr>
            <p:spPr bwMode="auto">
              <a:xfrm>
                <a:off x="1333500" y="4751388"/>
                <a:ext cx="82550" cy="85883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8" name="Line 246"/>
              <p:cNvSpPr>
                <a:spLocks noChangeShapeType="1"/>
              </p:cNvSpPr>
              <p:nvPr/>
            </p:nvSpPr>
            <p:spPr bwMode="auto">
              <a:xfrm>
                <a:off x="1233488" y="4746625"/>
                <a:ext cx="52388" cy="79057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49" name="Line 247"/>
              <p:cNvSpPr>
                <a:spLocks noChangeShapeType="1"/>
              </p:cNvSpPr>
              <p:nvPr/>
            </p:nvSpPr>
            <p:spPr bwMode="auto">
              <a:xfrm>
                <a:off x="1138238" y="4786313"/>
                <a:ext cx="73025" cy="71120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23" name="Group 242"/>
          <p:cNvGrpSpPr>
            <a:grpSpLocks/>
          </p:cNvGrpSpPr>
          <p:nvPr/>
        </p:nvGrpSpPr>
        <p:grpSpPr bwMode="auto">
          <a:xfrm rot="1291970">
            <a:off x="6794500" y="4457700"/>
            <a:ext cx="1403350" cy="1655763"/>
            <a:chOff x="7315200" y="4876800"/>
            <a:chExt cx="1403350" cy="1655763"/>
          </a:xfrm>
        </p:grpSpPr>
        <p:sp>
          <p:nvSpPr>
            <p:cNvPr id="29712" name="Freeform 251"/>
            <p:cNvSpPr>
              <a:spLocks/>
            </p:cNvSpPr>
            <p:nvPr/>
          </p:nvSpPr>
          <p:spPr bwMode="auto">
            <a:xfrm>
              <a:off x="7315200" y="4876800"/>
              <a:ext cx="1403350" cy="1655763"/>
            </a:xfrm>
            <a:custGeom>
              <a:avLst/>
              <a:gdLst>
                <a:gd name="T0" fmla="*/ 2147483647 w 884"/>
                <a:gd name="T1" fmla="*/ 2147483647 h 1043"/>
                <a:gd name="T2" fmla="*/ 2147483647 w 884"/>
                <a:gd name="T3" fmla="*/ 2147483647 h 1043"/>
                <a:gd name="T4" fmla="*/ 2147483647 w 884"/>
                <a:gd name="T5" fmla="*/ 2147483647 h 1043"/>
                <a:gd name="T6" fmla="*/ 2147483647 w 884"/>
                <a:gd name="T7" fmla="*/ 2147483647 h 1043"/>
                <a:gd name="T8" fmla="*/ 2147483647 w 884"/>
                <a:gd name="T9" fmla="*/ 2147483647 h 1043"/>
                <a:gd name="T10" fmla="*/ 2147483647 w 884"/>
                <a:gd name="T11" fmla="*/ 2147483647 h 1043"/>
                <a:gd name="T12" fmla="*/ 2147483647 w 884"/>
                <a:gd name="T13" fmla="*/ 2147483647 h 1043"/>
                <a:gd name="T14" fmla="*/ 2147483647 w 884"/>
                <a:gd name="T15" fmla="*/ 2147483647 h 1043"/>
                <a:gd name="T16" fmla="*/ 2147483647 w 884"/>
                <a:gd name="T17" fmla="*/ 2147483647 h 1043"/>
                <a:gd name="T18" fmla="*/ 2147483647 w 884"/>
                <a:gd name="T19" fmla="*/ 2147483647 h 1043"/>
                <a:gd name="T20" fmla="*/ 2147483647 w 884"/>
                <a:gd name="T21" fmla="*/ 2147483647 h 1043"/>
                <a:gd name="T22" fmla="*/ 2147483647 w 884"/>
                <a:gd name="T23" fmla="*/ 2147483647 h 1043"/>
                <a:gd name="T24" fmla="*/ 2147483647 w 884"/>
                <a:gd name="T25" fmla="*/ 2147483647 h 1043"/>
                <a:gd name="T26" fmla="*/ 2147483647 w 884"/>
                <a:gd name="T27" fmla="*/ 0 h 1043"/>
                <a:gd name="T28" fmla="*/ 2147483647 w 884"/>
                <a:gd name="T29" fmla="*/ 2147483647 h 1043"/>
                <a:gd name="T30" fmla="*/ 2147483647 w 884"/>
                <a:gd name="T31" fmla="*/ 2147483647 h 1043"/>
                <a:gd name="T32" fmla="*/ 2147483647 w 884"/>
                <a:gd name="T33" fmla="*/ 2147483647 h 1043"/>
                <a:gd name="T34" fmla="*/ 2147483647 w 884"/>
                <a:gd name="T35" fmla="*/ 2147483647 h 1043"/>
                <a:gd name="T36" fmla="*/ 2147483647 w 884"/>
                <a:gd name="T37" fmla="*/ 2147483647 h 1043"/>
                <a:gd name="T38" fmla="*/ 2147483647 w 884"/>
                <a:gd name="T39" fmla="*/ 2147483647 h 1043"/>
                <a:gd name="T40" fmla="*/ 2147483647 w 884"/>
                <a:gd name="T41" fmla="*/ 2147483647 h 1043"/>
                <a:gd name="T42" fmla="*/ 2147483647 w 884"/>
                <a:gd name="T43" fmla="*/ 2147483647 h 1043"/>
                <a:gd name="T44" fmla="*/ 0 w 884"/>
                <a:gd name="T45" fmla="*/ 2147483647 h 1043"/>
                <a:gd name="T46" fmla="*/ 2147483647 w 884"/>
                <a:gd name="T47" fmla="*/ 2147483647 h 1043"/>
                <a:gd name="T48" fmla="*/ 2147483647 w 884"/>
                <a:gd name="T49" fmla="*/ 2147483647 h 1043"/>
                <a:gd name="T50" fmla="*/ 2147483647 w 884"/>
                <a:gd name="T51" fmla="*/ 2147483647 h 1043"/>
                <a:gd name="T52" fmla="*/ 2147483647 w 884"/>
                <a:gd name="T53" fmla="*/ 2147483647 h 1043"/>
                <a:gd name="T54" fmla="*/ 2147483647 w 884"/>
                <a:gd name="T55" fmla="*/ 2147483647 h 1043"/>
                <a:gd name="T56" fmla="*/ 2147483647 w 884"/>
                <a:gd name="T57" fmla="*/ 2147483647 h 1043"/>
                <a:gd name="T58" fmla="*/ 2147483647 w 884"/>
                <a:gd name="T59" fmla="*/ 2147483647 h 1043"/>
                <a:gd name="T60" fmla="*/ 2147483647 w 884"/>
                <a:gd name="T61" fmla="*/ 2147483647 h 1043"/>
                <a:gd name="T62" fmla="*/ 2147483647 w 884"/>
                <a:gd name="T63" fmla="*/ 2147483647 h 1043"/>
                <a:gd name="T64" fmla="*/ 2147483647 w 884"/>
                <a:gd name="T65" fmla="*/ 2147483647 h 1043"/>
                <a:gd name="T66" fmla="*/ 2147483647 w 884"/>
                <a:gd name="T67" fmla="*/ 2147483647 h 1043"/>
                <a:gd name="T68" fmla="*/ 2147483647 w 884"/>
                <a:gd name="T69" fmla="*/ 2147483647 h 1043"/>
                <a:gd name="T70" fmla="*/ 2147483647 w 884"/>
                <a:gd name="T71" fmla="*/ 2147483647 h 1043"/>
                <a:gd name="T72" fmla="*/ 2147483647 w 884"/>
                <a:gd name="T73" fmla="*/ 2147483647 h 1043"/>
                <a:gd name="T74" fmla="*/ 2147483647 w 884"/>
                <a:gd name="T75" fmla="*/ 2147483647 h 1043"/>
                <a:gd name="T76" fmla="*/ 2147483647 w 884"/>
                <a:gd name="T77" fmla="*/ 2147483647 h 1043"/>
                <a:gd name="T78" fmla="*/ 2147483647 w 884"/>
                <a:gd name="T79" fmla="*/ 2147483647 h 1043"/>
                <a:gd name="T80" fmla="*/ 2147483647 w 884"/>
                <a:gd name="T81" fmla="*/ 2147483647 h 1043"/>
                <a:gd name="T82" fmla="*/ 2147483647 w 884"/>
                <a:gd name="T83" fmla="*/ 2147483647 h 1043"/>
                <a:gd name="T84" fmla="*/ 2147483647 w 884"/>
                <a:gd name="T85" fmla="*/ 2147483647 h 1043"/>
                <a:gd name="T86" fmla="*/ 2147483647 w 884"/>
                <a:gd name="T87" fmla="*/ 2147483647 h 1043"/>
                <a:gd name="T88" fmla="*/ 2147483647 w 884"/>
                <a:gd name="T89" fmla="*/ 2147483647 h 1043"/>
                <a:gd name="T90" fmla="*/ 2147483647 w 884"/>
                <a:gd name="T91" fmla="*/ 2147483647 h 104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4"/>
                <a:gd name="T139" fmla="*/ 0 h 1043"/>
                <a:gd name="T140" fmla="*/ 884 w 884"/>
                <a:gd name="T141" fmla="*/ 1043 h 104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4" h="1043">
                  <a:moveTo>
                    <a:pt x="109" y="1030"/>
                  </a:moveTo>
                  <a:lnTo>
                    <a:pt x="126" y="1038"/>
                  </a:lnTo>
                  <a:lnTo>
                    <a:pt x="147" y="1041"/>
                  </a:lnTo>
                  <a:lnTo>
                    <a:pt x="172" y="1043"/>
                  </a:lnTo>
                  <a:lnTo>
                    <a:pt x="199" y="1043"/>
                  </a:lnTo>
                  <a:lnTo>
                    <a:pt x="229" y="1041"/>
                  </a:lnTo>
                  <a:lnTo>
                    <a:pt x="262" y="1038"/>
                  </a:lnTo>
                  <a:lnTo>
                    <a:pt x="295" y="1030"/>
                  </a:lnTo>
                  <a:lnTo>
                    <a:pt x="328" y="1019"/>
                  </a:lnTo>
                  <a:lnTo>
                    <a:pt x="363" y="1002"/>
                  </a:lnTo>
                  <a:lnTo>
                    <a:pt x="398" y="986"/>
                  </a:lnTo>
                  <a:lnTo>
                    <a:pt x="431" y="964"/>
                  </a:lnTo>
                  <a:lnTo>
                    <a:pt x="467" y="939"/>
                  </a:lnTo>
                  <a:lnTo>
                    <a:pt x="497" y="912"/>
                  </a:lnTo>
                  <a:lnTo>
                    <a:pt x="527" y="879"/>
                  </a:lnTo>
                  <a:lnTo>
                    <a:pt x="554" y="841"/>
                  </a:lnTo>
                  <a:lnTo>
                    <a:pt x="581" y="800"/>
                  </a:lnTo>
                  <a:lnTo>
                    <a:pt x="598" y="765"/>
                  </a:lnTo>
                  <a:lnTo>
                    <a:pt x="609" y="729"/>
                  </a:lnTo>
                  <a:lnTo>
                    <a:pt x="614" y="696"/>
                  </a:lnTo>
                  <a:lnTo>
                    <a:pt x="617" y="666"/>
                  </a:lnTo>
                  <a:lnTo>
                    <a:pt x="617" y="639"/>
                  </a:lnTo>
                  <a:lnTo>
                    <a:pt x="611" y="612"/>
                  </a:lnTo>
                  <a:lnTo>
                    <a:pt x="606" y="587"/>
                  </a:lnTo>
                  <a:lnTo>
                    <a:pt x="598" y="563"/>
                  </a:lnTo>
                  <a:lnTo>
                    <a:pt x="587" y="543"/>
                  </a:lnTo>
                  <a:lnTo>
                    <a:pt x="579" y="524"/>
                  </a:lnTo>
                  <a:lnTo>
                    <a:pt x="557" y="497"/>
                  </a:lnTo>
                  <a:lnTo>
                    <a:pt x="543" y="481"/>
                  </a:lnTo>
                  <a:lnTo>
                    <a:pt x="535" y="472"/>
                  </a:lnTo>
                  <a:lnTo>
                    <a:pt x="625" y="347"/>
                  </a:lnTo>
                  <a:lnTo>
                    <a:pt x="650" y="355"/>
                  </a:lnTo>
                  <a:lnTo>
                    <a:pt x="884" y="79"/>
                  </a:lnTo>
                  <a:lnTo>
                    <a:pt x="882" y="60"/>
                  </a:lnTo>
                  <a:lnTo>
                    <a:pt x="879" y="44"/>
                  </a:lnTo>
                  <a:lnTo>
                    <a:pt x="873" y="30"/>
                  </a:lnTo>
                  <a:lnTo>
                    <a:pt x="868" y="22"/>
                  </a:lnTo>
                  <a:lnTo>
                    <a:pt x="860" y="14"/>
                  </a:lnTo>
                  <a:lnTo>
                    <a:pt x="852" y="8"/>
                  </a:lnTo>
                  <a:lnTo>
                    <a:pt x="843" y="3"/>
                  </a:lnTo>
                  <a:lnTo>
                    <a:pt x="832" y="0"/>
                  </a:lnTo>
                  <a:lnTo>
                    <a:pt x="813" y="0"/>
                  </a:lnTo>
                  <a:lnTo>
                    <a:pt x="797" y="3"/>
                  </a:lnTo>
                  <a:lnTo>
                    <a:pt x="781" y="5"/>
                  </a:lnTo>
                  <a:lnTo>
                    <a:pt x="551" y="289"/>
                  </a:lnTo>
                  <a:lnTo>
                    <a:pt x="570" y="309"/>
                  </a:lnTo>
                  <a:lnTo>
                    <a:pt x="469" y="437"/>
                  </a:lnTo>
                  <a:lnTo>
                    <a:pt x="464" y="432"/>
                  </a:lnTo>
                  <a:lnTo>
                    <a:pt x="453" y="429"/>
                  </a:lnTo>
                  <a:lnTo>
                    <a:pt x="437" y="426"/>
                  </a:lnTo>
                  <a:lnTo>
                    <a:pt x="418" y="423"/>
                  </a:lnTo>
                  <a:lnTo>
                    <a:pt x="396" y="423"/>
                  </a:lnTo>
                  <a:lnTo>
                    <a:pt x="371" y="426"/>
                  </a:lnTo>
                  <a:lnTo>
                    <a:pt x="341" y="432"/>
                  </a:lnTo>
                  <a:lnTo>
                    <a:pt x="311" y="437"/>
                  </a:lnTo>
                  <a:lnTo>
                    <a:pt x="281" y="448"/>
                  </a:lnTo>
                  <a:lnTo>
                    <a:pt x="248" y="459"/>
                  </a:lnTo>
                  <a:lnTo>
                    <a:pt x="218" y="475"/>
                  </a:lnTo>
                  <a:lnTo>
                    <a:pt x="186" y="494"/>
                  </a:lnTo>
                  <a:lnTo>
                    <a:pt x="156" y="519"/>
                  </a:lnTo>
                  <a:lnTo>
                    <a:pt x="126" y="546"/>
                  </a:lnTo>
                  <a:lnTo>
                    <a:pt x="101" y="579"/>
                  </a:lnTo>
                  <a:lnTo>
                    <a:pt x="76" y="614"/>
                  </a:lnTo>
                  <a:lnTo>
                    <a:pt x="49" y="661"/>
                  </a:lnTo>
                  <a:lnTo>
                    <a:pt x="30" y="705"/>
                  </a:lnTo>
                  <a:lnTo>
                    <a:pt x="16" y="746"/>
                  </a:lnTo>
                  <a:lnTo>
                    <a:pt x="5" y="784"/>
                  </a:lnTo>
                  <a:lnTo>
                    <a:pt x="0" y="817"/>
                  </a:lnTo>
                  <a:lnTo>
                    <a:pt x="0" y="849"/>
                  </a:lnTo>
                  <a:lnTo>
                    <a:pt x="0" y="877"/>
                  </a:lnTo>
                  <a:lnTo>
                    <a:pt x="5" y="904"/>
                  </a:lnTo>
                  <a:lnTo>
                    <a:pt x="14" y="929"/>
                  </a:lnTo>
                  <a:lnTo>
                    <a:pt x="25" y="950"/>
                  </a:lnTo>
                  <a:lnTo>
                    <a:pt x="35" y="970"/>
                  </a:lnTo>
                  <a:lnTo>
                    <a:pt x="49" y="986"/>
                  </a:lnTo>
                  <a:lnTo>
                    <a:pt x="63" y="1000"/>
                  </a:lnTo>
                  <a:lnTo>
                    <a:pt x="79" y="1013"/>
                  </a:lnTo>
                  <a:lnTo>
                    <a:pt x="93" y="1021"/>
                  </a:lnTo>
                  <a:lnTo>
                    <a:pt x="109" y="1030"/>
                  </a:lnTo>
                  <a:lnTo>
                    <a:pt x="175" y="549"/>
                  </a:lnTo>
                  <a:lnTo>
                    <a:pt x="199" y="533"/>
                  </a:lnTo>
                  <a:lnTo>
                    <a:pt x="235" y="513"/>
                  </a:lnTo>
                  <a:lnTo>
                    <a:pt x="276" y="494"/>
                  </a:lnTo>
                  <a:lnTo>
                    <a:pt x="300" y="486"/>
                  </a:lnTo>
                  <a:lnTo>
                    <a:pt x="322" y="478"/>
                  </a:lnTo>
                  <a:lnTo>
                    <a:pt x="347" y="472"/>
                  </a:lnTo>
                  <a:lnTo>
                    <a:pt x="371" y="470"/>
                  </a:lnTo>
                  <a:lnTo>
                    <a:pt x="396" y="470"/>
                  </a:lnTo>
                  <a:lnTo>
                    <a:pt x="420" y="472"/>
                  </a:lnTo>
                  <a:lnTo>
                    <a:pt x="445" y="478"/>
                  </a:lnTo>
                  <a:lnTo>
                    <a:pt x="467" y="486"/>
                  </a:lnTo>
                  <a:lnTo>
                    <a:pt x="489" y="500"/>
                  </a:lnTo>
                  <a:lnTo>
                    <a:pt x="508" y="516"/>
                  </a:lnTo>
                  <a:lnTo>
                    <a:pt x="527" y="538"/>
                  </a:lnTo>
                  <a:lnTo>
                    <a:pt x="540" y="557"/>
                  </a:lnTo>
                  <a:lnTo>
                    <a:pt x="551" y="579"/>
                  </a:lnTo>
                  <a:lnTo>
                    <a:pt x="559" y="598"/>
                  </a:lnTo>
                  <a:lnTo>
                    <a:pt x="565" y="617"/>
                  </a:lnTo>
                  <a:lnTo>
                    <a:pt x="568" y="636"/>
                  </a:lnTo>
                  <a:lnTo>
                    <a:pt x="568" y="669"/>
                  </a:lnTo>
                  <a:lnTo>
                    <a:pt x="565" y="699"/>
                  </a:lnTo>
                  <a:lnTo>
                    <a:pt x="559" y="724"/>
                  </a:lnTo>
                  <a:lnTo>
                    <a:pt x="554" y="743"/>
                  </a:lnTo>
                  <a:lnTo>
                    <a:pt x="546" y="757"/>
                  </a:lnTo>
                  <a:lnTo>
                    <a:pt x="527" y="789"/>
                  </a:lnTo>
                  <a:lnTo>
                    <a:pt x="497" y="833"/>
                  </a:lnTo>
                  <a:lnTo>
                    <a:pt x="475" y="860"/>
                  </a:lnTo>
                  <a:lnTo>
                    <a:pt x="453" y="885"/>
                  </a:lnTo>
                  <a:lnTo>
                    <a:pt x="426" y="912"/>
                  </a:lnTo>
                  <a:lnTo>
                    <a:pt x="398" y="937"/>
                  </a:lnTo>
                  <a:lnTo>
                    <a:pt x="366" y="959"/>
                  </a:lnTo>
                  <a:lnTo>
                    <a:pt x="333" y="975"/>
                  </a:lnTo>
                  <a:lnTo>
                    <a:pt x="295" y="991"/>
                  </a:lnTo>
                  <a:lnTo>
                    <a:pt x="254" y="1000"/>
                  </a:lnTo>
                  <a:lnTo>
                    <a:pt x="235" y="1002"/>
                  </a:lnTo>
                  <a:lnTo>
                    <a:pt x="213" y="1005"/>
                  </a:lnTo>
                  <a:lnTo>
                    <a:pt x="191" y="1002"/>
                  </a:lnTo>
                  <a:lnTo>
                    <a:pt x="166" y="1000"/>
                  </a:lnTo>
                  <a:lnTo>
                    <a:pt x="145" y="997"/>
                  </a:lnTo>
                  <a:lnTo>
                    <a:pt x="126" y="991"/>
                  </a:lnTo>
                  <a:lnTo>
                    <a:pt x="109" y="983"/>
                  </a:lnTo>
                  <a:lnTo>
                    <a:pt x="93" y="972"/>
                  </a:lnTo>
                  <a:lnTo>
                    <a:pt x="82" y="961"/>
                  </a:lnTo>
                  <a:lnTo>
                    <a:pt x="71" y="950"/>
                  </a:lnTo>
                  <a:lnTo>
                    <a:pt x="60" y="937"/>
                  </a:lnTo>
                  <a:lnTo>
                    <a:pt x="55" y="923"/>
                  </a:lnTo>
                  <a:lnTo>
                    <a:pt x="49" y="907"/>
                  </a:lnTo>
                  <a:lnTo>
                    <a:pt x="44" y="890"/>
                  </a:lnTo>
                  <a:lnTo>
                    <a:pt x="41" y="858"/>
                  </a:lnTo>
                  <a:lnTo>
                    <a:pt x="44" y="819"/>
                  </a:lnTo>
                  <a:lnTo>
                    <a:pt x="49" y="784"/>
                  </a:lnTo>
                  <a:lnTo>
                    <a:pt x="60" y="746"/>
                  </a:lnTo>
                  <a:lnTo>
                    <a:pt x="74" y="707"/>
                  </a:lnTo>
                  <a:lnTo>
                    <a:pt x="90" y="672"/>
                  </a:lnTo>
                  <a:lnTo>
                    <a:pt x="106" y="639"/>
                  </a:lnTo>
                  <a:lnTo>
                    <a:pt x="126" y="609"/>
                  </a:lnTo>
                  <a:lnTo>
                    <a:pt x="142" y="584"/>
                  </a:lnTo>
                  <a:lnTo>
                    <a:pt x="161" y="563"/>
                  </a:lnTo>
                  <a:lnTo>
                    <a:pt x="175" y="549"/>
                  </a:lnTo>
                  <a:lnTo>
                    <a:pt x="109" y="1030"/>
                  </a:lnTo>
                  <a:close/>
                </a:path>
              </a:pathLst>
            </a:custGeom>
            <a:solidFill>
              <a:srgbClr val="2727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9713" name="Group 241"/>
            <p:cNvGrpSpPr>
              <a:grpSpLocks/>
            </p:cNvGrpSpPr>
            <p:nvPr/>
          </p:nvGrpSpPr>
          <p:grpSpPr bwMode="auto">
            <a:xfrm>
              <a:off x="7345363" y="5588000"/>
              <a:ext cx="901700" cy="896938"/>
              <a:chOff x="7345363" y="5588000"/>
              <a:chExt cx="901700" cy="896938"/>
            </a:xfrm>
          </p:grpSpPr>
          <p:sp>
            <p:nvSpPr>
              <p:cNvPr id="29714" name="Line 252"/>
              <p:cNvSpPr>
                <a:spLocks noChangeShapeType="1"/>
              </p:cNvSpPr>
              <p:nvPr/>
            </p:nvSpPr>
            <p:spPr bwMode="auto">
              <a:xfrm flipH="1" flipV="1">
                <a:off x="7593013" y="5748338"/>
                <a:ext cx="73025" cy="73183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15" name="Line 253"/>
              <p:cNvSpPr>
                <a:spLocks noChangeShapeType="1"/>
              </p:cNvSpPr>
              <p:nvPr/>
            </p:nvSpPr>
            <p:spPr bwMode="auto">
              <a:xfrm flipH="1" flipV="1">
                <a:off x="7670800" y="5670550"/>
                <a:ext cx="85725" cy="7969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16" name="Line 254"/>
              <p:cNvSpPr>
                <a:spLocks noChangeShapeType="1"/>
              </p:cNvSpPr>
              <p:nvPr/>
            </p:nvSpPr>
            <p:spPr bwMode="auto">
              <a:xfrm flipH="1" flipV="1">
                <a:off x="7766050" y="5643563"/>
                <a:ext cx="90488" cy="79851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17" name="Line 255"/>
              <p:cNvSpPr>
                <a:spLocks noChangeShapeType="1"/>
              </p:cNvSpPr>
              <p:nvPr/>
            </p:nvSpPr>
            <p:spPr bwMode="auto">
              <a:xfrm flipH="1" flipV="1">
                <a:off x="7856538" y="5622925"/>
                <a:ext cx="90488" cy="79375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18" name="Line 256"/>
              <p:cNvSpPr>
                <a:spLocks noChangeShapeType="1"/>
              </p:cNvSpPr>
              <p:nvPr/>
            </p:nvSpPr>
            <p:spPr bwMode="auto">
              <a:xfrm flipH="1" flipV="1">
                <a:off x="7961313" y="5592763"/>
                <a:ext cx="82550" cy="72707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19" name="Line 257"/>
              <p:cNvSpPr>
                <a:spLocks noChangeShapeType="1"/>
              </p:cNvSpPr>
              <p:nvPr/>
            </p:nvSpPr>
            <p:spPr bwMode="auto">
              <a:xfrm flipH="1" flipV="1">
                <a:off x="8047038" y="5588000"/>
                <a:ext cx="65088" cy="67151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0" name="Line 258"/>
              <p:cNvSpPr>
                <a:spLocks noChangeShapeType="1"/>
              </p:cNvSpPr>
              <p:nvPr/>
            </p:nvSpPr>
            <p:spPr bwMode="auto">
              <a:xfrm flipH="1" flipV="1">
                <a:off x="7523163" y="5813425"/>
                <a:ext cx="65088" cy="67151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1" name="Line 259"/>
              <p:cNvSpPr>
                <a:spLocks noChangeShapeType="1"/>
              </p:cNvSpPr>
              <p:nvPr/>
            </p:nvSpPr>
            <p:spPr bwMode="auto">
              <a:xfrm flipH="1" flipV="1">
                <a:off x="8159750" y="5648325"/>
                <a:ext cx="26988" cy="52863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2" name="Line 260"/>
              <p:cNvSpPr>
                <a:spLocks noChangeShapeType="1"/>
              </p:cNvSpPr>
              <p:nvPr/>
            </p:nvSpPr>
            <p:spPr bwMode="auto">
              <a:xfrm flipH="1" flipV="1">
                <a:off x="7450138" y="5938838"/>
                <a:ext cx="30163" cy="52863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3" name="Line 261"/>
              <p:cNvSpPr>
                <a:spLocks noChangeShapeType="1"/>
              </p:cNvSpPr>
              <p:nvPr/>
            </p:nvSpPr>
            <p:spPr bwMode="auto">
              <a:xfrm flipH="1">
                <a:off x="7358063" y="6013450"/>
                <a:ext cx="854075" cy="9525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4" name="Line 262"/>
              <p:cNvSpPr>
                <a:spLocks noChangeShapeType="1"/>
              </p:cNvSpPr>
              <p:nvPr/>
            </p:nvSpPr>
            <p:spPr bwMode="auto">
              <a:xfrm flipH="1">
                <a:off x="7345363" y="6121400"/>
                <a:ext cx="857250" cy="9525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5" name="Line 263"/>
              <p:cNvSpPr>
                <a:spLocks noChangeShapeType="1"/>
              </p:cNvSpPr>
              <p:nvPr/>
            </p:nvSpPr>
            <p:spPr bwMode="auto">
              <a:xfrm flipH="1">
                <a:off x="7350125" y="6224588"/>
                <a:ext cx="814388" cy="100013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6" name="Line 264"/>
              <p:cNvSpPr>
                <a:spLocks noChangeShapeType="1"/>
              </p:cNvSpPr>
              <p:nvPr/>
            </p:nvSpPr>
            <p:spPr bwMode="auto">
              <a:xfrm flipH="1">
                <a:off x="7402513" y="6351588"/>
                <a:ext cx="576263" cy="6508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7" name="Line 265"/>
              <p:cNvSpPr>
                <a:spLocks noChangeShapeType="1"/>
              </p:cNvSpPr>
              <p:nvPr/>
            </p:nvSpPr>
            <p:spPr bwMode="auto">
              <a:xfrm flipH="1">
                <a:off x="7605713" y="5657850"/>
                <a:ext cx="511175" cy="476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8" name="Line 266"/>
              <p:cNvSpPr>
                <a:spLocks noChangeShapeType="1"/>
              </p:cNvSpPr>
              <p:nvPr/>
            </p:nvSpPr>
            <p:spPr bwMode="auto">
              <a:xfrm flipH="1">
                <a:off x="7388225" y="5908675"/>
                <a:ext cx="854075" cy="95250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9" name="Line 267"/>
              <p:cNvSpPr>
                <a:spLocks noChangeShapeType="1"/>
              </p:cNvSpPr>
              <p:nvPr/>
            </p:nvSpPr>
            <p:spPr bwMode="auto">
              <a:xfrm flipH="1">
                <a:off x="7458075" y="5813425"/>
                <a:ext cx="788988" cy="65088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30" name="Line 268"/>
              <p:cNvSpPr>
                <a:spLocks noChangeShapeType="1"/>
              </p:cNvSpPr>
              <p:nvPr/>
            </p:nvSpPr>
            <p:spPr bwMode="auto">
              <a:xfrm flipH="1">
                <a:off x="7497763" y="5718175"/>
                <a:ext cx="709613" cy="85725"/>
              </a:xfrm>
              <a:prstGeom prst="line">
                <a:avLst/>
              </a:prstGeom>
              <a:noFill/>
              <a:ln w="11">
                <a:solidFill>
                  <a:srgbClr val="2727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29710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TIPS</a:t>
            </a:r>
            <a:endParaRPr lang="en-GB" sz="1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4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TIPS</a:t>
            </a:r>
            <a:endParaRPr lang="en-GB" sz="1800" b="1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9938" y="2849563"/>
            <a:ext cx="1946275" cy="1862137"/>
            <a:chOff x="975282" y="2289101"/>
            <a:chExt cx="2142207" cy="2049408"/>
          </a:xfrm>
        </p:grpSpPr>
        <p:sp>
          <p:nvSpPr>
            <p:cNvPr id="7" name="Freeform 6"/>
            <p:cNvSpPr/>
            <p:nvPr/>
          </p:nvSpPr>
          <p:spPr>
            <a:xfrm>
              <a:off x="975282" y="2289101"/>
              <a:ext cx="2142207" cy="2049408"/>
            </a:xfrm>
            <a:custGeom>
              <a:avLst/>
              <a:gdLst>
                <a:gd name="connsiteX0" fmla="*/ 1320958 w 2209853"/>
                <a:gd name="connsiteY0" fmla="*/ 42333 h 1840841"/>
                <a:gd name="connsiteX1" fmla="*/ 347291 w 2209853"/>
                <a:gd name="connsiteY1" fmla="*/ 268111 h 1840841"/>
                <a:gd name="connsiteX2" fmla="*/ 8625 w 2209853"/>
                <a:gd name="connsiteY2" fmla="*/ 987778 h 1840841"/>
                <a:gd name="connsiteX3" fmla="*/ 643625 w 2209853"/>
                <a:gd name="connsiteY3" fmla="*/ 1834444 h 1840841"/>
                <a:gd name="connsiteX4" fmla="*/ 2139403 w 2209853"/>
                <a:gd name="connsiteY4" fmla="*/ 1326444 h 1840841"/>
                <a:gd name="connsiteX5" fmla="*/ 1843069 w 2209853"/>
                <a:gd name="connsiteY5" fmla="*/ 423333 h 1840841"/>
                <a:gd name="connsiteX6" fmla="*/ 756514 w 2209853"/>
                <a:gd name="connsiteY6" fmla="*/ 0 h 1840841"/>
                <a:gd name="connsiteX0" fmla="*/ 1320958 w 2208543"/>
                <a:gd name="connsiteY0" fmla="*/ 124527 h 1923035"/>
                <a:gd name="connsiteX1" fmla="*/ 347291 w 2208543"/>
                <a:gd name="connsiteY1" fmla="*/ 350305 h 1923035"/>
                <a:gd name="connsiteX2" fmla="*/ 8625 w 2208543"/>
                <a:gd name="connsiteY2" fmla="*/ 1069972 h 1923035"/>
                <a:gd name="connsiteX3" fmla="*/ 643625 w 2208543"/>
                <a:gd name="connsiteY3" fmla="*/ 1916638 h 1923035"/>
                <a:gd name="connsiteX4" fmla="*/ 2139403 w 2208543"/>
                <a:gd name="connsiteY4" fmla="*/ 1408638 h 1923035"/>
                <a:gd name="connsiteX5" fmla="*/ 1843069 w 2208543"/>
                <a:gd name="connsiteY5" fmla="*/ 505527 h 1923035"/>
                <a:gd name="connsiteX6" fmla="*/ 359220 w 2208543"/>
                <a:gd name="connsiteY6" fmla="*/ 20926 h 1923035"/>
                <a:gd name="connsiteX7" fmla="*/ 756514 w 2208543"/>
                <a:gd name="connsiteY7" fmla="*/ 82194 h 192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543" h="1923035">
                  <a:moveTo>
                    <a:pt x="1320958" y="124527"/>
                  </a:moveTo>
                  <a:cubicBezTo>
                    <a:pt x="943485" y="158629"/>
                    <a:pt x="566013" y="192731"/>
                    <a:pt x="347291" y="350305"/>
                  </a:cubicBezTo>
                  <a:cubicBezTo>
                    <a:pt x="128569" y="507879"/>
                    <a:pt x="-40764" y="808916"/>
                    <a:pt x="8625" y="1069972"/>
                  </a:cubicBezTo>
                  <a:cubicBezTo>
                    <a:pt x="58014" y="1331028"/>
                    <a:pt x="288495" y="1860194"/>
                    <a:pt x="643625" y="1916638"/>
                  </a:cubicBezTo>
                  <a:cubicBezTo>
                    <a:pt x="998755" y="1973082"/>
                    <a:pt x="1939496" y="1643823"/>
                    <a:pt x="2139403" y="1408638"/>
                  </a:cubicBezTo>
                  <a:cubicBezTo>
                    <a:pt x="2339310" y="1173453"/>
                    <a:pt x="2063948" y="728066"/>
                    <a:pt x="1843069" y="505527"/>
                  </a:cubicBezTo>
                  <a:cubicBezTo>
                    <a:pt x="1622191" y="282988"/>
                    <a:pt x="540313" y="91482"/>
                    <a:pt x="359220" y="20926"/>
                  </a:cubicBezTo>
                  <a:cubicBezTo>
                    <a:pt x="178128" y="-49630"/>
                    <a:pt x="766117" y="80729"/>
                    <a:pt x="756514" y="82194"/>
                  </a:cubicBezTo>
                </a:path>
              </a:pathLst>
            </a:custGeom>
            <a:ln w="76200" cmpd="sng">
              <a:solidFill>
                <a:srgbClr val="558ED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bg2">
                    <a:lumMod val="10000"/>
                  </a:schemeClr>
                </a:solidFill>
                <a:ea typeface="ＭＳ Ｐゴシック" pitchFamily="-105" charset="-128"/>
              </a:endParaRPr>
            </a:p>
          </p:txBody>
        </p:sp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1123803" y="2741613"/>
              <a:ext cx="1733336" cy="1287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bg2">
                      <a:lumMod val="10000"/>
                    </a:schemeClr>
                  </a:solidFill>
                  <a:latin typeface="+mn-lt"/>
                  <a:ea typeface="ＭＳ Ｐゴシック" pitchFamily="34" charset="-128"/>
                </a:rPr>
                <a:t>When conducting a SWOT analysis, designate a leader or group facilitator.</a:t>
              </a:r>
            </a:p>
          </p:txBody>
        </p:sp>
      </p:grpSp>
      <p:sp>
        <p:nvSpPr>
          <p:cNvPr id="9" name="Freeform 8"/>
          <p:cNvSpPr/>
          <p:nvPr/>
        </p:nvSpPr>
        <p:spPr>
          <a:xfrm rot="20666911">
            <a:off x="3076575" y="2281238"/>
            <a:ext cx="1820863" cy="1785937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603917 w 2211956"/>
              <a:gd name="connsiteY0" fmla="*/ 66570 h 1840841"/>
              <a:gd name="connsiteX1" fmla="*/ 349394 w 2211956"/>
              <a:gd name="connsiteY1" fmla="*/ 268111 h 1840841"/>
              <a:gd name="connsiteX2" fmla="*/ 10728 w 2211956"/>
              <a:gd name="connsiteY2" fmla="*/ 987778 h 1840841"/>
              <a:gd name="connsiteX3" fmla="*/ 645728 w 2211956"/>
              <a:gd name="connsiteY3" fmla="*/ 1834444 h 1840841"/>
              <a:gd name="connsiteX4" fmla="*/ 2141506 w 2211956"/>
              <a:gd name="connsiteY4" fmla="*/ 1326444 h 1840841"/>
              <a:gd name="connsiteX5" fmla="*/ 1845172 w 2211956"/>
              <a:gd name="connsiteY5" fmla="*/ 423333 h 1840841"/>
              <a:gd name="connsiteX6" fmla="*/ 758617 w 2211956"/>
              <a:gd name="connsiteY6" fmla="*/ 0 h 184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956" h="1840841">
                <a:moveTo>
                  <a:pt x="1603917" y="66570"/>
                </a:moveTo>
                <a:cubicBezTo>
                  <a:pt x="1226444" y="100672"/>
                  <a:pt x="614926" y="114576"/>
                  <a:pt x="349394" y="268111"/>
                </a:cubicBezTo>
                <a:cubicBezTo>
                  <a:pt x="83863" y="421646"/>
                  <a:pt x="-38661" y="726722"/>
                  <a:pt x="10728" y="987778"/>
                </a:cubicBezTo>
                <a:cubicBezTo>
                  <a:pt x="60117" y="1248834"/>
                  <a:pt x="290598" y="1778000"/>
                  <a:pt x="645728" y="1834444"/>
                </a:cubicBezTo>
                <a:cubicBezTo>
                  <a:pt x="1000858" y="1890888"/>
                  <a:pt x="1941599" y="1561629"/>
                  <a:pt x="2141506" y="1326444"/>
                </a:cubicBezTo>
                <a:cubicBezTo>
                  <a:pt x="2341413" y="1091259"/>
                  <a:pt x="2075653" y="644407"/>
                  <a:pt x="1845172" y="423333"/>
                </a:cubicBezTo>
                <a:cubicBezTo>
                  <a:pt x="1614691" y="202259"/>
                  <a:pt x="758617" y="0"/>
                  <a:pt x="758617" y="0"/>
                </a:cubicBezTo>
              </a:path>
            </a:pathLst>
          </a:custGeom>
          <a:ln w="762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2">
                  <a:lumMod val="10000"/>
                </a:schemeClr>
              </a:solidFill>
              <a:ea typeface="ＭＳ Ｐゴシック" pitchFamily="-105" charset="-128"/>
            </a:endParaRPr>
          </a:p>
        </p:txBody>
      </p:sp>
      <p:sp>
        <p:nvSpPr>
          <p:cNvPr id="10" name="Freeform 9"/>
          <p:cNvSpPr/>
          <p:nvPr/>
        </p:nvSpPr>
        <p:spPr>
          <a:xfrm rot="583112">
            <a:off x="4849813" y="4186238"/>
            <a:ext cx="2203450" cy="2030412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320958 w 2217775"/>
              <a:gd name="connsiteY0" fmla="*/ 146256 h 1944764"/>
              <a:gd name="connsiteX1" fmla="*/ 347291 w 2217775"/>
              <a:gd name="connsiteY1" fmla="*/ 372034 h 1944764"/>
              <a:gd name="connsiteX2" fmla="*/ 8625 w 2217775"/>
              <a:gd name="connsiteY2" fmla="*/ 1091701 h 1944764"/>
              <a:gd name="connsiteX3" fmla="*/ 643625 w 2217775"/>
              <a:gd name="connsiteY3" fmla="*/ 1938367 h 1944764"/>
              <a:gd name="connsiteX4" fmla="*/ 2139403 w 2217775"/>
              <a:gd name="connsiteY4" fmla="*/ 1430367 h 1944764"/>
              <a:gd name="connsiteX5" fmla="*/ 1843069 w 2217775"/>
              <a:gd name="connsiteY5" fmla="*/ 527256 h 1944764"/>
              <a:gd name="connsiteX6" fmla="*/ 440039 w 2217775"/>
              <a:gd name="connsiteY6" fmla="*/ 1 h 1944764"/>
              <a:gd name="connsiteX0" fmla="*/ 1570023 w 2219581"/>
              <a:gd name="connsiteY0" fmla="*/ 51201 h 1944763"/>
              <a:gd name="connsiteX1" fmla="*/ 349097 w 2219581"/>
              <a:gd name="connsiteY1" fmla="*/ 372033 h 1944763"/>
              <a:gd name="connsiteX2" fmla="*/ 10431 w 2219581"/>
              <a:gd name="connsiteY2" fmla="*/ 1091700 h 1944763"/>
              <a:gd name="connsiteX3" fmla="*/ 645431 w 2219581"/>
              <a:gd name="connsiteY3" fmla="*/ 1938366 h 1944763"/>
              <a:gd name="connsiteX4" fmla="*/ 2141209 w 2219581"/>
              <a:gd name="connsiteY4" fmla="*/ 1430366 h 1944763"/>
              <a:gd name="connsiteX5" fmla="*/ 1844875 w 2219581"/>
              <a:gd name="connsiteY5" fmla="*/ 527255 h 1944763"/>
              <a:gd name="connsiteX6" fmla="*/ 441845 w 2219581"/>
              <a:gd name="connsiteY6" fmla="*/ 0 h 194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9581" h="1944763">
                <a:moveTo>
                  <a:pt x="1570023" y="51201"/>
                </a:moveTo>
                <a:cubicBezTo>
                  <a:pt x="1192550" y="85303"/>
                  <a:pt x="609029" y="198617"/>
                  <a:pt x="349097" y="372033"/>
                </a:cubicBezTo>
                <a:cubicBezTo>
                  <a:pt x="89165" y="545450"/>
                  <a:pt x="-38958" y="830644"/>
                  <a:pt x="10431" y="1091700"/>
                </a:cubicBezTo>
                <a:cubicBezTo>
                  <a:pt x="59820" y="1352756"/>
                  <a:pt x="290301" y="1881922"/>
                  <a:pt x="645431" y="1938366"/>
                </a:cubicBezTo>
                <a:cubicBezTo>
                  <a:pt x="1000561" y="1994810"/>
                  <a:pt x="1941302" y="1665551"/>
                  <a:pt x="2141209" y="1430366"/>
                </a:cubicBezTo>
                <a:cubicBezTo>
                  <a:pt x="2341116" y="1195181"/>
                  <a:pt x="2128102" y="765649"/>
                  <a:pt x="1844875" y="527255"/>
                </a:cubicBezTo>
                <a:cubicBezTo>
                  <a:pt x="1561648" y="288861"/>
                  <a:pt x="441845" y="0"/>
                  <a:pt x="441845" y="0"/>
                </a:cubicBezTo>
              </a:path>
            </a:pathLst>
          </a:custGeom>
          <a:ln w="76200" cmpd="sng">
            <a:solidFill>
              <a:srgbClr val="3E1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2">
                  <a:lumMod val="10000"/>
                </a:schemeClr>
              </a:solidFill>
              <a:ea typeface="ＭＳ Ｐゴシック" pitchFamily="-105" charset="-128"/>
            </a:endParaRPr>
          </a:p>
        </p:txBody>
      </p:sp>
      <p:sp>
        <p:nvSpPr>
          <p:cNvPr id="11" name="Rectangle 76"/>
          <p:cNvSpPr>
            <a:spLocks noChangeArrowheads="1"/>
          </p:cNvSpPr>
          <p:nvPr/>
        </p:nvSpPr>
        <p:spPr bwMode="auto">
          <a:xfrm>
            <a:off x="3084513" y="2690813"/>
            <a:ext cx="175418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rPr>
              <a:t>Introduce the SWOT method and its purpose in your organization to gain acceptance.</a:t>
            </a:r>
          </a:p>
        </p:txBody>
      </p:sp>
      <p:sp>
        <p:nvSpPr>
          <p:cNvPr id="12" name="Rectangle 77"/>
          <p:cNvSpPr>
            <a:spLocks noChangeArrowheads="1"/>
          </p:cNvSpPr>
          <p:nvPr/>
        </p:nvSpPr>
        <p:spPr bwMode="auto">
          <a:xfrm>
            <a:off x="4838700" y="4706938"/>
            <a:ext cx="2089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rPr>
              <a:t>Discuss and record the results. Prepare a written summary of the SWOT analysis to give to participants.</a:t>
            </a:r>
          </a:p>
        </p:txBody>
      </p:sp>
      <p:sp>
        <p:nvSpPr>
          <p:cNvPr id="13" name="Freeform 12"/>
          <p:cNvSpPr/>
          <p:nvPr/>
        </p:nvSpPr>
        <p:spPr>
          <a:xfrm rot="583112">
            <a:off x="6834188" y="2733675"/>
            <a:ext cx="1919287" cy="1781175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320958 w 2217775"/>
              <a:gd name="connsiteY0" fmla="*/ 146256 h 1944764"/>
              <a:gd name="connsiteX1" fmla="*/ 347291 w 2217775"/>
              <a:gd name="connsiteY1" fmla="*/ 372034 h 1944764"/>
              <a:gd name="connsiteX2" fmla="*/ 8625 w 2217775"/>
              <a:gd name="connsiteY2" fmla="*/ 1091701 h 1944764"/>
              <a:gd name="connsiteX3" fmla="*/ 643625 w 2217775"/>
              <a:gd name="connsiteY3" fmla="*/ 1938367 h 1944764"/>
              <a:gd name="connsiteX4" fmla="*/ 2139403 w 2217775"/>
              <a:gd name="connsiteY4" fmla="*/ 1430367 h 1944764"/>
              <a:gd name="connsiteX5" fmla="*/ 1843069 w 2217775"/>
              <a:gd name="connsiteY5" fmla="*/ 527256 h 1944764"/>
              <a:gd name="connsiteX6" fmla="*/ 440039 w 2217775"/>
              <a:gd name="connsiteY6" fmla="*/ 1 h 1944764"/>
              <a:gd name="connsiteX0" fmla="*/ 1570023 w 2219581"/>
              <a:gd name="connsiteY0" fmla="*/ 51201 h 1944763"/>
              <a:gd name="connsiteX1" fmla="*/ 349097 w 2219581"/>
              <a:gd name="connsiteY1" fmla="*/ 372033 h 1944763"/>
              <a:gd name="connsiteX2" fmla="*/ 10431 w 2219581"/>
              <a:gd name="connsiteY2" fmla="*/ 1091700 h 1944763"/>
              <a:gd name="connsiteX3" fmla="*/ 645431 w 2219581"/>
              <a:gd name="connsiteY3" fmla="*/ 1938366 h 1944763"/>
              <a:gd name="connsiteX4" fmla="*/ 2141209 w 2219581"/>
              <a:gd name="connsiteY4" fmla="*/ 1430366 h 1944763"/>
              <a:gd name="connsiteX5" fmla="*/ 1844875 w 2219581"/>
              <a:gd name="connsiteY5" fmla="*/ 527255 h 1944763"/>
              <a:gd name="connsiteX6" fmla="*/ 441845 w 2219581"/>
              <a:gd name="connsiteY6" fmla="*/ 0 h 1944763"/>
              <a:gd name="connsiteX0" fmla="*/ 1318017 w 2217757"/>
              <a:gd name="connsiteY0" fmla="*/ 129187 h 1944763"/>
              <a:gd name="connsiteX1" fmla="*/ 347273 w 2217757"/>
              <a:gd name="connsiteY1" fmla="*/ 372033 h 1944763"/>
              <a:gd name="connsiteX2" fmla="*/ 8607 w 2217757"/>
              <a:gd name="connsiteY2" fmla="*/ 1091700 h 1944763"/>
              <a:gd name="connsiteX3" fmla="*/ 643607 w 2217757"/>
              <a:gd name="connsiteY3" fmla="*/ 1938366 h 1944763"/>
              <a:gd name="connsiteX4" fmla="*/ 2139385 w 2217757"/>
              <a:gd name="connsiteY4" fmla="*/ 1430366 h 1944763"/>
              <a:gd name="connsiteX5" fmla="*/ 1843051 w 2217757"/>
              <a:gd name="connsiteY5" fmla="*/ 527255 h 1944763"/>
              <a:gd name="connsiteX6" fmla="*/ 440021 w 2217757"/>
              <a:gd name="connsiteY6" fmla="*/ 0 h 1944763"/>
              <a:gd name="connsiteX0" fmla="*/ 1318017 w 2213099"/>
              <a:gd name="connsiteY0" fmla="*/ 1879 h 1817455"/>
              <a:gd name="connsiteX1" fmla="*/ 347273 w 2213099"/>
              <a:gd name="connsiteY1" fmla="*/ 244725 h 1817455"/>
              <a:gd name="connsiteX2" fmla="*/ 8607 w 2213099"/>
              <a:gd name="connsiteY2" fmla="*/ 964392 h 1817455"/>
              <a:gd name="connsiteX3" fmla="*/ 643607 w 2213099"/>
              <a:gd name="connsiteY3" fmla="*/ 1811058 h 1817455"/>
              <a:gd name="connsiteX4" fmla="*/ 2139385 w 2213099"/>
              <a:gd name="connsiteY4" fmla="*/ 1303058 h 1817455"/>
              <a:gd name="connsiteX5" fmla="*/ 1843051 w 2213099"/>
              <a:gd name="connsiteY5" fmla="*/ 399947 h 1817455"/>
              <a:gd name="connsiteX6" fmla="*/ 619948 w 2213099"/>
              <a:gd name="connsiteY6" fmla="*/ 0 h 181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099" h="1817455">
                <a:moveTo>
                  <a:pt x="1318017" y="1879"/>
                </a:moveTo>
                <a:cubicBezTo>
                  <a:pt x="940544" y="35981"/>
                  <a:pt x="565508" y="84306"/>
                  <a:pt x="347273" y="244725"/>
                </a:cubicBezTo>
                <a:cubicBezTo>
                  <a:pt x="129038" y="405144"/>
                  <a:pt x="-40782" y="703336"/>
                  <a:pt x="8607" y="964392"/>
                </a:cubicBezTo>
                <a:cubicBezTo>
                  <a:pt x="57996" y="1225448"/>
                  <a:pt x="288477" y="1754614"/>
                  <a:pt x="643607" y="1811058"/>
                </a:cubicBezTo>
                <a:cubicBezTo>
                  <a:pt x="998737" y="1867502"/>
                  <a:pt x="1939478" y="1538243"/>
                  <a:pt x="2139385" y="1303058"/>
                </a:cubicBezTo>
                <a:cubicBezTo>
                  <a:pt x="2339292" y="1067873"/>
                  <a:pt x="2096291" y="617123"/>
                  <a:pt x="1843051" y="399947"/>
                </a:cubicBezTo>
                <a:cubicBezTo>
                  <a:pt x="1589811" y="182771"/>
                  <a:pt x="619948" y="0"/>
                  <a:pt x="619948" y="0"/>
                </a:cubicBezTo>
              </a:path>
            </a:pathLst>
          </a:custGeom>
          <a:ln w="76200" cmpd="sng">
            <a:solidFill>
              <a:srgbClr val="586E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ea typeface="ＭＳ Ｐゴシック" pitchFamily="-105" charset="-128"/>
            </a:endParaRPr>
          </a:p>
        </p:txBody>
      </p:sp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6813550" y="3121025"/>
            <a:ext cx="1841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262626"/>
                </a:solidFill>
                <a:latin typeface="+mn-lt"/>
                <a:ea typeface="ＭＳ Ｐゴシック" pitchFamily="34" charset="-128"/>
              </a:rPr>
              <a:t>Be willing to breakaway from traditional methods. 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08213" y="4711700"/>
            <a:ext cx="1946275" cy="1862138"/>
            <a:chOff x="975282" y="2289101"/>
            <a:chExt cx="2142207" cy="2049408"/>
          </a:xfrm>
        </p:grpSpPr>
        <p:sp>
          <p:nvSpPr>
            <p:cNvPr id="16" name="Freeform 15"/>
            <p:cNvSpPr/>
            <p:nvPr/>
          </p:nvSpPr>
          <p:spPr>
            <a:xfrm>
              <a:off x="975282" y="2289101"/>
              <a:ext cx="2142207" cy="2049408"/>
            </a:xfrm>
            <a:custGeom>
              <a:avLst/>
              <a:gdLst>
                <a:gd name="connsiteX0" fmla="*/ 1320958 w 2209853"/>
                <a:gd name="connsiteY0" fmla="*/ 42333 h 1840841"/>
                <a:gd name="connsiteX1" fmla="*/ 347291 w 2209853"/>
                <a:gd name="connsiteY1" fmla="*/ 268111 h 1840841"/>
                <a:gd name="connsiteX2" fmla="*/ 8625 w 2209853"/>
                <a:gd name="connsiteY2" fmla="*/ 987778 h 1840841"/>
                <a:gd name="connsiteX3" fmla="*/ 643625 w 2209853"/>
                <a:gd name="connsiteY3" fmla="*/ 1834444 h 1840841"/>
                <a:gd name="connsiteX4" fmla="*/ 2139403 w 2209853"/>
                <a:gd name="connsiteY4" fmla="*/ 1326444 h 1840841"/>
                <a:gd name="connsiteX5" fmla="*/ 1843069 w 2209853"/>
                <a:gd name="connsiteY5" fmla="*/ 423333 h 1840841"/>
                <a:gd name="connsiteX6" fmla="*/ 756514 w 2209853"/>
                <a:gd name="connsiteY6" fmla="*/ 0 h 1840841"/>
                <a:gd name="connsiteX0" fmla="*/ 1320958 w 2208543"/>
                <a:gd name="connsiteY0" fmla="*/ 124527 h 1923035"/>
                <a:gd name="connsiteX1" fmla="*/ 347291 w 2208543"/>
                <a:gd name="connsiteY1" fmla="*/ 350305 h 1923035"/>
                <a:gd name="connsiteX2" fmla="*/ 8625 w 2208543"/>
                <a:gd name="connsiteY2" fmla="*/ 1069972 h 1923035"/>
                <a:gd name="connsiteX3" fmla="*/ 643625 w 2208543"/>
                <a:gd name="connsiteY3" fmla="*/ 1916638 h 1923035"/>
                <a:gd name="connsiteX4" fmla="*/ 2139403 w 2208543"/>
                <a:gd name="connsiteY4" fmla="*/ 1408638 h 1923035"/>
                <a:gd name="connsiteX5" fmla="*/ 1843069 w 2208543"/>
                <a:gd name="connsiteY5" fmla="*/ 505527 h 1923035"/>
                <a:gd name="connsiteX6" fmla="*/ 359220 w 2208543"/>
                <a:gd name="connsiteY6" fmla="*/ 20926 h 1923035"/>
                <a:gd name="connsiteX7" fmla="*/ 756514 w 2208543"/>
                <a:gd name="connsiteY7" fmla="*/ 82194 h 192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543" h="1923035">
                  <a:moveTo>
                    <a:pt x="1320958" y="124527"/>
                  </a:moveTo>
                  <a:cubicBezTo>
                    <a:pt x="943485" y="158629"/>
                    <a:pt x="566013" y="192731"/>
                    <a:pt x="347291" y="350305"/>
                  </a:cubicBezTo>
                  <a:cubicBezTo>
                    <a:pt x="128569" y="507879"/>
                    <a:pt x="-40764" y="808916"/>
                    <a:pt x="8625" y="1069972"/>
                  </a:cubicBezTo>
                  <a:cubicBezTo>
                    <a:pt x="58014" y="1331028"/>
                    <a:pt x="288495" y="1860194"/>
                    <a:pt x="643625" y="1916638"/>
                  </a:cubicBezTo>
                  <a:cubicBezTo>
                    <a:pt x="998755" y="1973082"/>
                    <a:pt x="1939496" y="1643823"/>
                    <a:pt x="2139403" y="1408638"/>
                  </a:cubicBezTo>
                  <a:cubicBezTo>
                    <a:pt x="2339310" y="1173453"/>
                    <a:pt x="2063948" y="728066"/>
                    <a:pt x="1843069" y="505527"/>
                  </a:cubicBezTo>
                  <a:cubicBezTo>
                    <a:pt x="1622191" y="282988"/>
                    <a:pt x="540313" y="91482"/>
                    <a:pt x="359220" y="20926"/>
                  </a:cubicBezTo>
                  <a:cubicBezTo>
                    <a:pt x="178128" y="-49630"/>
                    <a:pt x="766117" y="80729"/>
                    <a:pt x="756514" y="82194"/>
                  </a:cubicBezTo>
                </a:path>
              </a:pathLst>
            </a:custGeom>
            <a:ln w="762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bg2">
                    <a:lumMod val="10000"/>
                  </a:schemeClr>
                </a:solidFill>
                <a:ea typeface="ＭＳ Ｐゴシック" pitchFamily="-105" charset="-128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123803" y="2741614"/>
              <a:ext cx="1733336" cy="1523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bg2">
                      <a:lumMod val="10000"/>
                    </a:schemeClr>
                  </a:solidFill>
                  <a:latin typeface="+mn-lt"/>
                  <a:ea typeface="ＭＳ Ｐゴシック" pitchFamily="34" charset="-128"/>
                </a:rPr>
                <a:t>While doing a SWOT analysis for your job, invite someone to brainstorm with you.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4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1750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EXERCISE</a:t>
            </a:r>
            <a:endParaRPr lang="en-GB" sz="1800" b="1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747713" y="1914525"/>
            <a:ext cx="755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Assume that a car manufacturing company has recently launched its products. Perform a SWOT analysis for the same.</a:t>
            </a:r>
          </a:p>
        </p:txBody>
      </p:sp>
      <p:pic>
        <p:nvPicPr>
          <p:cNvPr id="31752" name="Picture 6" descr="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5000">
            <a:off x="2428875" y="3114675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051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Table of Content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078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sz="1300" b="1" noProof="1">
                <a:solidFill>
                  <a:srgbClr val="FFFFFF"/>
                </a:solidFill>
                <a:cs typeface="Arial" charset="0"/>
              </a:rPr>
              <a:t>Example text</a:t>
            </a:r>
          </a:p>
          <a:p>
            <a:r>
              <a:rPr lang="en-IN" sz="1100" noProof="1">
                <a:solidFill>
                  <a:srgbClr val="FFFFFF"/>
                </a:solidFill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</a:endParaRPr>
          </a:p>
          <a:p>
            <a:endParaRPr lang="da-DK">
              <a:solidFill>
                <a:srgbClr val="1E1C11"/>
              </a:solidFill>
            </a:endParaRPr>
          </a:p>
        </p:txBody>
      </p:sp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808038" y="5562600"/>
            <a:ext cx="250825" cy="250825"/>
            <a:chOff x="530225" y="5016500"/>
            <a:chExt cx="393700" cy="393700"/>
          </a:xfrm>
        </p:grpSpPr>
        <p:sp>
          <p:nvSpPr>
            <p:cNvPr id="3176" name="Oval 175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77" name="Isosceles Triangle 176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353637"/>
                </a:solidFill>
              </a:endParaRPr>
            </a:p>
          </p:txBody>
        </p:sp>
      </p:grpSp>
      <p:sp>
        <p:nvSpPr>
          <p:cNvPr id="3080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solidFill>
                  <a:srgbClr val="FFFFFF"/>
                </a:solidFill>
              </a:rPr>
              <a:t>Your Logo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71488" y="1108075"/>
            <a:ext cx="7740650" cy="4480823"/>
            <a:chOff x="471488" y="1165225"/>
            <a:chExt cx="7740650" cy="3713163"/>
          </a:xfrm>
        </p:grpSpPr>
        <p:grpSp>
          <p:nvGrpSpPr>
            <p:cNvPr id="3161" name="Group 117"/>
            <p:cNvGrpSpPr>
              <a:grpSpLocks/>
            </p:cNvGrpSpPr>
            <p:nvPr/>
          </p:nvGrpSpPr>
          <p:grpSpPr bwMode="auto">
            <a:xfrm>
              <a:off x="471488" y="1165225"/>
              <a:ext cx="7740650" cy="3694113"/>
              <a:chOff x="471210" y="1164522"/>
              <a:chExt cx="7740358" cy="369451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71210" y="1164522"/>
                <a:ext cx="7740358" cy="3694514"/>
              </a:xfrm>
              <a:prstGeom prst="roundRect">
                <a:avLst>
                  <a:gd name="adj" fmla="val 5555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69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  <a:gs pos="41000">
                    <a:schemeClr val="bg1"/>
                  </a:gs>
                </a:gsLst>
                <a:lin ang="1914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stA="21000" endPos="22000" dist="50800" dir="5400000" sy="-100000" algn="bl" rotWithShape="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93442" y="1285185"/>
                <a:ext cx="7467318" cy="3451600"/>
              </a:xfrm>
              <a:prstGeom prst="roundRect">
                <a:avLst>
                  <a:gd name="adj" fmla="val 4812"/>
                </a:avLst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9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1914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3165" name="Gruppe 61"/>
              <p:cNvGrpSpPr>
                <a:grpSpLocks/>
              </p:cNvGrpSpPr>
              <p:nvPr/>
            </p:nvGrpSpPr>
            <p:grpSpPr bwMode="auto">
              <a:xfrm flipH="1">
                <a:off x="7082031" y="2554557"/>
                <a:ext cx="764755" cy="791220"/>
                <a:chOff x="1760019" y="3875595"/>
                <a:chExt cx="1018741" cy="1016530"/>
              </a:xfrm>
            </p:grpSpPr>
            <p:grpSp>
              <p:nvGrpSpPr>
                <p:cNvPr id="3168" name="Gruppe 59"/>
                <p:cNvGrpSpPr>
                  <a:grpSpLocks/>
                </p:cNvGrpSpPr>
                <p:nvPr/>
              </p:nvGrpSpPr>
              <p:grpSpPr bwMode="auto">
                <a:xfrm>
                  <a:off x="1762304" y="3875595"/>
                  <a:ext cx="1016456" cy="1016530"/>
                  <a:chOff x="3906064" y="1406380"/>
                  <a:chExt cx="496973" cy="497009"/>
                </a:xfrm>
              </p:grpSpPr>
              <p:sp>
                <p:nvSpPr>
                  <p:cNvPr id="15" name="Ellipse 30"/>
                  <p:cNvSpPr/>
                  <p:nvPr/>
                </p:nvSpPr>
                <p:spPr bwMode="auto">
                  <a:xfrm rot="17065673">
                    <a:off x="3906046" y="1406398"/>
                    <a:ext cx="497009" cy="49697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  <a:gs pos="0">
                        <a:schemeClr val="tx1">
                          <a:lumMod val="75000"/>
                          <a:lumOff val="2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>
                    <a:innerShdw blurRad="269875" dist="114300" dir="480000">
                      <a:srgbClr val="000000">
                        <a:alpha val="13000"/>
                      </a:srgbClr>
                    </a:innerShdw>
                  </a:effectLst>
                </p:spPr>
                <p:txBody>
                  <a:bodyPr anchor="ctr"/>
                  <a:lstStyle>
                    <a:lvl1pPr marL="342900" indent="-3429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9pPr>
                  </a:lstStyle>
                  <a:p>
                    <a:pPr algn="ctr" eaLnBrk="1" hangingPunct="1">
                      <a:buFont typeface="Calibri" charset="0"/>
                      <a:buAutoNum type="arabicPeriod"/>
                      <a:defRPr/>
                    </a:pPr>
                    <a:endParaRPr lang="da-DK" sz="1800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5" name="Ellipse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823" y="1424813"/>
                    <a:ext cx="366004" cy="26927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CF9">
                          <a:alpha val="31998"/>
                        </a:srgbClr>
                      </a:gs>
                      <a:gs pos="100000">
                        <a:srgbClr val="FFFFFF">
                          <a:alpha val="0"/>
                        </a:srgbClr>
                      </a:gs>
                    </a:gsLst>
                    <a:lin ang="54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34" charset="0"/>
                      <a:buAutoNum type="arabicPeriod"/>
                    </a:pPr>
                    <a:endParaRPr lang="da-DK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4" name="Måne 29"/>
                <p:cNvSpPr/>
                <p:nvPr/>
              </p:nvSpPr>
              <p:spPr bwMode="auto">
                <a:xfrm rot="16570711">
                  <a:off x="2013672" y="4164325"/>
                  <a:ext cx="460273" cy="967579"/>
                </a:xfrm>
                <a:prstGeom prst="moon">
                  <a:avLst>
                    <a:gd name="adj" fmla="val 8755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da-DK" sz="180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166" name="Rectangle 115"/>
              <p:cNvSpPr>
                <a:spLocks noChangeArrowheads="1"/>
              </p:cNvSpPr>
              <p:nvPr/>
            </p:nvSpPr>
            <p:spPr bwMode="auto">
              <a:xfrm>
                <a:off x="1058563" y="1285185"/>
                <a:ext cx="5884640" cy="3451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 flipH="1">
                <a:off x="841083" y="2615655"/>
                <a:ext cx="66672" cy="676348"/>
              </a:xfrm>
              <a:prstGeom prst="roundRect">
                <a:avLst>
                  <a:gd name="adj" fmla="val 4812"/>
                </a:avLst>
              </a:prstGeom>
              <a:solidFill>
                <a:srgbClr val="0D0D0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485775" y="1184275"/>
              <a:ext cx="7523163" cy="3694113"/>
            </a:xfrm>
            <a:custGeom>
              <a:avLst/>
              <a:gdLst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6009055 w 6185849"/>
                <a:gd name="connsiteY5" fmla="*/ 3674030 h 3674030"/>
                <a:gd name="connsiteX6" fmla="*/ 176794 w 6185849"/>
                <a:gd name="connsiteY6" fmla="*/ 3674030 h 3674030"/>
                <a:gd name="connsiteX7" fmla="*/ 0 w 6185849"/>
                <a:gd name="connsiteY7" fmla="*/ 3497236 h 3674030"/>
                <a:gd name="connsiteX8" fmla="*/ 0 w 6185849"/>
                <a:gd name="connsiteY8" fmla="*/ 176794 h 3674030"/>
                <a:gd name="connsiteX0" fmla="*/ 0 w 6185849"/>
                <a:gd name="connsiteY0" fmla="*/ 176794 h 3811663"/>
                <a:gd name="connsiteX1" fmla="*/ 176794 w 6185849"/>
                <a:gd name="connsiteY1" fmla="*/ 0 h 3811663"/>
                <a:gd name="connsiteX2" fmla="*/ 6009055 w 6185849"/>
                <a:gd name="connsiteY2" fmla="*/ 0 h 3811663"/>
                <a:gd name="connsiteX3" fmla="*/ 6185849 w 6185849"/>
                <a:gd name="connsiteY3" fmla="*/ 176794 h 3811663"/>
                <a:gd name="connsiteX4" fmla="*/ 6185849 w 6185849"/>
                <a:gd name="connsiteY4" fmla="*/ 3497236 h 3811663"/>
                <a:gd name="connsiteX5" fmla="*/ 176794 w 6185849"/>
                <a:gd name="connsiteY5" fmla="*/ 3674030 h 3811663"/>
                <a:gd name="connsiteX6" fmla="*/ 0 w 6185849"/>
                <a:gd name="connsiteY6" fmla="*/ 3497236 h 3811663"/>
                <a:gd name="connsiteX7" fmla="*/ 0 w 6185849"/>
                <a:gd name="connsiteY7" fmla="*/ 176794 h 3811663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176794 w 6185849"/>
                <a:gd name="connsiteY4" fmla="*/ 3674030 h 3674030"/>
                <a:gd name="connsiteX5" fmla="*/ 0 w 6185849"/>
                <a:gd name="connsiteY5" fmla="*/ 3497236 h 3674030"/>
                <a:gd name="connsiteX6" fmla="*/ 0 w 6185849"/>
                <a:gd name="connsiteY6" fmla="*/ 176794 h 3674030"/>
                <a:gd name="connsiteX0" fmla="*/ 0 w 6185849"/>
                <a:gd name="connsiteY0" fmla="*/ 190449 h 3687685"/>
                <a:gd name="connsiteX1" fmla="*/ 176794 w 6185849"/>
                <a:gd name="connsiteY1" fmla="*/ 13655 h 3687685"/>
                <a:gd name="connsiteX2" fmla="*/ 4274819 w 6185849"/>
                <a:gd name="connsiteY2" fmla="*/ 0 h 3687685"/>
                <a:gd name="connsiteX3" fmla="*/ 6185849 w 6185849"/>
                <a:gd name="connsiteY3" fmla="*/ 190449 h 3687685"/>
                <a:gd name="connsiteX4" fmla="*/ 176794 w 6185849"/>
                <a:gd name="connsiteY4" fmla="*/ 3687685 h 3687685"/>
                <a:gd name="connsiteX5" fmla="*/ 0 w 6185849"/>
                <a:gd name="connsiteY5" fmla="*/ 3510891 h 3687685"/>
                <a:gd name="connsiteX6" fmla="*/ 0 w 6185849"/>
                <a:gd name="connsiteY6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4819" h="3687685">
                  <a:moveTo>
                    <a:pt x="0" y="190449"/>
                  </a:moveTo>
                  <a:cubicBezTo>
                    <a:pt x="0" y="92808"/>
                    <a:pt x="79153" y="13655"/>
                    <a:pt x="176794" y="13655"/>
                  </a:cubicBezTo>
                  <a:lnTo>
                    <a:pt x="4274819" y="0"/>
                  </a:lnTo>
                  <a:cubicBezTo>
                    <a:pt x="4233852" y="25192"/>
                    <a:pt x="889264" y="3102537"/>
                    <a:pt x="176794" y="3687685"/>
                  </a:cubicBezTo>
                  <a:cubicBezTo>
                    <a:pt x="79153" y="3687685"/>
                    <a:pt x="0" y="3608532"/>
                    <a:pt x="0" y="3510891"/>
                  </a:cubicBezTo>
                  <a:lnTo>
                    <a:pt x="0" y="1904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alpha val="1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23963" y="2095500"/>
            <a:ext cx="4852987" cy="379413"/>
            <a:chOff x="1224751" y="2276269"/>
            <a:chExt cx="4852003" cy="379817"/>
          </a:xfrm>
        </p:grpSpPr>
        <p:sp>
          <p:nvSpPr>
            <p:cNvPr id="18" name="Rounded Rectangle 17"/>
            <p:cNvSpPr/>
            <p:nvPr/>
          </p:nvSpPr>
          <p:spPr>
            <a:xfrm flipV="1">
              <a:off x="1224751" y="2276269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279371" y="2330890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2142" name="TextBox 67"/>
            <p:cNvSpPr txBox="1">
              <a:spLocks noChangeArrowheads="1"/>
            </p:cNvSpPr>
            <p:nvPr/>
          </p:nvSpPr>
          <p:spPr bwMode="auto">
            <a:xfrm>
              <a:off x="1292999" y="2306464"/>
              <a:ext cx="1995083" cy="33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Aim of SWOT Analysis</a:t>
              </a: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1227138" y="2527300"/>
            <a:ext cx="4851400" cy="379413"/>
            <a:chOff x="1227152" y="2708176"/>
            <a:chExt cx="4852003" cy="379817"/>
          </a:xfrm>
        </p:grpSpPr>
        <p:sp>
          <p:nvSpPr>
            <p:cNvPr id="33" name="Rounded Rectangle 32"/>
            <p:cNvSpPr/>
            <p:nvPr/>
          </p:nvSpPr>
          <p:spPr>
            <a:xfrm flipV="1">
              <a:off x="1227152" y="2708176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281772" y="2762797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2135" name="TextBox 68"/>
            <p:cNvSpPr txBox="1">
              <a:spLocks noChangeArrowheads="1"/>
            </p:cNvSpPr>
            <p:nvPr/>
          </p:nvSpPr>
          <p:spPr bwMode="auto">
            <a:xfrm>
              <a:off x="1298598" y="2727246"/>
              <a:ext cx="2489509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Who needs SWOT Analysis?</a:t>
              </a: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230313" y="2959100"/>
            <a:ext cx="4851400" cy="379413"/>
            <a:chOff x="1229553" y="3140083"/>
            <a:chExt cx="4852003" cy="379817"/>
          </a:xfrm>
        </p:grpSpPr>
        <p:sp>
          <p:nvSpPr>
            <p:cNvPr id="36" name="Rounded Rectangle 35"/>
            <p:cNvSpPr/>
            <p:nvPr/>
          </p:nvSpPr>
          <p:spPr>
            <a:xfrm flipV="1">
              <a:off x="1229553" y="3140083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284173" y="3194704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143" name="TextBox 69"/>
            <p:cNvSpPr txBox="1">
              <a:spLocks noChangeArrowheads="1"/>
            </p:cNvSpPr>
            <p:nvPr/>
          </p:nvSpPr>
          <p:spPr bwMode="auto">
            <a:xfrm>
              <a:off x="1305762" y="3146440"/>
              <a:ext cx="2868969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How to conduct SWOT Analysis?</a:t>
              </a: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1235075" y="3822700"/>
            <a:ext cx="4851400" cy="379413"/>
            <a:chOff x="1234355" y="4003897"/>
            <a:chExt cx="4852003" cy="379817"/>
          </a:xfrm>
        </p:grpSpPr>
        <p:sp>
          <p:nvSpPr>
            <p:cNvPr id="42" name="Rounded Rectangle 41"/>
            <p:cNvSpPr/>
            <p:nvPr/>
          </p:nvSpPr>
          <p:spPr>
            <a:xfrm flipV="1">
              <a:off x="1234355" y="4003897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88975" y="4058518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136" name="TextBox 71"/>
            <p:cNvSpPr txBox="1">
              <a:spLocks noChangeArrowheads="1"/>
            </p:cNvSpPr>
            <p:nvPr/>
          </p:nvSpPr>
          <p:spPr bwMode="auto">
            <a:xfrm>
              <a:off x="1293100" y="4013432"/>
              <a:ext cx="4128013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Brainstorming &amp; Prioritization in SWOT Analysis</a:t>
              </a:r>
            </a:p>
          </p:txBody>
        </p:sp>
      </p:grpSp>
      <p:sp>
        <p:nvSpPr>
          <p:cNvPr id="13361" name="TextBox 75"/>
          <p:cNvSpPr txBox="1">
            <a:spLocks noChangeArrowheads="1"/>
          </p:cNvSpPr>
          <p:nvPr/>
        </p:nvSpPr>
        <p:spPr bwMode="auto">
          <a:xfrm>
            <a:off x="1235075" y="1285875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2F2F2"/>
                </a:solidFill>
                <a:latin typeface="+mn-lt"/>
                <a:ea typeface="ＭＳ Ｐゴシック" pitchFamily="34" charset="-128"/>
              </a:rPr>
              <a:t>Learning Objectives</a:t>
            </a:r>
          </a:p>
        </p:txBody>
      </p: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23963" y="1655763"/>
            <a:ext cx="4852987" cy="379412"/>
            <a:chOff x="1224751" y="2276269"/>
            <a:chExt cx="4852003" cy="379817"/>
          </a:xfrm>
        </p:grpSpPr>
        <p:sp>
          <p:nvSpPr>
            <p:cNvPr id="71" name="Rounded Rectangle 70"/>
            <p:cNvSpPr/>
            <p:nvPr/>
          </p:nvSpPr>
          <p:spPr>
            <a:xfrm flipV="1">
              <a:off x="1224751" y="2276269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279371" y="2330890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126" name="TextBox 67"/>
            <p:cNvSpPr txBox="1">
              <a:spLocks noChangeArrowheads="1"/>
            </p:cNvSpPr>
            <p:nvPr/>
          </p:nvSpPr>
          <p:spPr bwMode="auto">
            <a:xfrm>
              <a:off x="1292999" y="2306463"/>
              <a:ext cx="2171260" cy="3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What is SWOT Analysis?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1230313" y="3382963"/>
            <a:ext cx="4851400" cy="379412"/>
            <a:chOff x="1229553" y="3140083"/>
            <a:chExt cx="4852003" cy="379817"/>
          </a:xfrm>
        </p:grpSpPr>
        <p:sp>
          <p:nvSpPr>
            <p:cNvPr id="75" name="Rounded Rectangle 74"/>
            <p:cNvSpPr/>
            <p:nvPr/>
          </p:nvSpPr>
          <p:spPr>
            <a:xfrm flipV="1">
              <a:off x="1229553" y="3140083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284173" y="3194704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119" name="TextBox 69"/>
            <p:cNvSpPr txBox="1">
              <a:spLocks noChangeArrowheads="1"/>
            </p:cNvSpPr>
            <p:nvPr/>
          </p:nvSpPr>
          <p:spPr bwMode="auto">
            <a:xfrm>
              <a:off x="1305762" y="3146440"/>
              <a:ext cx="3178570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Benefits  &amp; Pitfalls of SWOT Analysis</a:t>
              </a:r>
            </a:p>
          </p:txBody>
        </p:sp>
      </p:grpSp>
      <p:grpSp>
        <p:nvGrpSpPr>
          <p:cNvPr id="21" name="Group 90"/>
          <p:cNvGrpSpPr>
            <a:grpSpLocks/>
          </p:cNvGrpSpPr>
          <p:nvPr/>
        </p:nvGrpSpPr>
        <p:grpSpPr bwMode="auto">
          <a:xfrm>
            <a:off x="4953996" y="5500208"/>
            <a:ext cx="4783138" cy="968375"/>
            <a:chOff x="4940193" y="4878304"/>
            <a:chExt cx="4783391" cy="968295"/>
          </a:xfrm>
        </p:grpSpPr>
        <p:sp>
          <p:nvSpPr>
            <p:cNvPr id="85" name="Oval 84"/>
            <p:cNvSpPr/>
            <p:nvPr/>
          </p:nvSpPr>
          <p:spPr>
            <a:xfrm rot="589461">
              <a:off x="4940193" y="5002119"/>
              <a:ext cx="1249429" cy="109528"/>
            </a:xfrm>
            <a:prstGeom prst="ellipse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 rot="589461">
              <a:off x="5329152" y="5340228"/>
              <a:ext cx="4384907" cy="109529"/>
            </a:xfrm>
            <a:prstGeom prst="rect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 rot="589461">
              <a:off x="8986945" y="5622779"/>
              <a:ext cx="736639" cy="223820"/>
            </a:xfrm>
            <a:prstGeom prst="roundRect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112" name="Group 87"/>
            <p:cNvGrpSpPr>
              <a:grpSpLocks/>
            </p:cNvGrpSpPr>
            <p:nvPr/>
          </p:nvGrpSpPr>
          <p:grpSpPr bwMode="auto">
            <a:xfrm>
              <a:off x="4940193" y="4878304"/>
              <a:ext cx="4783391" cy="825387"/>
              <a:chOff x="4940193" y="4878304"/>
              <a:chExt cx="4783391" cy="825387"/>
            </a:xfrm>
          </p:grpSpPr>
          <p:sp>
            <p:nvSpPr>
              <p:cNvPr id="79" name="Oval 78"/>
              <p:cNvSpPr/>
              <p:nvPr/>
            </p:nvSpPr>
            <p:spPr>
              <a:xfrm rot="589461">
                <a:off x="4940193" y="4878304"/>
                <a:ext cx="1249429" cy="109528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9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19140000" scaled="0"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114" name="Rectangle 76"/>
              <p:cNvSpPr>
                <a:spLocks noChangeArrowheads="1"/>
              </p:cNvSpPr>
              <p:nvPr/>
            </p:nvSpPr>
            <p:spPr bwMode="auto">
              <a:xfrm rot="589461">
                <a:off x="5329152" y="5216413"/>
                <a:ext cx="4384907" cy="109529"/>
              </a:xfrm>
              <a:prstGeom prst="rect">
                <a:avLst/>
              </a:prstGeom>
              <a:gradFill rotWithShape="1">
                <a:gsLst>
                  <a:gs pos="0">
                    <a:srgbClr val="A6A6A6"/>
                  </a:gs>
                  <a:gs pos="5000">
                    <a:srgbClr val="A6A6A6"/>
                  </a:gs>
                  <a:gs pos="50000">
                    <a:srgbClr val="F2F2F2"/>
                  </a:gs>
                  <a:gs pos="100000">
                    <a:srgbClr val="BFBFBF"/>
                  </a:gs>
                </a:gsLst>
                <a:lin ang="5400000"/>
              </a:gradFill>
              <a:ln w="9525">
                <a:solidFill>
                  <a:srgbClr val="A6A6A6"/>
                </a:solidFill>
                <a:miter lim="800000"/>
                <a:headEnd/>
                <a:tailEnd/>
              </a:ln>
              <a:effectLst>
                <a:outerShdw dist="23000" dir="839963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 rot="589461">
                <a:off x="8986945" y="5479916"/>
                <a:ext cx="736639" cy="223820"/>
              </a:xfrm>
              <a:prstGeom prst="roundRect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  <a:gs pos="59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4980000" scaled="0"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grpSp>
        <p:nvGrpSpPr>
          <p:cNvPr id="23" name="Group 65"/>
          <p:cNvGrpSpPr>
            <a:grpSpLocks/>
          </p:cNvGrpSpPr>
          <p:nvPr/>
        </p:nvGrpSpPr>
        <p:grpSpPr bwMode="auto">
          <a:xfrm>
            <a:off x="1214438" y="4245919"/>
            <a:ext cx="4851400" cy="379413"/>
            <a:chOff x="1234355" y="4003897"/>
            <a:chExt cx="4852003" cy="379817"/>
          </a:xfrm>
        </p:grpSpPr>
        <p:sp>
          <p:nvSpPr>
            <p:cNvPr id="68" name="Rounded Rectangle 67"/>
            <p:cNvSpPr/>
            <p:nvPr/>
          </p:nvSpPr>
          <p:spPr>
            <a:xfrm flipV="1">
              <a:off x="1234355" y="4003897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88975" y="4058518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098" name="TextBox 71"/>
            <p:cNvSpPr txBox="1">
              <a:spLocks noChangeArrowheads="1"/>
            </p:cNvSpPr>
            <p:nvPr/>
          </p:nvSpPr>
          <p:spPr bwMode="auto">
            <a:xfrm>
              <a:off x="1293099" y="4013432"/>
              <a:ext cx="1654826" cy="338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j-lt"/>
                </a:rPr>
                <a:t>When to Use It?</a:t>
              </a:r>
              <a:endParaRPr lang="en-US" sz="1600" dirty="0">
                <a:latin typeface="+mj-lt"/>
                <a:ea typeface="ＭＳ Ｐゴシック" pitchFamily="34" charset="-128"/>
              </a:endParaRPr>
            </a:p>
          </p:txBody>
        </p:sp>
      </p:grpSp>
      <p:grpSp>
        <p:nvGrpSpPr>
          <p:cNvPr id="24" name="Group 79"/>
          <p:cNvGrpSpPr>
            <a:grpSpLocks/>
          </p:cNvGrpSpPr>
          <p:nvPr/>
        </p:nvGrpSpPr>
        <p:grpSpPr bwMode="auto">
          <a:xfrm>
            <a:off x="1233488" y="1643063"/>
            <a:ext cx="4852987" cy="381000"/>
            <a:chOff x="1234224" y="1824557"/>
            <a:chExt cx="4852003" cy="379817"/>
          </a:xfrm>
        </p:grpSpPr>
        <p:sp>
          <p:nvSpPr>
            <p:cNvPr id="70" name="Rounded Rectangle 69"/>
            <p:cNvSpPr/>
            <p:nvPr/>
          </p:nvSpPr>
          <p:spPr>
            <a:xfrm flipV="1">
              <a:off x="1234224" y="1824557"/>
              <a:ext cx="4852003" cy="379817"/>
            </a:xfrm>
            <a:prstGeom prst="roundRect">
              <a:avLst/>
            </a:prstGeom>
            <a:solidFill>
              <a:srgbClr val="BDE836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b="1" smtClean="0">
                <a:solidFill>
                  <a:srgbClr val="FFFFFF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293583" y="1865523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b="1" smtClean="0">
                <a:solidFill>
                  <a:srgbClr val="FFFFFF"/>
                </a:solidFill>
              </a:endParaRPr>
            </a:p>
          </p:txBody>
        </p:sp>
        <p:sp>
          <p:nvSpPr>
            <p:cNvPr id="74" name="TextBox 66"/>
            <p:cNvSpPr txBox="1">
              <a:spLocks noChangeArrowheads="1"/>
            </p:cNvSpPr>
            <p:nvPr/>
          </p:nvSpPr>
          <p:spPr bwMode="auto">
            <a:xfrm>
              <a:off x="1285014" y="1859374"/>
              <a:ext cx="2277600" cy="33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  <a:ea typeface="ＭＳ Ｐゴシック" pitchFamily="34" charset="-128"/>
                </a:rPr>
                <a:t>What is SWOT Analysis?</a:t>
              </a:r>
            </a:p>
          </p:txBody>
        </p:sp>
      </p:grpSp>
      <p:grpSp>
        <p:nvGrpSpPr>
          <p:cNvPr id="81" name="Group 65"/>
          <p:cNvGrpSpPr>
            <a:grpSpLocks/>
          </p:cNvGrpSpPr>
          <p:nvPr/>
        </p:nvGrpSpPr>
        <p:grpSpPr bwMode="auto">
          <a:xfrm>
            <a:off x="1204570" y="4687198"/>
            <a:ext cx="4851400" cy="388470"/>
            <a:chOff x="1234355" y="4003897"/>
            <a:chExt cx="4852003" cy="388884"/>
          </a:xfrm>
        </p:grpSpPr>
        <p:sp>
          <p:nvSpPr>
            <p:cNvPr id="83" name="Rounded Rectangle 82"/>
            <p:cNvSpPr/>
            <p:nvPr/>
          </p:nvSpPr>
          <p:spPr>
            <a:xfrm flipV="1">
              <a:off x="1234355" y="4003897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288975" y="4067585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88" name="TextBox 71"/>
            <p:cNvSpPr txBox="1">
              <a:spLocks noChangeArrowheads="1"/>
            </p:cNvSpPr>
            <p:nvPr/>
          </p:nvSpPr>
          <p:spPr bwMode="auto">
            <a:xfrm>
              <a:off x="1293099" y="4013432"/>
              <a:ext cx="2972169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pitchFamily="34" charset="-128"/>
                </a:rPr>
                <a:t>Tips &amp; Exercise for SWOT Analysis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428E-7 L -0.31164 -0.4076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-20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164 -0.40763 L 3.88889E-6 -4.62428E-7 " pathEditMode="relative" rAng="0" ptsTypes="AA">
                                      <p:cBhvr>
                                        <p:cTn id="71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204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-4372" y="2437725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47"/>
          <p:cNvGrpSpPr/>
          <p:nvPr/>
        </p:nvGrpSpPr>
        <p:grpSpPr bwMode="auto">
          <a:xfrm>
            <a:off x="1587168" y="1625420"/>
            <a:ext cx="6112096" cy="4692485"/>
            <a:chOff x="2041633" y="878283"/>
            <a:chExt cx="5246149" cy="5138694"/>
          </a:xfrm>
          <a:gradFill flip="none" rotWithShape="1">
            <a:gsLst>
              <a:gs pos="100000">
                <a:schemeClr val="tx1">
                  <a:lumMod val="50000"/>
                  <a:lumOff val="50000"/>
                </a:schemeClr>
              </a:gs>
              <a:gs pos="0">
                <a:schemeClr val="tx1">
                  <a:lumMod val="85000"/>
                  <a:lumOff val="15000"/>
                </a:schemeClr>
              </a:gs>
            </a:gsLst>
            <a:lin ang="18900000" scaled="0"/>
            <a:tileRect/>
          </a:gradFill>
          <a:effectLst>
            <a:outerShdw dist="12700" dir="1200000" sx="101000" sy="101000" algn="tl" rotWithShape="0">
              <a:srgbClr val="000000">
                <a:alpha val="79000"/>
              </a:srgbClr>
            </a:outerShdw>
            <a:reflection stA="39000" endPos="14000" dist="165100" dir="5400000" sy="-100000" algn="bl" rotWithShape="0"/>
          </a:effectLst>
        </p:grpSpPr>
        <p:sp>
          <p:nvSpPr>
            <p:cNvPr id="29" name="Rounded Rectangle 28"/>
            <p:cNvSpPr/>
            <p:nvPr/>
          </p:nvSpPr>
          <p:spPr>
            <a:xfrm>
              <a:off x="4657493" y="1324534"/>
              <a:ext cx="2142965" cy="4692443"/>
            </a:xfrm>
            <a:prstGeom prst="roundRect">
              <a:avLst>
                <a:gd name="adj" fmla="val 923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b="1" dirty="0">
                <a:solidFill>
                  <a:schemeClr val="bg1"/>
                </a:solidFill>
                <a:effectLst>
                  <a:outerShdw blurRad="127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 rot="5400000">
              <a:off x="3349562" y="2123208"/>
              <a:ext cx="2139591" cy="4755450"/>
            </a:xfrm>
            <a:prstGeom prst="roundRect">
              <a:avLst>
                <a:gd name="adj" fmla="val 923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b="1" dirty="0">
                <a:solidFill>
                  <a:schemeClr val="bg1"/>
                </a:solidFill>
                <a:effectLst>
                  <a:outerShdw blurRad="127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 rot="5400000">
              <a:off x="3840261" y="21756"/>
              <a:ext cx="2139591" cy="4755450"/>
            </a:xfrm>
            <a:prstGeom prst="roundRect">
              <a:avLst>
                <a:gd name="adj" fmla="val 923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b="1" dirty="0">
                <a:solidFill>
                  <a:schemeClr val="bg1"/>
                </a:solidFill>
                <a:effectLst>
                  <a:outerShdw blurRad="127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532331" y="878283"/>
              <a:ext cx="2139591" cy="4692443"/>
            </a:xfrm>
            <a:prstGeom prst="roundRect">
              <a:avLst>
                <a:gd name="adj" fmla="val 923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b="1" dirty="0">
                <a:solidFill>
                  <a:schemeClr val="bg1"/>
                </a:solidFill>
                <a:effectLst>
                  <a:outerShdw blurRad="127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4344" name="TextBox 32"/>
          <p:cNvSpPr txBox="1">
            <a:spLocks noChangeArrowheads="1"/>
          </p:cNvSpPr>
          <p:nvPr/>
        </p:nvSpPr>
        <p:spPr bwMode="auto">
          <a:xfrm rot="5399032">
            <a:off x="7477919" y="2851944"/>
            <a:ext cx="95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Internal</a:t>
            </a:r>
          </a:p>
        </p:txBody>
      </p:sp>
      <p:sp>
        <p:nvSpPr>
          <p:cNvPr id="14345" name="TextBox 33"/>
          <p:cNvSpPr txBox="1">
            <a:spLocks noChangeArrowheads="1"/>
          </p:cNvSpPr>
          <p:nvPr/>
        </p:nvSpPr>
        <p:spPr bwMode="auto">
          <a:xfrm rot="-5400000">
            <a:off x="801688" y="4765675"/>
            <a:ext cx="1065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External</a:t>
            </a:r>
          </a:p>
        </p:txBody>
      </p:sp>
      <p:sp>
        <p:nvSpPr>
          <p:cNvPr id="14346" name="TextBox 34"/>
          <p:cNvSpPr txBox="1">
            <a:spLocks noChangeArrowheads="1"/>
          </p:cNvSpPr>
          <p:nvPr/>
        </p:nvSpPr>
        <p:spPr bwMode="auto">
          <a:xfrm>
            <a:off x="1866900" y="1323975"/>
            <a:ext cx="2416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600" b="1"/>
              <a:t>Helpful</a:t>
            </a:r>
          </a:p>
        </p:txBody>
      </p:sp>
      <p:sp>
        <p:nvSpPr>
          <p:cNvPr id="14347" name="TextBox 35"/>
          <p:cNvSpPr txBox="1">
            <a:spLocks noChangeArrowheads="1"/>
          </p:cNvSpPr>
          <p:nvPr/>
        </p:nvSpPr>
        <p:spPr bwMode="auto">
          <a:xfrm>
            <a:off x="5534025" y="6416675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Harmful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997075" y="1981200"/>
            <a:ext cx="2416175" cy="1814513"/>
            <a:chOff x="1810721" y="1453443"/>
            <a:chExt cx="2783855" cy="2139121"/>
          </a:xfrm>
        </p:grpSpPr>
        <p:sp>
          <p:nvSpPr>
            <p:cNvPr id="32796" name="Rectangle 4"/>
            <p:cNvSpPr>
              <a:spLocks noChangeArrowheads="1"/>
            </p:cNvSpPr>
            <p:nvPr/>
          </p:nvSpPr>
          <p:spPr bwMode="auto">
            <a:xfrm>
              <a:off x="1810721" y="1453443"/>
              <a:ext cx="2771052" cy="213912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810721" y="1453443"/>
              <a:ext cx="2783855" cy="303182"/>
            </a:xfrm>
            <a:prstGeom prst="rect">
              <a:avLst/>
            </a:prstGeom>
            <a:gradFill>
              <a:gsLst>
                <a:gs pos="0">
                  <a:srgbClr val="FF8D00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D0D0D"/>
                  </a:solidFill>
                  <a:ea typeface="ＭＳ Ｐゴシック" charset="-128"/>
                </a:rPr>
                <a:t>STRENGTHS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786313" y="1981200"/>
            <a:ext cx="2414587" cy="1814513"/>
            <a:chOff x="4586991" y="1453444"/>
            <a:chExt cx="2781825" cy="2139120"/>
          </a:xfrm>
        </p:grpSpPr>
        <p:sp>
          <p:nvSpPr>
            <p:cNvPr id="32794" name="Rectangle 55"/>
            <p:cNvSpPr>
              <a:spLocks noChangeArrowheads="1"/>
            </p:cNvSpPr>
            <p:nvPr/>
          </p:nvSpPr>
          <p:spPr bwMode="auto">
            <a:xfrm>
              <a:off x="4586991" y="1453444"/>
              <a:ext cx="2770851" cy="213912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86991" y="1453444"/>
              <a:ext cx="2781825" cy="303182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99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D0D0D"/>
                  </a:solidFill>
                  <a:ea typeface="ＭＳ Ｐゴシック" charset="-128"/>
                </a:rPr>
                <a:t>WEAKNESSES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97075" y="4119563"/>
            <a:ext cx="2405063" cy="1817687"/>
            <a:chOff x="1810721" y="3605380"/>
            <a:chExt cx="2771017" cy="2140415"/>
          </a:xfrm>
        </p:grpSpPr>
        <p:sp>
          <p:nvSpPr>
            <p:cNvPr id="32792" name="Rectangle 56"/>
            <p:cNvSpPr>
              <a:spLocks noChangeArrowheads="1"/>
            </p:cNvSpPr>
            <p:nvPr/>
          </p:nvSpPr>
          <p:spPr bwMode="auto">
            <a:xfrm>
              <a:off x="1810721" y="3607249"/>
              <a:ext cx="2771017" cy="213854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D9D9D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12551" y="3605380"/>
              <a:ext cx="2754555" cy="332746"/>
            </a:xfrm>
            <a:prstGeom prst="rect">
              <a:avLst/>
            </a:prstGeom>
            <a:gradFill>
              <a:gsLst>
                <a:gs pos="100000">
                  <a:srgbClr val="E6FF00"/>
                </a:gs>
                <a:gs pos="0">
                  <a:srgbClr val="C1CA38"/>
                </a:gs>
              </a:gsLst>
            </a:gradFill>
            <a:ln>
              <a:solidFill>
                <a:srgbClr val="D9D9D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D0D0D"/>
                  </a:solidFill>
                  <a:ea typeface="ＭＳ Ｐゴシック" charset="-128"/>
                </a:rPr>
                <a:t>OPPORTUNITIES</a:t>
              </a:r>
              <a:endParaRPr lang="en-US" sz="1300" b="1" dirty="0">
                <a:solidFill>
                  <a:srgbClr val="0D0D0D"/>
                </a:solidFill>
                <a:ea typeface="ＭＳ Ｐゴシック" charset="-128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4772025" y="4114800"/>
            <a:ext cx="2416175" cy="1820863"/>
            <a:chOff x="4586435" y="3600705"/>
            <a:chExt cx="2782381" cy="2143795"/>
          </a:xfrm>
        </p:grpSpPr>
        <p:sp>
          <p:nvSpPr>
            <p:cNvPr id="32790" name="Rectangle 57"/>
            <p:cNvSpPr>
              <a:spLocks noChangeArrowheads="1"/>
            </p:cNvSpPr>
            <p:nvPr/>
          </p:nvSpPr>
          <p:spPr bwMode="auto">
            <a:xfrm>
              <a:off x="4593747" y="3606313"/>
              <a:ext cx="2771412" cy="213818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D9D9D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86435" y="3600705"/>
              <a:ext cx="2782381" cy="338298"/>
            </a:xfrm>
            <a:prstGeom prst="rect">
              <a:avLst/>
            </a:prstGeom>
            <a:gradFill>
              <a:gsLst>
                <a:gs pos="0">
                  <a:srgbClr val="892523"/>
                </a:gs>
                <a:gs pos="99000">
                  <a:srgbClr val="BD2400"/>
                </a:gs>
              </a:gsLst>
            </a:gradFill>
            <a:ln>
              <a:solidFill>
                <a:srgbClr val="D9D9D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D0D0D"/>
                  </a:solidFill>
                  <a:ea typeface="ＭＳ Ｐゴシック" charset="-128"/>
                </a:rPr>
                <a:t>THREATS</a:t>
              </a:r>
              <a:endParaRPr lang="en-US" sz="1300" b="1" dirty="0">
                <a:solidFill>
                  <a:srgbClr val="0D0D0D"/>
                </a:solidFill>
                <a:ea typeface="ＭＳ Ｐゴシック" charset="-128"/>
              </a:endParaRPr>
            </a:p>
          </p:txBody>
        </p:sp>
      </p:grpSp>
      <p:sp>
        <p:nvSpPr>
          <p:cNvPr id="14352" name="TextBox 87"/>
          <p:cNvSpPr txBox="1">
            <a:spLocks noChangeArrowheads="1"/>
          </p:cNvSpPr>
          <p:nvPr/>
        </p:nvSpPr>
        <p:spPr bwMode="auto">
          <a:xfrm>
            <a:off x="2159000" y="2270125"/>
            <a:ext cx="2230438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/>
              <a:t> No Competition in the EV </a:t>
            </a:r>
            <a:br>
              <a:rPr lang="en-US" sz="1400"/>
            </a:br>
            <a:r>
              <a:rPr lang="en-US" sz="1400"/>
              <a:t>  Segment.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Environment friendly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Economic to Drive [Rs. 0.4 </a:t>
            </a:r>
            <a:br>
              <a:rPr lang="en-US" sz="1400"/>
            </a:br>
            <a:r>
              <a:rPr lang="en-US" sz="1400"/>
              <a:t>   per km] </a:t>
            </a:r>
            <a:r>
              <a:rPr lang="en-US" sz="1400">
                <a:solidFill>
                  <a:srgbClr val="FF0000"/>
                </a:solidFill>
              </a:rPr>
              <a:t>*</a:t>
            </a:r>
            <a:endParaRPr lang="en-US" sz="1400"/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Government subsidies [8% </a:t>
            </a:r>
            <a:br>
              <a:rPr lang="en-US" sz="1400"/>
            </a:br>
            <a:r>
              <a:rPr lang="en-US" sz="1400"/>
              <a:t>   excise duty] </a:t>
            </a:r>
            <a:r>
              <a:rPr lang="en-US" sz="1600">
                <a:solidFill>
                  <a:srgbClr val="FF0000"/>
                </a:solidFill>
              </a:rPr>
              <a:t>*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4353" name="TextBox 89"/>
          <p:cNvSpPr txBox="1">
            <a:spLocks noChangeArrowheads="1"/>
          </p:cNvSpPr>
          <p:nvPr/>
        </p:nvSpPr>
        <p:spPr bwMode="auto">
          <a:xfrm>
            <a:off x="4841875" y="4503738"/>
            <a:ext cx="25273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/>
              <a:t> Government incentives </a:t>
            </a:r>
            <a:br>
              <a:rPr lang="en-US" sz="1400"/>
            </a:br>
            <a:r>
              <a:rPr lang="en-US" sz="1400"/>
              <a:t>  to gasoline vehicles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Entry of competitors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Stringent safety </a:t>
            </a:r>
            <a:br>
              <a:rPr lang="en-US" sz="1400"/>
            </a:br>
            <a:r>
              <a:rPr lang="en-US" sz="1400"/>
              <a:t>   requirements anticipated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Availability of hybrid vehicles</a:t>
            </a:r>
          </a:p>
        </p:txBody>
      </p:sp>
      <p:sp>
        <p:nvSpPr>
          <p:cNvPr id="14354" name="TextBox 90"/>
          <p:cNvSpPr txBox="1">
            <a:spLocks noChangeArrowheads="1"/>
          </p:cNvSpPr>
          <p:nvPr/>
        </p:nvSpPr>
        <p:spPr bwMode="auto">
          <a:xfrm>
            <a:off x="4867275" y="2324100"/>
            <a:ext cx="23193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/>
              <a:t> High Price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Low aesthetic appeal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Small driving range [up to </a:t>
            </a:r>
            <a:br>
              <a:rPr lang="en-US" sz="1400"/>
            </a:br>
            <a:r>
              <a:rPr lang="en-US" sz="1400"/>
              <a:t>  80 KM]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Competition from gasoline   </a:t>
            </a:r>
            <a:br>
              <a:rPr lang="en-US" sz="1400"/>
            </a:br>
            <a:r>
              <a:rPr lang="en-US" sz="1400"/>
              <a:t>  vehicles </a:t>
            </a:r>
          </a:p>
        </p:txBody>
      </p:sp>
      <p:sp>
        <p:nvSpPr>
          <p:cNvPr id="14355" name="TextBox 91"/>
          <p:cNvSpPr txBox="1">
            <a:spLocks noChangeArrowheads="1"/>
          </p:cNvSpPr>
          <p:nvPr/>
        </p:nvSpPr>
        <p:spPr bwMode="auto">
          <a:xfrm>
            <a:off x="2155825" y="4516438"/>
            <a:ext cx="21923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/>
              <a:t> Huge untapped EV market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Growing demand of green </a:t>
            </a:r>
            <a:br>
              <a:rPr lang="en-US" sz="1400"/>
            </a:br>
            <a:r>
              <a:rPr lang="en-US" sz="1400"/>
              <a:t>   technologies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Rising fuel costs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/>
              <a:t> Growing road congestion </a:t>
            </a:r>
            <a:br>
              <a:rPr lang="en-US" sz="1400"/>
            </a:br>
            <a:r>
              <a:rPr lang="en-US" sz="1400"/>
              <a:t>   in urban cities</a:t>
            </a:r>
          </a:p>
        </p:txBody>
      </p:sp>
      <p:sp>
        <p:nvSpPr>
          <p:cNvPr id="32786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EXERCISE</a:t>
            </a:r>
            <a:endParaRPr lang="en-GB" sz="1800" b="1"/>
          </a:p>
        </p:txBody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3360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 rot="10800000" flipV="1">
            <a:off x="2047875" y="6292850"/>
            <a:ext cx="204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 </a:t>
            </a:r>
            <a:r>
              <a:rPr lang="en-US" sz="1400"/>
              <a:t>Hypothetical figures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47" grpId="0"/>
      <p:bldP spid="14352" grpId="0"/>
      <p:bldP spid="14353" grpId="0"/>
      <p:bldP spid="14354" grpId="0"/>
      <p:bldP spid="143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54563" y="1546225"/>
            <a:ext cx="4198937" cy="2212975"/>
            <a:chOff x="4754961" y="1545585"/>
            <a:chExt cx="3257558" cy="1908090"/>
          </a:xfrm>
        </p:grpSpPr>
        <p:sp>
          <p:nvSpPr>
            <p:cNvPr id="34843" name="Rounded Rectangle 31"/>
            <p:cNvSpPr>
              <a:spLocks noChangeArrowheads="1"/>
            </p:cNvSpPr>
            <p:nvPr/>
          </p:nvSpPr>
          <p:spPr bwMode="auto">
            <a:xfrm>
              <a:off x="4768508" y="1545585"/>
              <a:ext cx="2902861" cy="1815012"/>
            </a:xfrm>
            <a:prstGeom prst="roundRect">
              <a:avLst>
                <a:gd name="adj" fmla="val 7366"/>
              </a:avLst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BFBFBF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51" name="Round Same Side Corner Rectangle 50"/>
            <p:cNvSpPr/>
            <p:nvPr/>
          </p:nvSpPr>
          <p:spPr>
            <a:xfrm>
              <a:off x="4768508" y="1545585"/>
              <a:ext cx="2902861" cy="327141"/>
            </a:xfrm>
            <a:prstGeom prst="round2SameRect">
              <a:avLst>
                <a:gd name="adj1" fmla="val 20587"/>
                <a:gd name="adj2" fmla="val 0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b="1" dirty="0">
                  <a:solidFill>
                    <a:srgbClr val="0D0D0D"/>
                  </a:solidFill>
                  <a:ea typeface="ＭＳ Ｐゴシック" charset="-128"/>
                </a:rPr>
                <a:t>WEAKNESSES</a:t>
              </a:r>
            </a:p>
          </p:txBody>
        </p:sp>
        <p:sp>
          <p:nvSpPr>
            <p:cNvPr id="34845" name="TextBox 48"/>
            <p:cNvSpPr txBox="1">
              <a:spLocks noChangeArrowheads="1"/>
            </p:cNvSpPr>
            <p:nvPr/>
          </p:nvSpPr>
          <p:spPr bwMode="auto">
            <a:xfrm>
              <a:off x="4754961" y="1888337"/>
              <a:ext cx="3257558" cy="15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Failing pizza test market thus limiting the </a:t>
              </a:r>
              <a:br>
                <a:rPr lang="en-US" sz="1400"/>
              </a:br>
              <a:r>
                <a:rPr lang="en-US" sz="1400"/>
                <a:t>   ability to compete with pizza providers.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High training costs due to high turnover.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Minimal concentration on organic foods.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Not much variation in seasonal products 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Quality concerns due to franchised operations.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Focus on burgers / fried foods not on healthier  </a:t>
              </a:r>
              <a:br>
                <a:rPr lang="en-US" sz="1400"/>
              </a:br>
              <a:r>
                <a:rPr lang="en-US" sz="1400"/>
                <a:t>   options for their customers.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831850" y="1546225"/>
            <a:ext cx="3922713" cy="2505075"/>
            <a:chOff x="1372389" y="1545585"/>
            <a:chExt cx="3104012" cy="2159439"/>
          </a:xfrm>
        </p:grpSpPr>
        <p:sp>
          <p:nvSpPr>
            <p:cNvPr id="34840" name="Rounded Rectangle 1"/>
            <p:cNvSpPr>
              <a:spLocks noChangeArrowheads="1"/>
            </p:cNvSpPr>
            <p:nvPr/>
          </p:nvSpPr>
          <p:spPr bwMode="auto">
            <a:xfrm>
              <a:off x="1372389" y="1545585"/>
              <a:ext cx="2903024" cy="1815955"/>
            </a:xfrm>
            <a:prstGeom prst="roundRect">
              <a:avLst>
                <a:gd name="adj" fmla="val 7366"/>
              </a:avLst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BFBFBF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34841" name="TextBox 44"/>
            <p:cNvSpPr txBox="1">
              <a:spLocks noChangeArrowheads="1"/>
            </p:cNvSpPr>
            <p:nvPr/>
          </p:nvSpPr>
          <p:spPr bwMode="auto">
            <a:xfrm>
              <a:off x="1379732" y="1888337"/>
              <a:ext cx="3096669" cy="181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Ranks very high on the Fortune Magazine's  most admired list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Community oriented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Global operations all over the world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Cultural diversity in the foods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Excellent location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Assembly line operations.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Use of top quality products</a:t>
              </a: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1372389" y="1545585"/>
              <a:ext cx="2903024" cy="327064"/>
            </a:xfrm>
            <a:prstGeom prst="round2SameRect">
              <a:avLst>
                <a:gd name="adj1" fmla="val 20587"/>
                <a:gd name="adj2" fmla="val 0"/>
              </a:avLst>
            </a:prstGeom>
            <a:gradFill>
              <a:gsLst>
                <a:gs pos="0">
                  <a:srgbClr val="FF8D00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rgbClr val="FF8D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b="1" dirty="0">
                  <a:solidFill>
                    <a:srgbClr val="0D0D0D"/>
                  </a:solidFill>
                  <a:ea typeface="ＭＳ Ｐゴシック" charset="-128"/>
                </a:rPr>
                <a:t>STRENGTHS</a:t>
              </a:r>
            </a:p>
          </p:txBody>
        </p:sp>
      </p:grpSp>
      <p:sp>
        <p:nvSpPr>
          <p:cNvPr id="3" name="Curved Down Arrow 2"/>
          <p:cNvSpPr/>
          <p:nvPr/>
        </p:nvSpPr>
        <p:spPr bwMode="auto">
          <a:xfrm rot="1004139">
            <a:off x="5097463" y="641350"/>
            <a:ext cx="1546225" cy="930275"/>
          </a:xfrm>
          <a:prstGeom prst="curvedDownArrow">
            <a:avLst>
              <a:gd name="adj1" fmla="val 38722"/>
              <a:gd name="adj2" fmla="val 72931"/>
              <a:gd name="adj3" fmla="val 25000"/>
            </a:avLst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9" name="Curved Down Arrow 38"/>
          <p:cNvSpPr/>
          <p:nvPr/>
        </p:nvSpPr>
        <p:spPr bwMode="auto">
          <a:xfrm rot="20595861" flipH="1">
            <a:off x="2416175" y="641350"/>
            <a:ext cx="1546225" cy="930275"/>
          </a:xfrm>
          <a:prstGeom prst="curvedDownArrow">
            <a:avLst>
              <a:gd name="adj1" fmla="val 38722"/>
              <a:gd name="adj2" fmla="val 72931"/>
              <a:gd name="adj3" fmla="val 25000"/>
            </a:avLst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562350" y="1141413"/>
            <a:ext cx="1960563" cy="322262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98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srgbClr val="FFFFFF"/>
                </a:solidFill>
                <a:ea typeface="ＭＳ Ｐゴシック" charset="-128"/>
              </a:rPr>
              <a:t>INTERNAL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768850" y="3729038"/>
            <a:ext cx="3924300" cy="2714625"/>
            <a:chOff x="4768778" y="3729002"/>
            <a:chExt cx="3042369" cy="1818143"/>
          </a:xfrm>
        </p:grpSpPr>
        <p:sp>
          <p:nvSpPr>
            <p:cNvPr id="34837" name="Rounded Rectangle 34"/>
            <p:cNvSpPr>
              <a:spLocks noChangeArrowheads="1"/>
            </p:cNvSpPr>
            <p:nvPr/>
          </p:nvSpPr>
          <p:spPr bwMode="auto">
            <a:xfrm>
              <a:off x="4768778" y="3729002"/>
              <a:ext cx="2903297" cy="1814953"/>
            </a:xfrm>
            <a:prstGeom prst="roundRect">
              <a:avLst>
                <a:gd name="adj" fmla="val 7366"/>
              </a:avLst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BFBFBF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34838" name="TextBox 46"/>
            <p:cNvSpPr txBox="1">
              <a:spLocks noChangeArrowheads="1"/>
            </p:cNvSpPr>
            <p:nvPr/>
          </p:nvSpPr>
          <p:spPr bwMode="auto">
            <a:xfrm>
              <a:off x="4779229" y="4042513"/>
              <a:ext cx="3031918" cy="1504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Marketing strategies that entice people from </a:t>
              </a:r>
              <a:br>
                <a:rPr lang="en-US" sz="1400"/>
              </a:br>
              <a:r>
                <a:rPr lang="en-US" sz="1400"/>
                <a:t>   small children to adults.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Lawsuits for offering unhealthy foods.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Contamination risks that include the threat of </a:t>
              </a:r>
              <a:br>
                <a:rPr lang="en-US" sz="1400"/>
              </a:br>
              <a:r>
                <a:rPr lang="en-US" sz="1400"/>
                <a:t>   e-coli containments.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The vast amount of fast food restaurants that           </a:t>
              </a:r>
              <a:br>
                <a:rPr lang="en-US" sz="1400"/>
              </a:br>
              <a:r>
                <a:rPr lang="en-US" sz="1400"/>
                <a:t>   are open as competition.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Focus on healthier dieting by consumers.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Down turn in economy affecting the ability to eat</a:t>
              </a:r>
            </a:p>
            <a:p>
              <a:pPr eaLnBrk="1" hangingPunct="1"/>
              <a:r>
                <a:rPr lang="en-US" sz="1400"/>
                <a:t>                                     that much.</a:t>
              </a:r>
            </a:p>
          </p:txBody>
        </p:sp>
        <p:sp>
          <p:nvSpPr>
            <p:cNvPr id="52" name="Round Same Side Corner Rectangle 51"/>
            <p:cNvSpPr/>
            <p:nvPr/>
          </p:nvSpPr>
          <p:spPr>
            <a:xfrm>
              <a:off x="4768778" y="3729002"/>
              <a:ext cx="2903297" cy="327478"/>
            </a:xfrm>
            <a:prstGeom prst="round2SameRect">
              <a:avLst>
                <a:gd name="adj1" fmla="val 20587"/>
                <a:gd name="adj2" fmla="val 0"/>
              </a:avLst>
            </a:prstGeom>
            <a:gradFill>
              <a:gsLst>
                <a:gs pos="0">
                  <a:srgbClr val="892523"/>
                </a:gs>
                <a:gs pos="100000">
                  <a:srgbClr val="BD2400"/>
                </a:gs>
              </a:gsLst>
            </a:gradFill>
            <a:ln>
              <a:solidFill>
                <a:srgbClr val="89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b="1" dirty="0">
                  <a:solidFill>
                    <a:srgbClr val="0D0D0D"/>
                  </a:solidFill>
                  <a:ea typeface="ＭＳ Ｐゴシック" charset="-128"/>
                </a:rPr>
                <a:t>THREATS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841375" y="3724275"/>
            <a:ext cx="3913188" cy="2716213"/>
            <a:chOff x="1372389" y="3724653"/>
            <a:chExt cx="3072920" cy="1819668"/>
          </a:xfrm>
        </p:grpSpPr>
        <p:sp>
          <p:nvSpPr>
            <p:cNvPr id="34834" name="Rounded Rectangle 33"/>
            <p:cNvSpPr>
              <a:spLocks noChangeArrowheads="1"/>
            </p:cNvSpPr>
            <p:nvPr/>
          </p:nvSpPr>
          <p:spPr bwMode="auto">
            <a:xfrm>
              <a:off x="1372389" y="3728907"/>
              <a:ext cx="2902133" cy="1815414"/>
            </a:xfrm>
            <a:prstGeom prst="roundRect">
              <a:avLst>
                <a:gd name="adj" fmla="val 7366"/>
              </a:avLst>
            </a:prstGeom>
            <a:gradFill rotWithShape="1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BFBFBF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 sz="1300">
                <a:solidFill>
                  <a:srgbClr val="FFFFFF"/>
                </a:solidFill>
              </a:endParaRPr>
            </a:p>
          </p:txBody>
        </p:sp>
        <p:sp>
          <p:nvSpPr>
            <p:cNvPr id="34835" name="TextBox 45"/>
            <p:cNvSpPr txBox="1">
              <a:spLocks noChangeArrowheads="1"/>
            </p:cNvSpPr>
            <p:nvPr/>
          </p:nvSpPr>
          <p:spPr bwMode="auto">
            <a:xfrm>
              <a:off x="1372389" y="4021662"/>
              <a:ext cx="3072920" cy="1505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Opening more joint ventures.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Being more responsive to healthier options.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Advertising  wifi services in the branches.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Expanding on the advertising on being  </a:t>
              </a:r>
              <a:br>
                <a:rPr lang="en-US" sz="1400"/>
              </a:br>
              <a:r>
                <a:rPr lang="en-US" sz="1400"/>
                <a:t>   more socially responsible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Expansions of business into newly developed </a:t>
              </a:r>
              <a:br>
                <a:rPr lang="en-US" sz="1400"/>
              </a:br>
              <a:r>
                <a:rPr lang="en-US" sz="1400"/>
                <a:t>   parts of the world.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1400"/>
                <a:t> Open products up to </a:t>
              </a:r>
              <a:br>
                <a:rPr lang="en-US" sz="1400"/>
              </a:br>
              <a:r>
                <a:rPr lang="en-US" sz="1400"/>
                <a:t>   allergen free options </a:t>
              </a:r>
              <a:br>
                <a:rPr lang="en-US" sz="1400"/>
              </a:br>
              <a:r>
                <a:rPr lang="en-US" sz="1400"/>
                <a:t>   such as peanut free.</a:t>
              </a:r>
            </a:p>
          </p:txBody>
        </p:sp>
        <p:sp>
          <p:nvSpPr>
            <p:cNvPr id="53" name="Round Same Side Corner Rectangle 52"/>
            <p:cNvSpPr/>
            <p:nvPr/>
          </p:nvSpPr>
          <p:spPr>
            <a:xfrm>
              <a:off x="1372389" y="3724653"/>
              <a:ext cx="2902133" cy="327561"/>
            </a:xfrm>
            <a:prstGeom prst="round2SameRect">
              <a:avLst>
                <a:gd name="adj1" fmla="val 20587"/>
                <a:gd name="adj2" fmla="val 0"/>
              </a:avLst>
            </a:prstGeom>
            <a:gradFill>
              <a:gsLst>
                <a:gs pos="0">
                  <a:srgbClr val="9DE838"/>
                </a:gs>
                <a:gs pos="100000">
                  <a:srgbClr val="DAE87F"/>
                </a:gs>
              </a:gsLst>
            </a:gradFill>
            <a:ln>
              <a:solidFill>
                <a:srgbClr val="9DE83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b="1" dirty="0">
                  <a:solidFill>
                    <a:srgbClr val="0D0D0D"/>
                  </a:solidFill>
                  <a:ea typeface="ＭＳ Ｐゴシック" charset="-128"/>
                </a:rPr>
                <a:t>OPPORTUNITIES</a:t>
              </a:r>
            </a:p>
          </p:txBody>
        </p:sp>
      </p:grpSp>
      <p:sp>
        <p:nvSpPr>
          <p:cNvPr id="41" name="Curved Down Arrow 40"/>
          <p:cNvSpPr/>
          <p:nvPr/>
        </p:nvSpPr>
        <p:spPr bwMode="auto">
          <a:xfrm rot="20595861" flipV="1">
            <a:off x="5345113" y="6070600"/>
            <a:ext cx="1068387" cy="787400"/>
          </a:xfrm>
          <a:prstGeom prst="curvedDownArrow">
            <a:avLst>
              <a:gd name="adj1" fmla="val 38722"/>
              <a:gd name="adj2" fmla="val 72931"/>
              <a:gd name="adj3" fmla="val 25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42" name="Curved Down Arrow 41"/>
          <p:cNvSpPr/>
          <p:nvPr/>
        </p:nvSpPr>
        <p:spPr bwMode="auto">
          <a:xfrm rot="1004139" flipH="1" flipV="1">
            <a:off x="2667000" y="6092825"/>
            <a:ext cx="1223963" cy="730250"/>
          </a:xfrm>
          <a:prstGeom prst="curvedDownArrow">
            <a:avLst>
              <a:gd name="adj1" fmla="val 38722"/>
              <a:gd name="adj2" fmla="val 72931"/>
              <a:gd name="adj3" fmla="val 25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 flipH="1">
            <a:off x="3576638" y="6219825"/>
            <a:ext cx="1958975" cy="322263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98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srgbClr val="FFFFFF"/>
                </a:solidFill>
                <a:ea typeface="ＭＳ Ｐゴシック" charset="-128"/>
              </a:rPr>
              <a:t>EXTERNAL</a:t>
            </a:r>
          </a:p>
        </p:txBody>
      </p:sp>
      <p:sp>
        <p:nvSpPr>
          <p:cNvPr id="29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4832" name="TextBox 8"/>
          <p:cNvSpPr txBox="1">
            <a:spLocks noChangeArrowheads="1"/>
          </p:cNvSpPr>
          <p:nvPr/>
        </p:nvSpPr>
        <p:spPr bwMode="auto">
          <a:xfrm>
            <a:off x="747713" y="855663"/>
            <a:ext cx="2690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Mc Donald’s </a:t>
            </a:r>
            <a:br>
              <a:rPr lang="en-US" sz="1800" b="1"/>
            </a:br>
            <a:r>
              <a:rPr lang="en-US" sz="1800" b="1"/>
              <a:t>SWOT Analysis</a:t>
            </a:r>
            <a:endParaRPr lang="en-GB" sz="1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29556 L -1.38889E-6 7.77058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33302 L -1.11111E-6 -4.5420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  <p:bldP spid="4" grpId="0" animBg="1"/>
      <p:bldP spid="4" grpId="1" animBg="1"/>
      <p:bldP spid="41" grpId="0" animBg="1"/>
      <p:bldP spid="42" grpId="0" animBg="1"/>
      <p:bldP spid="40" grpId="0" animBg="1"/>
      <p:bldP spid="4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5" name="TextBox 54"/>
          <p:cNvSpPr txBox="1">
            <a:spLocks noChangeArrowheads="1"/>
          </p:cNvSpPr>
          <p:nvPr/>
        </p:nvSpPr>
        <p:spPr bwMode="auto">
          <a:xfrm>
            <a:off x="733425" y="4381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Tips &amp; Exercise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Points to Ponder</a:t>
            </a:r>
            <a:endParaRPr lang="en-GB" sz="1800" b="1"/>
          </a:p>
        </p:txBody>
      </p:sp>
      <p:sp>
        <p:nvSpPr>
          <p:cNvPr id="7" name="Rectangle 6"/>
          <p:cNvSpPr/>
          <p:nvPr/>
        </p:nvSpPr>
        <p:spPr>
          <a:xfrm>
            <a:off x="733493" y="2142699"/>
            <a:ext cx="7713916" cy="329320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  <a:r>
              <a:rPr lang="en-US" sz="1600" b="1" dirty="0">
                <a:ea typeface="ＭＳ Ｐゴシック" pitchFamily="34" charset="-128"/>
              </a:rPr>
              <a:t>Keep your SWOT short and simple</a:t>
            </a:r>
            <a:r>
              <a:rPr lang="en-US" sz="1600" dirty="0">
                <a:ea typeface="ＭＳ Ｐゴシック" pitchFamily="34" charset="-128"/>
              </a:rPr>
              <a:t>, but remember to include important details. For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example, if you think your communication skills is your strength, include specific details,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such as verbal / written communication.</a:t>
            </a:r>
          </a:p>
          <a:p>
            <a:pPr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ea typeface="ＭＳ Ｐゴシック" pitchFamily="34" charset="-128"/>
              </a:rPr>
              <a:t> When you finish your SWOT analysis, </a:t>
            </a:r>
            <a:r>
              <a:rPr lang="en-US" sz="1600" b="1" dirty="0">
                <a:ea typeface="ＭＳ Ｐゴシック" pitchFamily="34" charset="-128"/>
              </a:rPr>
              <a:t>prioritize the results </a:t>
            </a:r>
            <a:r>
              <a:rPr lang="en-US" sz="1600" dirty="0">
                <a:ea typeface="ＭＳ Ｐゴシック" pitchFamily="34" charset="-128"/>
              </a:rPr>
              <a:t>by listing them in order of the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most significant factors that affect you / your business to the least.</a:t>
            </a:r>
          </a:p>
          <a:p>
            <a:pPr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  <a:r>
              <a:rPr lang="en-US" sz="1600" b="1" dirty="0">
                <a:ea typeface="ＭＳ Ｐゴシック" pitchFamily="34" charset="-128"/>
              </a:rPr>
              <a:t>Get multiple perspectives </a:t>
            </a:r>
            <a:r>
              <a:rPr lang="en-US" sz="1600" dirty="0">
                <a:ea typeface="ＭＳ Ｐゴシック" pitchFamily="34" charset="-128"/>
              </a:rPr>
              <a:t>on you / your business for your SWOT analysis. Ask for input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from your employees, colleagues, friends, suppliers, customers and partners.</a:t>
            </a:r>
          </a:p>
          <a:p>
            <a:pPr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ea typeface="ＭＳ Ｐゴシック" pitchFamily="34" charset="-128"/>
              </a:rPr>
              <a:t> </a:t>
            </a:r>
            <a:r>
              <a:rPr lang="en-US" sz="1600" b="1" dirty="0">
                <a:ea typeface="ＭＳ Ｐゴシック" pitchFamily="34" charset="-128"/>
              </a:rPr>
              <a:t>Apply your SWOT analysis to a specific issue</a:t>
            </a:r>
            <a:r>
              <a:rPr lang="en-US" sz="1600" dirty="0">
                <a:ea typeface="ＭＳ Ｐゴシック" pitchFamily="34" charset="-128"/>
              </a:rPr>
              <a:t>, such as a goal you would like to achieve or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a problem you need to solve. You can then conduct separate SWOT analyses on individual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 issues and combine them.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  <a:endParaRPr lang="en-US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6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StudyMafia.org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2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609600" y="1643063"/>
            <a:ext cx="7945438" cy="4538662"/>
            <a:chOff x="609600" y="373161"/>
            <a:chExt cx="7945438" cy="4538606"/>
          </a:xfrm>
        </p:grpSpPr>
        <p:sp>
          <p:nvSpPr>
            <p:cNvPr id="12319" name="Folded Corner 251"/>
            <p:cNvSpPr>
              <a:spLocks noChangeArrowheads="1"/>
            </p:cNvSpPr>
            <p:nvPr/>
          </p:nvSpPr>
          <p:spPr bwMode="auto">
            <a:xfrm rot="10800000">
              <a:off x="609600" y="377923"/>
              <a:ext cx="7945438" cy="4533844"/>
            </a:xfrm>
            <a:prstGeom prst="foldedCorner">
              <a:avLst>
                <a:gd name="adj" fmla="val 31699"/>
              </a:avLst>
            </a:prstGeom>
            <a:gradFill rotWithShape="1">
              <a:gsLst>
                <a:gs pos="0">
                  <a:srgbClr val="F2F2F2"/>
                </a:gs>
                <a:gs pos="100000">
                  <a:srgbClr val="F2F2F2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20" name="Freeform 262"/>
            <p:cNvSpPr>
              <a:spLocks noChangeArrowheads="1"/>
            </p:cNvSpPr>
            <p:nvPr/>
          </p:nvSpPr>
          <p:spPr bwMode="auto">
            <a:xfrm>
              <a:off x="609600" y="373161"/>
              <a:ext cx="1447800" cy="1425557"/>
            </a:xfrm>
            <a:custGeom>
              <a:avLst/>
              <a:gdLst>
                <a:gd name="T0" fmla="*/ 0 w 971550"/>
                <a:gd name="T1" fmla="*/ 6964986 h 958850"/>
                <a:gd name="T2" fmla="*/ 5786451 w 971550"/>
                <a:gd name="T3" fmla="*/ 5581214 h 958850"/>
                <a:gd name="T4" fmla="*/ 7139738 w 971550"/>
                <a:gd name="T5" fmla="*/ 0 h 958850"/>
                <a:gd name="T6" fmla="*/ 0 w 971550"/>
                <a:gd name="T7" fmla="*/ 6964986 h 9588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1550"/>
                <a:gd name="T13" fmla="*/ 0 h 958850"/>
                <a:gd name="T14" fmla="*/ 971550 w 971550"/>
                <a:gd name="T15" fmla="*/ 958850 h 9588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1550" h="958850">
                  <a:moveTo>
                    <a:pt x="0" y="958850"/>
                  </a:moveTo>
                  <a:lnTo>
                    <a:pt x="787400" y="768350"/>
                  </a:lnTo>
                  <a:lnTo>
                    <a:pt x="971550" y="0"/>
                  </a:lnTo>
                  <a:lnTo>
                    <a:pt x="0" y="95885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41000">
                  <a:srgbClr val="BFBFBF"/>
                </a:gs>
                <a:gs pos="100000">
                  <a:srgbClr val="F2F2F2"/>
                </a:gs>
              </a:gsLst>
              <a:lin ang="27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IN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38200" y="3692525"/>
            <a:ext cx="3340100" cy="1276350"/>
            <a:chOff x="838200" y="2463800"/>
            <a:chExt cx="3340100" cy="1276350"/>
          </a:xfrm>
        </p:grpSpPr>
        <p:sp>
          <p:nvSpPr>
            <p:cNvPr id="8" name="Left-Right Arrow 7"/>
            <p:cNvSpPr>
              <a:spLocks noChangeArrowheads="1"/>
            </p:cNvSpPr>
            <p:nvPr/>
          </p:nvSpPr>
          <p:spPr bwMode="auto">
            <a:xfrm>
              <a:off x="838200" y="2463800"/>
              <a:ext cx="3340100" cy="127635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</a:endParaRPr>
            </a:p>
          </p:txBody>
        </p:sp>
        <p:sp>
          <p:nvSpPr>
            <p:cNvPr id="12318" name="TextBox 12"/>
            <p:cNvSpPr txBox="1">
              <a:spLocks noChangeArrowheads="1"/>
            </p:cNvSpPr>
            <p:nvPr/>
          </p:nvSpPr>
          <p:spPr bwMode="auto">
            <a:xfrm>
              <a:off x="1448153" y="2905008"/>
              <a:ext cx="2133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chemeClr val="bg1"/>
                  </a:solidFill>
                </a:rPr>
                <a:t>Management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0499" name="TextBox 120"/>
          <p:cNvSpPr txBox="1">
            <a:spLocks noChangeArrowheads="1"/>
          </p:cNvSpPr>
          <p:nvPr/>
        </p:nvSpPr>
        <p:spPr bwMode="auto">
          <a:xfrm>
            <a:off x="1603375" y="4745038"/>
            <a:ext cx="28051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When supervisor has issues with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work output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Assigned to a new job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New financial year – fresh targets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Job holder seeks to improve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performance on the job</a:t>
            </a:r>
            <a:endParaRPr lang="id-ID" sz="1400">
              <a:solidFill>
                <a:srgbClr val="FFFFFF"/>
              </a:solidFill>
            </a:endParaRPr>
          </a:p>
        </p:txBody>
      </p:sp>
      <p:sp>
        <p:nvSpPr>
          <p:cNvPr id="248" name="Freeform 247"/>
          <p:cNvSpPr>
            <a:spLocks noChangeArrowheads="1"/>
          </p:cNvSpPr>
          <p:nvPr/>
        </p:nvSpPr>
        <p:spPr bwMode="auto">
          <a:xfrm rot="2065657">
            <a:off x="231775" y="3500438"/>
            <a:ext cx="788988" cy="384175"/>
          </a:xfrm>
          <a:custGeom>
            <a:avLst/>
            <a:gdLst>
              <a:gd name="T0" fmla="*/ 800 w 1371600"/>
              <a:gd name="T1" fmla="*/ 0 h 393700"/>
              <a:gd name="T2" fmla="*/ 79987 w 1371600"/>
              <a:gd name="T3" fmla="*/ 11236 h 393700"/>
              <a:gd name="T4" fmla="*/ 82386 w 1371600"/>
              <a:gd name="T5" fmla="*/ 134835 h 393700"/>
              <a:gd name="T6" fmla="*/ 86386 w 1371600"/>
              <a:gd name="T7" fmla="*/ 213489 h 393700"/>
              <a:gd name="T8" fmla="*/ 86386 w 1371600"/>
              <a:gd name="T9" fmla="*/ 348324 h 393700"/>
              <a:gd name="T10" fmla="*/ 0 w 1371600"/>
              <a:gd name="T11" fmla="*/ 337087 h 393700"/>
              <a:gd name="T12" fmla="*/ 800 w 1371600"/>
              <a:gd name="T13" fmla="*/ 0 h 393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71600"/>
              <a:gd name="T22" fmla="*/ 0 h 393700"/>
              <a:gd name="T23" fmla="*/ 1371600 w 1371600"/>
              <a:gd name="T24" fmla="*/ 393700 h 393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71600" h="393700">
                <a:moveTo>
                  <a:pt x="12700" y="0"/>
                </a:moveTo>
                <a:lnTo>
                  <a:pt x="1270000" y="12700"/>
                </a:lnTo>
                <a:lnTo>
                  <a:pt x="1308100" y="152400"/>
                </a:lnTo>
                <a:lnTo>
                  <a:pt x="1371600" y="241300"/>
                </a:lnTo>
                <a:lnTo>
                  <a:pt x="1371600" y="393700"/>
                </a:lnTo>
                <a:lnTo>
                  <a:pt x="0" y="381000"/>
                </a:lnTo>
                <a:lnTo>
                  <a:pt x="12700" y="0"/>
                </a:lnTo>
                <a:close/>
              </a:path>
            </a:pathLst>
          </a:custGeom>
          <a:solidFill>
            <a:schemeClr val="bg1">
              <a:alpha val="61176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IN"/>
          </a:p>
        </p:txBody>
      </p:sp>
      <p:sp>
        <p:nvSpPr>
          <p:cNvPr id="251" name="Freeform 250"/>
          <p:cNvSpPr>
            <a:spLocks noChangeArrowheads="1"/>
          </p:cNvSpPr>
          <p:nvPr/>
        </p:nvSpPr>
        <p:spPr bwMode="auto">
          <a:xfrm rot="-1653158">
            <a:off x="8197850" y="2039938"/>
            <a:ext cx="788988" cy="384175"/>
          </a:xfrm>
          <a:custGeom>
            <a:avLst/>
            <a:gdLst>
              <a:gd name="T0" fmla="*/ 800 w 1371600"/>
              <a:gd name="T1" fmla="*/ 0 h 393700"/>
              <a:gd name="T2" fmla="*/ 79987 w 1371600"/>
              <a:gd name="T3" fmla="*/ 11236 h 393700"/>
              <a:gd name="T4" fmla="*/ 82386 w 1371600"/>
              <a:gd name="T5" fmla="*/ 134835 h 393700"/>
              <a:gd name="T6" fmla="*/ 86386 w 1371600"/>
              <a:gd name="T7" fmla="*/ 213489 h 393700"/>
              <a:gd name="T8" fmla="*/ 86386 w 1371600"/>
              <a:gd name="T9" fmla="*/ 348324 h 393700"/>
              <a:gd name="T10" fmla="*/ 0 w 1371600"/>
              <a:gd name="T11" fmla="*/ 337087 h 393700"/>
              <a:gd name="T12" fmla="*/ 800 w 1371600"/>
              <a:gd name="T13" fmla="*/ 0 h 393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71600"/>
              <a:gd name="T22" fmla="*/ 0 h 393700"/>
              <a:gd name="T23" fmla="*/ 1371600 w 1371600"/>
              <a:gd name="T24" fmla="*/ 393700 h 393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71600" h="393700">
                <a:moveTo>
                  <a:pt x="12700" y="0"/>
                </a:moveTo>
                <a:lnTo>
                  <a:pt x="1270000" y="12700"/>
                </a:lnTo>
                <a:lnTo>
                  <a:pt x="1308100" y="152400"/>
                </a:lnTo>
                <a:lnTo>
                  <a:pt x="1371600" y="241300"/>
                </a:lnTo>
                <a:lnTo>
                  <a:pt x="1371600" y="393700"/>
                </a:lnTo>
                <a:lnTo>
                  <a:pt x="0" y="381000"/>
                </a:lnTo>
                <a:lnTo>
                  <a:pt x="12700" y="0"/>
                </a:lnTo>
                <a:close/>
              </a:path>
            </a:pathLst>
          </a:custGeom>
          <a:solidFill>
            <a:schemeClr val="bg1">
              <a:alpha val="61176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IN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058863" y="5080000"/>
            <a:ext cx="523875" cy="522288"/>
            <a:chOff x="3293017" y="1631156"/>
            <a:chExt cx="461420" cy="460375"/>
          </a:xfrm>
        </p:grpSpPr>
        <p:sp>
          <p:nvSpPr>
            <p:cNvPr id="12315" name="Ellipse 53"/>
            <p:cNvSpPr>
              <a:spLocks noChangeArrowheads="1"/>
            </p:cNvSpPr>
            <p:nvPr/>
          </p:nvSpPr>
          <p:spPr bwMode="auto">
            <a:xfrm>
              <a:off x="3294415" y="1631156"/>
              <a:ext cx="460022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16" name="Tekstboks 54"/>
            <p:cNvSpPr txBox="1">
              <a:spLocks noChangeArrowheads="1"/>
            </p:cNvSpPr>
            <p:nvPr/>
          </p:nvSpPr>
          <p:spPr bwMode="auto">
            <a:xfrm>
              <a:off x="3293017" y="1692826"/>
              <a:ext cx="4603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da-DK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906713" y="2733675"/>
            <a:ext cx="3340100" cy="1276350"/>
            <a:chOff x="838200" y="2463800"/>
            <a:chExt cx="3340100" cy="1276350"/>
          </a:xfrm>
        </p:grpSpPr>
        <p:sp>
          <p:nvSpPr>
            <p:cNvPr id="45" name="Left-Right Arrow 44"/>
            <p:cNvSpPr>
              <a:spLocks noChangeArrowheads="1"/>
            </p:cNvSpPr>
            <p:nvPr/>
          </p:nvSpPr>
          <p:spPr bwMode="auto">
            <a:xfrm>
              <a:off x="838200" y="2463800"/>
              <a:ext cx="3340100" cy="127635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</a:endParaRPr>
            </a:p>
          </p:txBody>
        </p:sp>
        <p:sp>
          <p:nvSpPr>
            <p:cNvPr id="12314" name="TextBox 12"/>
            <p:cNvSpPr txBox="1">
              <a:spLocks noChangeArrowheads="1"/>
            </p:cNvSpPr>
            <p:nvPr/>
          </p:nvSpPr>
          <p:spPr bwMode="auto">
            <a:xfrm>
              <a:off x="1448153" y="2905008"/>
              <a:ext cx="2133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bg1"/>
                  </a:solidFill>
                </a:rPr>
                <a:t>Business Unit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132138" y="1879600"/>
            <a:ext cx="523875" cy="522288"/>
            <a:chOff x="3293017" y="1631205"/>
            <a:chExt cx="461084" cy="459989"/>
          </a:xfrm>
        </p:grpSpPr>
        <p:sp>
          <p:nvSpPr>
            <p:cNvPr id="12311" name="Ellipse 53"/>
            <p:cNvSpPr>
              <a:spLocks noChangeArrowheads="1"/>
            </p:cNvSpPr>
            <p:nvPr/>
          </p:nvSpPr>
          <p:spPr bwMode="auto">
            <a:xfrm>
              <a:off x="3294414" y="1631205"/>
              <a:ext cx="459687" cy="459989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12" name="Tekstboks 54"/>
            <p:cNvSpPr txBox="1">
              <a:spLocks noChangeArrowheads="1"/>
            </p:cNvSpPr>
            <p:nvPr/>
          </p:nvSpPr>
          <p:spPr bwMode="auto">
            <a:xfrm>
              <a:off x="3293017" y="1692826"/>
              <a:ext cx="460375" cy="325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da-DK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50" name="TextBox 120"/>
          <p:cNvSpPr txBox="1">
            <a:spLocks noChangeArrowheads="1"/>
          </p:cNvSpPr>
          <p:nvPr/>
        </p:nvSpPr>
        <p:spPr bwMode="auto">
          <a:xfrm>
            <a:off x="3654425" y="1570038"/>
            <a:ext cx="2732088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id-ID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When the team has not met its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targets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Customer service can be better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Launching a new business unit to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pursue a  new business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New team leader is appointed</a:t>
            </a:r>
            <a:endParaRPr lang="id-ID" sz="1400">
              <a:solidFill>
                <a:srgbClr val="FFFFFF"/>
              </a:solidFill>
            </a:endParaRPr>
          </a:p>
          <a:p>
            <a:pPr eaLnBrk="1" hangingPunct="1"/>
            <a:endParaRPr lang="id-ID" sz="1400">
              <a:solidFill>
                <a:srgbClr val="FFFFFF"/>
              </a:solidFill>
            </a:endParaRP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4970463" y="3721100"/>
            <a:ext cx="3340100" cy="1276350"/>
            <a:chOff x="838200" y="2463800"/>
            <a:chExt cx="3340100" cy="1276350"/>
          </a:xfrm>
        </p:grpSpPr>
        <p:sp>
          <p:nvSpPr>
            <p:cNvPr id="52" name="Left-Right Arrow 51"/>
            <p:cNvSpPr>
              <a:spLocks noChangeArrowheads="1"/>
            </p:cNvSpPr>
            <p:nvPr/>
          </p:nvSpPr>
          <p:spPr bwMode="auto">
            <a:xfrm>
              <a:off x="838200" y="2463800"/>
              <a:ext cx="3340100" cy="127635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</a:endParaRPr>
            </a:p>
          </p:txBody>
        </p:sp>
        <p:sp>
          <p:nvSpPr>
            <p:cNvPr id="12310" name="TextBox 12"/>
            <p:cNvSpPr txBox="1">
              <a:spLocks noChangeArrowheads="1"/>
            </p:cNvSpPr>
            <p:nvPr/>
          </p:nvSpPr>
          <p:spPr bwMode="auto">
            <a:xfrm>
              <a:off x="1448153" y="2905008"/>
              <a:ext cx="2133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bg1"/>
                  </a:solidFill>
                </a:rPr>
                <a:t>Company</a:t>
              </a:r>
            </a:p>
          </p:txBody>
        </p:sp>
      </p:grpSp>
      <p:sp>
        <p:nvSpPr>
          <p:cNvPr id="54" name="TextBox 120"/>
          <p:cNvSpPr txBox="1">
            <a:spLocks noChangeArrowheads="1"/>
          </p:cNvSpPr>
          <p:nvPr/>
        </p:nvSpPr>
        <p:spPr bwMode="auto">
          <a:xfrm>
            <a:off x="5789613" y="4919663"/>
            <a:ext cx="28765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id-ID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When revenue, cost &amp; expense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targets are not being  achieved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Market share is declining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Industry conditions are unfavorable 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000000"/>
                </a:solidFill>
              </a:rPr>
              <a:t> Launching a new business venture</a:t>
            </a:r>
            <a:endParaRPr lang="id-ID" sz="1400">
              <a:solidFill>
                <a:srgbClr val="FFFFFF"/>
              </a:solidFill>
            </a:endParaRPr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286375" y="5129213"/>
            <a:ext cx="522288" cy="522287"/>
            <a:chOff x="3293017" y="1631205"/>
            <a:chExt cx="461084" cy="459989"/>
          </a:xfrm>
        </p:grpSpPr>
        <p:sp>
          <p:nvSpPr>
            <p:cNvPr id="12307" name="Ellipse 53"/>
            <p:cNvSpPr>
              <a:spLocks noChangeArrowheads="1"/>
            </p:cNvSpPr>
            <p:nvPr/>
          </p:nvSpPr>
          <p:spPr bwMode="auto">
            <a:xfrm>
              <a:off x="3294419" y="1631205"/>
              <a:ext cx="459682" cy="459989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08" name="Tekstboks 54"/>
            <p:cNvSpPr txBox="1">
              <a:spLocks noChangeArrowheads="1"/>
            </p:cNvSpPr>
            <p:nvPr/>
          </p:nvSpPr>
          <p:spPr bwMode="auto">
            <a:xfrm>
              <a:off x="3293017" y="1692826"/>
              <a:ext cx="460375" cy="325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da-DK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46" name="TextBox 54"/>
          <p:cNvSpPr txBox="1">
            <a:spLocks noChangeArrowheads="1"/>
          </p:cNvSpPr>
          <p:nvPr/>
        </p:nvSpPr>
        <p:spPr bwMode="auto">
          <a:xfrm>
            <a:off x="785813" y="258763"/>
            <a:ext cx="5324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Who needs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0.45603 C -0.2816 0.32246 -0.27952 0.1889 -0.23247 0.11297 C -0.18507 0.03705 -0.09271 0.01853 -5.55556E-7 5.18519E-6 " pathEditMode="relative" ptsTypes="aaA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41 -0.31273 C 0.31215 -0.2213 0.3099 -0.12963 0.25764 -0.07755 C 0.20521 -0.02546 0.10278 -0.01273 -8.33333E-7 5.55112E-17 " pathEditMode="relative" rAng="0" ptsTypes="aaA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35 0.45185 C 0.24461 0.31945 0.24288 0.18704 0.20191 0.11181 C 0.16076 0.03658 0.08055 0.01829 4.72222E-6 -1.48148E-6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/>
      <p:bldP spid="248" grpId="0" animBg="1"/>
      <p:bldP spid="251" grpId="0" animBg="1"/>
      <p:bldP spid="50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1" name="Freeform 20"/>
          <p:cNvSpPr/>
          <p:nvPr/>
        </p:nvSpPr>
        <p:spPr bwMode="auto">
          <a:xfrm rot="10800000">
            <a:off x="3654425" y="5562600"/>
            <a:ext cx="1524000" cy="1219200"/>
          </a:xfrm>
          <a:custGeom>
            <a:avLst/>
            <a:gdLst>
              <a:gd name="connsiteX0" fmla="*/ 0 w 1524000"/>
              <a:gd name="connsiteY0" fmla="*/ 0 h 1320800"/>
              <a:gd name="connsiteX1" fmla="*/ 0 w 1524000"/>
              <a:gd name="connsiteY1" fmla="*/ 342900 h 1320800"/>
              <a:gd name="connsiteX2" fmla="*/ 177800 w 1524000"/>
              <a:gd name="connsiteY2" fmla="*/ 393700 h 1320800"/>
              <a:gd name="connsiteX3" fmla="*/ 177800 w 1524000"/>
              <a:gd name="connsiteY3" fmla="*/ 685800 h 1320800"/>
              <a:gd name="connsiteX4" fmla="*/ 368300 w 1524000"/>
              <a:gd name="connsiteY4" fmla="*/ 723900 h 1320800"/>
              <a:gd name="connsiteX5" fmla="*/ 381000 w 1524000"/>
              <a:gd name="connsiteY5" fmla="*/ 1003300 h 1320800"/>
              <a:gd name="connsiteX6" fmla="*/ 546100 w 1524000"/>
              <a:gd name="connsiteY6" fmla="*/ 1028700 h 1320800"/>
              <a:gd name="connsiteX7" fmla="*/ 558800 w 1524000"/>
              <a:gd name="connsiteY7" fmla="*/ 1320800 h 1320800"/>
              <a:gd name="connsiteX8" fmla="*/ 1016000 w 1524000"/>
              <a:gd name="connsiteY8" fmla="*/ 1320800 h 1320800"/>
              <a:gd name="connsiteX9" fmla="*/ 1016000 w 1524000"/>
              <a:gd name="connsiteY9" fmla="*/ 1016000 h 1320800"/>
              <a:gd name="connsiteX10" fmla="*/ 1143000 w 1524000"/>
              <a:gd name="connsiteY10" fmla="*/ 1016000 h 1320800"/>
              <a:gd name="connsiteX11" fmla="*/ 1155700 w 1524000"/>
              <a:gd name="connsiteY11" fmla="*/ 711200 h 1320800"/>
              <a:gd name="connsiteX12" fmla="*/ 1333500 w 1524000"/>
              <a:gd name="connsiteY12" fmla="*/ 698500 h 1320800"/>
              <a:gd name="connsiteX13" fmla="*/ 1333500 w 1524000"/>
              <a:gd name="connsiteY13" fmla="*/ 368300 h 1320800"/>
              <a:gd name="connsiteX14" fmla="*/ 1524000 w 1524000"/>
              <a:gd name="connsiteY14" fmla="*/ 342900 h 1320800"/>
              <a:gd name="connsiteX15" fmla="*/ 1498600 w 1524000"/>
              <a:gd name="connsiteY15" fmla="*/ 12700 h 1320800"/>
              <a:gd name="connsiteX16" fmla="*/ 0 w 1524000"/>
              <a:gd name="connsiteY16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4000" h="1320800">
                <a:moveTo>
                  <a:pt x="0" y="0"/>
                </a:moveTo>
                <a:lnTo>
                  <a:pt x="0" y="342900"/>
                </a:lnTo>
                <a:lnTo>
                  <a:pt x="177800" y="393700"/>
                </a:lnTo>
                <a:lnTo>
                  <a:pt x="177800" y="685800"/>
                </a:lnTo>
                <a:lnTo>
                  <a:pt x="368300" y="723900"/>
                </a:lnTo>
                <a:lnTo>
                  <a:pt x="381000" y="1003300"/>
                </a:lnTo>
                <a:lnTo>
                  <a:pt x="546100" y="1028700"/>
                </a:lnTo>
                <a:lnTo>
                  <a:pt x="558800" y="1320800"/>
                </a:lnTo>
                <a:lnTo>
                  <a:pt x="1016000" y="1320800"/>
                </a:lnTo>
                <a:lnTo>
                  <a:pt x="1016000" y="1016000"/>
                </a:lnTo>
                <a:lnTo>
                  <a:pt x="1143000" y="1016000"/>
                </a:lnTo>
                <a:lnTo>
                  <a:pt x="1155700" y="711200"/>
                </a:lnTo>
                <a:lnTo>
                  <a:pt x="1333500" y="698500"/>
                </a:lnTo>
                <a:lnTo>
                  <a:pt x="1333500" y="368300"/>
                </a:lnTo>
                <a:lnTo>
                  <a:pt x="1524000" y="342900"/>
                </a:lnTo>
                <a:lnTo>
                  <a:pt x="1498600" y="127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69000">
                <a:schemeClr val="bg1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74963" y="985838"/>
            <a:ext cx="2987675" cy="4659312"/>
            <a:chOff x="4566463" y="986358"/>
            <a:chExt cx="2988622" cy="4658792"/>
          </a:xfrm>
        </p:grpSpPr>
        <p:sp>
          <p:nvSpPr>
            <p:cNvPr id="13331" name="Stored Data 21"/>
            <p:cNvSpPr>
              <a:spLocks noChangeArrowheads="1"/>
            </p:cNvSpPr>
            <p:nvPr/>
          </p:nvSpPr>
          <p:spPr bwMode="auto">
            <a:xfrm rot="4512356" flipV="1">
              <a:off x="5894107" y="4725938"/>
              <a:ext cx="347624" cy="71301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4F6228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2" name="Stored Data 22"/>
            <p:cNvSpPr>
              <a:spLocks noChangeArrowheads="1"/>
            </p:cNvSpPr>
            <p:nvPr/>
          </p:nvSpPr>
          <p:spPr bwMode="auto">
            <a:xfrm rot="5400000" flipH="1">
              <a:off x="5906019" y="5239491"/>
              <a:ext cx="353972" cy="457345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3" name="Stored Data 23"/>
            <p:cNvSpPr>
              <a:spLocks noChangeArrowheads="1"/>
            </p:cNvSpPr>
            <p:nvPr/>
          </p:nvSpPr>
          <p:spPr bwMode="auto">
            <a:xfrm rot="5400000" flipH="1">
              <a:off x="5886963" y="4801322"/>
              <a:ext cx="353972" cy="774946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4" name="Stored Data 24"/>
            <p:cNvSpPr>
              <a:spLocks noChangeArrowheads="1"/>
            </p:cNvSpPr>
            <p:nvPr/>
          </p:nvSpPr>
          <p:spPr bwMode="auto">
            <a:xfrm rot="4512356" flipV="1">
              <a:off x="5942542" y="4039303"/>
              <a:ext cx="347624" cy="1260875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5" name="Stored Data 25"/>
            <p:cNvSpPr>
              <a:spLocks noChangeArrowheads="1"/>
            </p:cNvSpPr>
            <p:nvPr/>
          </p:nvSpPr>
          <p:spPr bwMode="auto">
            <a:xfrm rot="4618894" flipV="1">
              <a:off x="5921138" y="1168307"/>
              <a:ext cx="501594" cy="2766302"/>
            </a:xfrm>
            <a:custGeom>
              <a:avLst/>
              <a:gdLst>
                <a:gd name="T0" fmla="*/ 2147483647 w 11136"/>
                <a:gd name="T1" fmla="*/ 0 h 10978"/>
                <a:gd name="T2" fmla="*/ 2147483647 w 11136"/>
                <a:gd name="T3" fmla="*/ 0 h 10978"/>
                <a:gd name="T4" fmla="*/ 2147483647 w 11136"/>
                <a:gd name="T5" fmla="*/ 2147483647 h 10978"/>
                <a:gd name="T6" fmla="*/ 2147483647 w 11136"/>
                <a:gd name="T7" fmla="*/ 2147483647 h 10978"/>
                <a:gd name="T8" fmla="*/ 2147483647 w 11136"/>
                <a:gd name="T9" fmla="*/ 2147483647 h 10978"/>
                <a:gd name="T10" fmla="*/ 2147483647 w 11136"/>
                <a:gd name="T11" fmla="*/ 2147483647 h 10978"/>
                <a:gd name="T12" fmla="*/ 2147483647 w 11136"/>
                <a:gd name="T13" fmla="*/ 0 h 10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36"/>
                <a:gd name="T22" fmla="*/ 0 h 10978"/>
                <a:gd name="T23" fmla="*/ 11136 w 11136"/>
                <a:gd name="T24" fmla="*/ 10978 h 10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36" h="10978">
                  <a:moveTo>
                    <a:pt x="1736" y="0"/>
                  </a:moveTo>
                  <a:lnTo>
                    <a:pt x="10069" y="0"/>
                  </a:lnTo>
                  <a:cubicBezTo>
                    <a:pt x="9148" y="0"/>
                    <a:pt x="8224" y="3236"/>
                    <a:pt x="8402" y="5000"/>
                  </a:cubicBezTo>
                  <a:cubicBezTo>
                    <a:pt x="8580" y="6764"/>
                    <a:pt x="10215" y="10586"/>
                    <a:pt x="11136" y="10586"/>
                  </a:cubicBezTo>
                  <a:cubicBezTo>
                    <a:pt x="8358" y="10586"/>
                    <a:pt x="6669" y="10978"/>
                    <a:pt x="3891" y="10978"/>
                  </a:cubicBezTo>
                  <a:cubicBezTo>
                    <a:pt x="2970" y="10978"/>
                    <a:pt x="428" y="6830"/>
                    <a:pt x="69" y="5000"/>
                  </a:cubicBezTo>
                  <a:cubicBezTo>
                    <a:pt x="-290" y="3170"/>
                    <a:pt x="815" y="0"/>
                    <a:pt x="173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13336" name="Stored Data 26"/>
            <p:cNvSpPr>
              <a:spLocks noChangeArrowheads="1"/>
            </p:cNvSpPr>
            <p:nvPr/>
          </p:nvSpPr>
          <p:spPr bwMode="auto">
            <a:xfrm rot="4512356" flipV="1">
              <a:off x="5914766" y="3484467"/>
              <a:ext cx="415879" cy="1572123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7" name="Stored Data 27"/>
            <p:cNvSpPr>
              <a:spLocks noChangeArrowheads="1"/>
            </p:cNvSpPr>
            <p:nvPr/>
          </p:nvSpPr>
          <p:spPr bwMode="auto">
            <a:xfrm rot="5400000" flipH="1">
              <a:off x="5864737" y="3797988"/>
              <a:ext cx="379371" cy="1457787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8" name="Stored Data 28"/>
            <p:cNvSpPr>
              <a:spLocks noChangeArrowheads="1"/>
            </p:cNvSpPr>
            <p:nvPr/>
          </p:nvSpPr>
          <p:spPr bwMode="auto">
            <a:xfrm rot="4512356" flipV="1">
              <a:off x="5901275" y="2816920"/>
              <a:ext cx="446038" cy="193736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9" name="Stored Data 29"/>
            <p:cNvSpPr>
              <a:spLocks noChangeArrowheads="1"/>
            </p:cNvSpPr>
            <p:nvPr/>
          </p:nvSpPr>
          <p:spPr bwMode="auto">
            <a:xfrm rot="4512356" flipV="1">
              <a:off x="5909220" y="2021585"/>
              <a:ext cx="469848" cy="234230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0" name="Stored Data 30"/>
            <p:cNvSpPr>
              <a:spLocks noChangeArrowheads="1"/>
            </p:cNvSpPr>
            <p:nvPr/>
          </p:nvSpPr>
          <p:spPr bwMode="auto">
            <a:xfrm rot="-5400000">
              <a:off x="5808390" y="1666773"/>
              <a:ext cx="507943" cy="2550333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0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1" name="Stored Data 31"/>
            <p:cNvSpPr>
              <a:spLocks noChangeArrowheads="1"/>
            </p:cNvSpPr>
            <p:nvPr/>
          </p:nvSpPr>
          <p:spPr bwMode="auto">
            <a:xfrm rot="-5400000">
              <a:off x="5796481" y="2497821"/>
              <a:ext cx="507943" cy="2154920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4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2" name="Stored Data 32"/>
            <p:cNvSpPr>
              <a:spLocks noChangeArrowheads="1"/>
            </p:cNvSpPr>
            <p:nvPr/>
          </p:nvSpPr>
          <p:spPr bwMode="auto">
            <a:xfrm rot="5400000" flipH="1">
              <a:off x="5817113" y="3204257"/>
              <a:ext cx="453974" cy="1796032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3" name="Curved Left Arrow 33"/>
            <p:cNvSpPr>
              <a:spLocks noChangeArrowheads="1"/>
            </p:cNvSpPr>
            <p:nvPr/>
          </p:nvSpPr>
          <p:spPr bwMode="auto">
            <a:xfrm rot="10800000">
              <a:off x="4566463" y="986358"/>
              <a:ext cx="2958449" cy="1506369"/>
            </a:xfrm>
            <a:prstGeom prst="curvedLeftArrow">
              <a:avLst>
                <a:gd name="adj1" fmla="val 25000"/>
                <a:gd name="adj2" fmla="val 50000"/>
                <a:gd name="adj3" fmla="val 25004"/>
              </a:avLst>
            </a:prstGeom>
            <a:gradFill rotWithShape="1">
              <a:gsLst>
                <a:gs pos="0">
                  <a:srgbClr val="254061"/>
                </a:gs>
                <a:gs pos="13000">
                  <a:srgbClr val="254061"/>
                </a:gs>
                <a:gs pos="50999">
                  <a:srgbClr val="376092"/>
                </a:gs>
                <a:gs pos="86000">
                  <a:srgbClr val="254061"/>
                </a:gs>
                <a:gs pos="100000">
                  <a:srgbClr val="254061"/>
                </a:gs>
              </a:gsLst>
              <a:lin ang="6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3344" name="Stored Data 34"/>
            <p:cNvSpPr>
              <a:spLocks noChangeArrowheads="1"/>
            </p:cNvSpPr>
            <p:nvPr/>
          </p:nvSpPr>
          <p:spPr bwMode="auto">
            <a:xfrm rot="5400000" flipH="1">
              <a:off x="5873466" y="4314730"/>
              <a:ext cx="353972" cy="1138598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3" name="TextBox 48"/>
          <p:cNvSpPr txBox="1">
            <a:spLocks noChangeArrowheads="1"/>
          </p:cNvSpPr>
          <p:nvPr/>
        </p:nvSpPr>
        <p:spPr bwMode="auto">
          <a:xfrm>
            <a:off x="937000" y="5296779"/>
            <a:ext cx="293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 smtClean="0"/>
              <a:t>Goods &amp; Services Evaluation</a:t>
            </a:r>
            <a:endParaRPr lang="en-US" sz="1600" b="1" dirty="0"/>
          </a:p>
        </p:txBody>
      </p:sp>
      <p:sp>
        <p:nvSpPr>
          <p:cNvPr id="54" name="TextBox 48"/>
          <p:cNvSpPr txBox="1">
            <a:spLocks noChangeArrowheads="1"/>
          </p:cNvSpPr>
          <p:nvPr/>
        </p:nvSpPr>
        <p:spPr bwMode="auto">
          <a:xfrm>
            <a:off x="5644107" y="4792008"/>
            <a:ext cx="2222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/>
              <a:t>Brainstorming Meetings</a:t>
            </a:r>
          </a:p>
        </p:txBody>
      </p:sp>
      <p:sp>
        <p:nvSpPr>
          <p:cNvPr id="55" name="TextBox 48"/>
          <p:cNvSpPr txBox="1">
            <a:spLocks noChangeArrowheads="1"/>
          </p:cNvSpPr>
          <p:nvPr/>
        </p:nvSpPr>
        <p:spPr bwMode="auto">
          <a:xfrm>
            <a:off x="1692275" y="4337050"/>
            <a:ext cx="19510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Strategic Planning</a:t>
            </a:r>
          </a:p>
        </p:txBody>
      </p:sp>
      <p:sp>
        <p:nvSpPr>
          <p:cNvPr id="57" name="TextBox 48"/>
          <p:cNvSpPr txBox="1">
            <a:spLocks noChangeArrowheads="1"/>
          </p:cNvSpPr>
          <p:nvPr/>
        </p:nvSpPr>
        <p:spPr bwMode="auto">
          <a:xfrm>
            <a:off x="5606813" y="3963988"/>
            <a:ext cx="1847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/>
              <a:t>Product Evaluation</a:t>
            </a:r>
          </a:p>
        </p:txBody>
      </p:sp>
      <p:sp>
        <p:nvSpPr>
          <p:cNvPr id="58" name="TextBox 48"/>
          <p:cNvSpPr txBox="1">
            <a:spLocks noChangeArrowheads="1"/>
          </p:cNvSpPr>
          <p:nvPr/>
        </p:nvSpPr>
        <p:spPr bwMode="auto">
          <a:xfrm>
            <a:off x="569913" y="3428207"/>
            <a:ext cx="2154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/>
              <a:t>Competitor Evaluation</a:t>
            </a:r>
          </a:p>
        </p:txBody>
      </p:sp>
      <p:sp>
        <p:nvSpPr>
          <p:cNvPr id="60" name="TextBox 48"/>
          <p:cNvSpPr txBox="1">
            <a:spLocks noChangeArrowheads="1"/>
          </p:cNvSpPr>
          <p:nvPr/>
        </p:nvSpPr>
        <p:spPr bwMode="auto">
          <a:xfrm>
            <a:off x="5710128" y="2836862"/>
            <a:ext cx="3028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/>
              <a:t>Personal Development Planning</a:t>
            </a:r>
          </a:p>
        </p:txBody>
      </p:sp>
      <p:sp>
        <p:nvSpPr>
          <p:cNvPr id="64" name="TextBox 48"/>
          <p:cNvSpPr txBox="1">
            <a:spLocks noChangeArrowheads="1"/>
          </p:cNvSpPr>
          <p:nvPr/>
        </p:nvSpPr>
        <p:spPr bwMode="auto">
          <a:xfrm>
            <a:off x="5927725" y="2146300"/>
            <a:ext cx="161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Decision Making</a:t>
            </a:r>
          </a:p>
        </p:txBody>
      </p:sp>
      <p:sp>
        <p:nvSpPr>
          <p:cNvPr id="68" name="TextBox 48"/>
          <p:cNvSpPr txBox="1">
            <a:spLocks noChangeArrowheads="1"/>
          </p:cNvSpPr>
          <p:nvPr/>
        </p:nvSpPr>
        <p:spPr bwMode="auto">
          <a:xfrm>
            <a:off x="1009324" y="1535113"/>
            <a:ext cx="1814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/>
              <a:t>Product Launch</a:t>
            </a:r>
          </a:p>
        </p:txBody>
      </p:sp>
      <p:sp>
        <p:nvSpPr>
          <p:cNvPr id="76" name="TextBox 48"/>
          <p:cNvSpPr txBox="1">
            <a:spLocks noChangeArrowheads="1"/>
          </p:cNvSpPr>
          <p:nvPr/>
        </p:nvSpPr>
        <p:spPr bwMode="auto">
          <a:xfrm>
            <a:off x="6019800" y="1146552"/>
            <a:ext cx="25100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 smtClean="0"/>
              <a:t>Effectiveness in Market</a:t>
            </a:r>
            <a:endParaRPr lang="en-US" sz="1600" b="1" dirty="0"/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785813" y="258763"/>
            <a:ext cx="5324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Who needs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9" name="TextBox 54"/>
          <p:cNvSpPr txBox="1">
            <a:spLocks noChangeArrowheads="1"/>
          </p:cNvSpPr>
          <p:nvPr/>
        </p:nvSpPr>
        <p:spPr bwMode="auto">
          <a:xfrm>
            <a:off x="776288" y="735013"/>
            <a:ext cx="2662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sz="1600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SWOT Analysis is also required for / during...</a:t>
            </a:r>
            <a:endParaRPr lang="en-GB" sz="1600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71 -3.92311E-6 L -4.75967E-6 -3.923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19 4.46966E-6 L 2.0996E-6 4.46966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82 -1.90366E-6 L -1.01857E-6 -1.90366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48 0.00254 L 4.45775E-6 4.61788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11 0.00371 L -3.35936E-6 -7.41084E-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7 0.0007 L 3.33333E-6 -4.69662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77 -0.01598 L -4.92278E-6 3.67763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0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22 0.06647 L -0.00208 0.0078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15" y="-29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19 0.00694 L 4.98525E-6 3.71931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54" grpId="0"/>
      <p:bldP spid="54" grpId="1"/>
      <p:bldP spid="55" grpId="0"/>
      <p:bldP spid="55" grpId="1"/>
      <p:bldP spid="57" grpId="0"/>
      <p:bldP spid="57" grpId="1"/>
      <p:bldP spid="58" grpId="0"/>
      <p:bldP spid="58" grpId="1"/>
      <p:bldP spid="60" grpId="0"/>
      <p:bldP spid="60" grpId="1"/>
      <p:bldP spid="64" grpId="0"/>
      <p:bldP spid="64" grpId="1"/>
      <p:bldP spid="68" grpId="0"/>
      <p:bldP spid="68" grpId="1"/>
      <p:bldP spid="76" grpId="0"/>
      <p:bldP spid="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149600" y="1497013"/>
            <a:ext cx="5519738" cy="4187825"/>
            <a:chOff x="990600" y="1660525"/>
            <a:chExt cx="2240279" cy="1700213"/>
          </a:xfrm>
        </p:grpSpPr>
        <p:grpSp>
          <p:nvGrpSpPr>
            <p:cNvPr id="15381" name="Group 56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5383" name="Freeform 58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5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028 w 2514600"/>
                  <a:gd name="T3" fmla="*/ 1674491 h 1219200"/>
                  <a:gd name="T4" fmla="*/ 487028 w 2514600"/>
                  <a:gd name="T5" fmla="*/ 0 h 1219200"/>
                  <a:gd name="T6" fmla="*/ 642877 w 2514600"/>
                  <a:gd name="T7" fmla="*/ 3215045 h 1219200"/>
                  <a:gd name="T8" fmla="*/ 487028 w 2514600"/>
                  <a:gd name="T9" fmla="*/ 6430088 h 1219200"/>
                  <a:gd name="T10" fmla="*/ 487028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5384" name="Freeform 59"/>
              <p:cNvSpPr>
                <a:spLocks noChangeArrowheads="1"/>
              </p:cNvSpPr>
              <p:nvPr/>
            </p:nvSpPr>
            <p:spPr bwMode="auto">
              <a:xfrm>
                <a:off x="1047944" y="1937019"/>
                <a:ext cx="1758332" cy="596815"/>
              </a:xfrm>
              <a:custGeom>
                <a:avLst/>
                <a:gdLst>
                  <a:gd name="T0" fmla="*/ 0 w 1758950"/>
                  <a:gd name="T1" fmla="*/ 564750 h 596900"/>
                  <a:gd name="T2" fmla="*/ 1755877 w 1758950"/>
                  <a:gd name="T3" fmla="*/ 596475 h 596900"/>
                  <a:gd name="T4" fmla="*/ 1464287 w 1758950"/>
                  <a:gd name="T5" fmla="*/ 0 h 596900"/>
                  <a:gd name="T6" fmla="*/ 1457948 w 1758950"/>
                  <a:gd name="T7" fmla="*/ 222090 h 596900"/>
                  <a:gd name="T8" fmla="*/ 0 w 1758950"/>
                  <a:gd name="T9" fmla="*/ 418800 h 596900"/>
                  <a:gd name="T10" fmla="*/ 0 w 1758950"/>
                  <a:gd name="T11" fmla="*/ 5647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5382" name="TextBox 8"/>
            <p:cNvSpPr txBox="1">
              <a:spLocks noChangeArrowheads="1"/>
            </p:cNvSpPr>
            <p:nvPr/>
          </p:nvSpPr>
          <p:spPr bwMode="auto">
            <a:xfrm>
              <a:off x="1316580" y="2403869"/>
              <a:ext cx="1914299" cy="124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FFFFFF"/>
                  </a:solidFill>
                </a:rPr>
                <a:t>3. Prepare Action Plans</a:t>
              </a:r>
            </a:p>
          </p:txBody>
        </p:sp>
      </p:grpSp>
      <p:sp>
        <p:nvSpPr>
          <p:cNvPr id="19" name="Right Triangle 18"/>
          <p:cNvSpPr/>
          <p:nvPr/>
        </p:nvSpPr>
        <p:spPr bwMode="auto">
          <a:xfrm rot="13500000">
            <a:off x="2068512" y="4579938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079625" y="2144713"/>
            <a:ext cx="3457575" cy="2889250"/>
            <a:chOff x="990600" y="1660525"/>
            <a:chExt cx="2034794" cy="1700213"/>
          </a:xfrm>
        </p:grpSpPr>
        <p:grpSp>
          <p:nvGrpSpPr>
            <p:cNvPr id="15377" name="Group 4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5379" name="Freeform 45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7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113 w 2514600"/>
                  <a:gd name="T3" fmla="*/ 1674491 h 1219200"/>
                  <a:gd name="T4" fmla="*/ 487113 w 2514600"/>
                  <a:gd name="T5" fmla="*/ 0 h 1219200"/>
                  <a:gd name="T6" fmla="*/ 642989 w 2514600"/>
                  <a:gd name="T7" fmla="*/ 3215045 h 1219200"/>
                  <a:gd name="T8" fmla="*/ 487113 w 2514600"/>
                  <a:gd name="T9" fmla="*/ 6430088 h 1219200"/>
                  <a:gd name="T10" fmla="*/ 487113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5380" name="Freeform 48"/>
              <p:cNvSpPr>
                <a:spLocks noChangeArrowheads="1"/>
              </p:cNvSpPr>
              <p:nvPr/>
            </p:nvSpPr>
            <p:spPr bwMode="auto">
              <a:xfrm>
                <a:off x="1047589" y="1937043"/>
                <a:ext cx="1759190" cy="596943"/>
              </a:xfrm>
              <a:custGeom>
                <a:avLst/>
                <a:gdLst>
                  <a:gd name="T0" fmla="*/ 0 w 1758950"/>
                  <a:gd name="T1" fmla="*/ 565355 h 596900"/>
                  <a:gd name="T2" fmla="*/ 1760379 w 1758950"/>
                  <a:gd name="T3" fmla="*/ 597115 h 596900"/>
                  <a:gd name="T4" fmla="*/ 1468041 w 1758950"/>
                  <a:gd name="T5" fmla="*/ 0 h 596900"/>
                  <a:gd name="T6" fmla="*/ 1461685 w 1758950"/>
                  <a:gd name="T7" fmla="*/ 222330 h 596900"/>
                  <a:gd name="T8" fmla="*/ 0 w 1758950"/>
                  <a:gd name="T9" fmla="*/ 419250 h 596900"/>
                  <a:gd name="T10" fmla="*/ 0 w 1758950"/>
                  <a:gd name="T11" fmla="*/ 565355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5378" name="TextBox 8"/>
            <p:cNvSpPr txBox="1">
              <a:spLocks noChangeArrowheads="1"/>
            </p:cNvSpPr>
            <p:nvPr/>
          </p:nvSpPr>
          <p:spPr bwMode="auto">
            <a:xfrm>
              <a:off x="1111094" y="2336419"/>
              <a:ext cx="1914300" cy="307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2. Perform SWOT Analysis </a:t>
              </a:r>
            </a:p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&amp; Document</a:t>
              </a:r>
              <a:endParaRPr lang="en-GB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990600" y="2752725"/>
            <a:ext cx="1914525" cy="1700213"/>
            <a:chOff x="990600" y="1660525"/>
            <a:chExt cx="1914525" cy="1700213"/>
          </a:xfrm>
        </p:grpSpPr>
        <p:grpSp>
          <p:nvGrpSpPr>
            <p:cNvPr id="15373" name="Group 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5375" name="Freeform 2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525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366 w 2514600"/>
                  <a:gd name="T3" fmla="*/ 1674491 h 1219200"/>
                  <a:gd name="T4" fmla="*/ 487366 w 2514600"/>
                  <a:gd name="T5" fmla="*/ 0 h 1219200"/>
                  <a:gd name="T6" fmla="*/ 643324 w 2514600"/>
                  <a:gd name="T7" fmla="*/ 3215045 h 1219200"/>
                  <a:gd name="T8" fmla="*/ 487366 w 2514600"/>
                  <a:gd name="T9" fmla="*/ 6430088 h 1219200"/>
                  <a:gd name="T10" fmla="*/ 487366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5376" name="Freeform 43"/>
              <p:cNvSpPr>
                <a:spLocks noChangeArrowheads="1"/>
              </p:cNvSpPr>
              <p:nvPr/>
            </p:nvSpPr>
            <p:spPr bwMode="auto">
              <a:xfrm>
                <a:off x="1047750" y="1936750"/>
                <a:ext cx="1758950" cy="596900"/>
              </a:xfrm>
              <a:custGeom>
                <a:avLst/>
                <a:gdLst>
                  <a:gd name="T0" fmla="*/ 0 w 1758950"/>
                  <a:gd name="T1" fmla="*/ 565150 h 596900"/>
                  <a:gd name="T2" fmla="*/ 1758950 w 1758950"/>
                  <a:gd name="T3" fmla="*/ 596900 h 596900"/>
                  <a:gd name="T4" fmla="*/ 1466850 w 1758950"/>
                  <a:gd name="T5" fmla="*/ 0 h 596900"/>
                  <a:gd name="T6" fmla="*/ 1460500 w 1758950"/>
                  <a:gd name="T7" fmla="*/ 222250 h 596900"/>
                  <a:gd name="T8" fmla="*/ 0 w 1758950"/>
                  <a:gd name="T9" fmla="*/ 419100 h 596900"/>
                  <a:gd name="T10" fmla="*/ 0 w 1758950"/>
                  <a:gd name="T11" fmla="*/ 5651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5374" name="TextBox 8"/>
            <p:cNvSpPr txBox="1">
              <a:spLocks noChangeArrowheads="1"/>
            </p:cNvSpPr>
            <p:nvPr/>
          </p:nvSpPr>
          <p:spPr bwMode="auto">
            <a:xfrm>
              <a:off x="990600" y="2227235"/>
              <a:ext cx="19142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 dirty="0">
                  <a:solidFill>
                    <a:srgbClr val="FFFFFF"/>
                  </a:solidFill>
                </a:rPr>
                <a:t>1. </a:t>
              </a:r>
              <a:r>
                <a:rPr lang="en-GB" sz="1400" dirty="0" err="1" smtClean="0">
                  <a:solidFill>
                    <a:srgbClr val="FFFFFF"/>
                  </a:solidFill>
                </a:rPr>
                <a:t>Analyze</a:t>
              </a:r>
              <a:r>
                <a:rPr lang="en-GB" sz="1400" dirty="0" smtClean="0">
                  <a:solidFill>
                    <a:srgbClr val="FFFFFF"/>
                  </a:solidFill>
                </a:rPr>
                <a:t> </a:t>
              </a:r>
              <a:r>
                <a:rPr lang="en-GB" sz="1400" dirty="0">
                  <a:solidFill>
                    <a:srgbClr val="FFFFFF"/>
                  </a:solidFill>
                </a:rPr>
                <a:t>Internal &amp; External Environment</a:t>
              </a:r>
            </a:p>
          </p:txBody>
        </p:sp>
      </p:grpSp>
      <p:sp>
        <p:nvSpPr>
          <p:cNvPr id="55" name="Right Triangle 54"/>
          <p:cNvSpPr/>
          <p:nvPr/>
        </p:nvSpPr>
        <p:spPr bwMode="auto">
          <a:xfrm rot="13500000">
            <a:off x="4157662" y="5159376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1" name="Right Triangle 60"/>
          <p:cNvSpPr/>
          <p:nvPr/>
        </p:nvSpPr>
        <p:spPr bwMode="auto">
          <a:xfrm rot="13500000">
            <a:off x="6321425" y="5726113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99 -2.22222E-6 L -8.33333E-7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99 -2.22222E-6 L -8.33333E-7 -2.22222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99 -2.22222E-6 L -8.33333E-7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5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6387" name="Picture 21" descr="SWOT_analysi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97050"/>
            <a:ext cx="60483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731838" y="1233488"/>
            <a:ext cx="4754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800" b="1"/>
              <a:t>1. Analyse Internal &amp; External Environment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pic>
        <p:nvPicPr>
          <p:cNvPr id="17414" name="Picture 5" descr="SWOT_analysis_exam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73125"/>
            <a:ext cx="5773738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18437" name="Group 55"/>
          <p:cNvGrpSpPr>
            <a:grpSpLocks/>
          </p:cNvGrpSpPr>
          <p:nvPr/>
        </p:nvGrpSpPr>
        <p:grpSpPr bwMode="auto">
          <a:xfrm>
            <a:off x="3149600" y="1497013"/>
            <a:ext cx="5519738" cy="4187825"/>
            <a:chOff x="990600" y="1660525"/>
            <a:chExt cx="2240279" cy="1700213"/>
          </a:xfrm>
        </p:grpSpPr>
        <p:grpSp>
          <p:nvGrpSpPr>
            <p:cNvPr id="18453" name="Group 56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8455" name="Freeform 58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5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028 w 2514600"/>
                  <a:gd name="T3" fmla="*/ 1674491 h 1219200"/>
                  <a:gd name="T4" fmla="*/ 487028 w 2514600"/>
                  <a:gd name="T5" fmla="*/ 0 h 1219200"/>
                  <a:gd name="T6" fmla="*/ 642877 w 2514600"/>
                  <a:gd name="T7" fmla="*/ 3215045 h 1219200"/>
                  <a:gd name="T8" fmla="*/ 487028 w 2514600"/>
                  <a:gd name="T9" fmla="*/ 6430088 h 1219200"/>
                  <a:gd name="T10" fmla="*/ 487028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8456" name="Freeform 59"/>
              <p:cNvSpPr>
                <a:spLocks noChangeArrowheads="1"/>
              </p:cNvSpPr>
              <p:nvPr/>
            </p:nvSpPr>
            <p:spPr bwMode="auto">
              <a:xfrm>
                <a:off x="1047944" y="1937019"/>
                <a:ext cx="1758332" cy="596815"/>
              </a:xfrm>
              <a:custGeom>
                <a:avLst/>
                <a:gdLst>
                  <a:gd name="T0" fmla="*/ 0 w 1758950"/>
                  <a:gd name="T1" fmla="*/ 564750 h 596900"/>
                  <a:gd name="T2" fmla="*/ 1755877 w 1758950"/>
                  <a:gd name="T3" fmla="*/ 596475 h 596900"/>
                  <a:gd name="T4" fmla="*/ 1464287 w 1758950"/>
                  <a:gd name="T5" fmla="*/ 0 h 596900"/>
                  <a:gd name="T6" fmla="*/ 1457948 w 1758950"/>
                  <a:gd name="T7" fmla="*/ 222090 h 596900"/>
                  <a:gd name="T8" fmla="*/ 0 w 1758950"/>
                  <a:gd name="T9" fmla="*/ 418800 h 596900"/>
                  <a:gd name="T10" fmla="*/ 0 w 1758950"/>
                  <a:gd name="T11" fmla="*/ 5647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8454" name="TextBox 8"/>
            <p:cNvSpPr txBox="1">
              <a:spLocks noChangeArrowheads="1"/>
            </p:cNvSpPr>
            <p:nvPr/>
          </p:nvSpPr>
          <p:spPr bwMode="auto">
            <a:xfrm>
              <a:off x="1316580" y="2403869"/>
              <a:ext cx="1914299" cy="124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FFFFFF"/>
                  </a:solidFill>
                </a:rPr>
                <a:t>3. Prepare Action Plans</a:t>
              </a:r>
            </a:p>
          </p:txBody>
        </p:sp>
      </p:grpSp>
      <p:sp>
        <p:nvSpPr>
          <p:cNvPr id="19" name="Right Triangle 18"/>
          <p:cNvSpPr/>
          <p:nvPr/>
        </p:nvSpPr>
        <p:spPr bwMode="auto">
          <a:xfrm rot="13500000">
            <a:off x="2068512" y="4579938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079625" y="2144713"/>
            <a:ext cx="3457575" cy="2889250"/>
            <a:chOff x="990600" y="1660525"/>
            <a:chExt cx="2034794" cy="1700213"/>
          </a:xfrm>
        </p:grpSpPr>
        <p:grpSp>
          <p:nvGrpSpPr>
            <p:cNvPr id="18449" name="Group 4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8451" name="Freeform 45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76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113 w 2514600"/>
                  <a:gd name="T3" fmla="*/ 1674491 h 1219200"/>
                  <a:gd name="T4" fmla="*/ 487113 w 2514600"/>
                  <a:gd name="T5" fmla="*/ 0 h 1219200"/>
                  <a:gd name="T6" fmla="*/ 642989 w 2514600"/>
                  <a:gd name="T7" fmla="*/ 3215045 h 1219200"/>
                  <a:gd name="T8" fmla="*/ 487113 w 2514600"/>
                  <a:gd name="T9" fmla="*/ 6430088 h 1219200"/>
                  <a:gd name="T10" fmla="*/ 487113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8452" name="Freeform 48"/>
              <p:cNvSpPr>
                <a:spLocks noChangeArrowheads="1"/>
              </p:cNvSpPr>
              <p:nvPr/>
            </p:nvSpPr>
            <p:spPr bwMode="auto">
              <a:xfrm>
                <a:off x="1047589" y="1937043"/>
                <a:ext cx="1759190" cy="596943"/>
              </a:xfrm>
              <a:custGeom>
                <a:avLst/>
                <a:gdLst>
                  <a:gd name="T0" fmla="*/ 0 w 1758950"/>
                  <a:gd name="T1" fmla="*/ 565355 h 596900"/>
                  <a:gd name="T2" fmla="*/ 1760379 w 1758950"/>
                  <a:gd name="T3" fmla="*/ 597115 h 596900"/>
                  <a:gd name="T4" fmla="*/ 1468041 w 1758950"/>
                  <a:gd name="T5" fmla="*/ 0 h 596900"/>
                  <a:gd name="T6" fmla="*/ 1461685 w 1758950"/>
                  <a:gd name="T7" fmla="*/ 222330 h 596900"/>
                  <a:gd name="T8" fmla="*/ 0 w 1758950"/>
                  <a:gd name="T9" fmla="*/ 419250 h 596900"/>
                  <a:gd name="T10" fmla="*/ 0 w 1758950"/>
                  <a:gd name="T11" fmla="*/ 565355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8450" name="TextBox 8"/>
            <p:cNvSpPr txBox="1">
              <a:spLocks noChangeArrowheads="1"/>
            </p:cNvSpPr>
            <p:nvPr/>
          </p:nvSpPr>
          <p:spPr bwMode="auto">
            <a:xfrm>
              <a:off x="1111094" y="2336419"/>
              <a:ext cx="1914300" cy="307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2. Perform SWOT Analysis </a:t>
              </a:r>
            </a:p>
            <a:p>
              <a:pPr algn="ctr" eaLnBrk="1" hangingPunct="1"/>
              <a:r>
                <a:rPr lang="en-US" sz="1400">
                  <a:solidFill>
                    <a:srgbClr val="FFFFFF"/>
                  </a:solidFill>
                </a:rPr>
                <a:t>&amp; Document</a:t>
              </a:r>
              <a:endParaRPr lang="en-GB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8440" name="Group 3"/>
          <p:cNvGrpSpPr>
            <a:grpSpLocks/>
          </p:cNvGrpSpPr>
          <p:nvPr/>
        </p:nvGrpSpPr>
        <p:grpSpPr bwMode="auto">
          <a:xfrm>
            <a:off x="990600" y="2752725"/>
            <a:ext cx="1914525" cy="1700213"/>
            <a:chOff x="990600" y="1660525"/>
            <a:chExt cx="1914525" cy="1700213"/>
          </a:xfrm>
        </p:grpSpPr>
        <p:grpSp>
          <p:nvGrpSpPr>
            <p:cNvPr id="18445" name="Group 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18447" name="Freeform 2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525" cy="1700213"/>
              </a:xfrm>
              <a:custGeom>
                <a:avLst/>
                <a:gdLst>
                  <a:gd name="T0" fmla="*/ 0 w 2514600"/>
                  <a:gd name="T1" fmla="*/ 2478254 h 1219200"/>
                  <a:gd name="T2" fmla="*/ 487366 w 2514600"/>
                  <a:gd name="T3" fmla="*/ 1674491 h 1219200"/>
                  <a:gd name="T4" fmla="*/ 487366 w 2514600"/>
                  <a:gd name="T5" fmla="*/ 0 h 1219200"/>
                  <a:gd name="T6" fmla="*/ 643324 w 2514600"/>
                  <a:gd name="T7" fmla="*/ 3215045 h 1219200"/>
                  <a:gd name="T8" fmla="*/ 487366 w 2514600"/>
                  <a:gd name="T9" fmla="*/ 6430088 h 1219200"/>
                  <a:gd name="T10" fmla="*/ 487366 w 2514600"/>
                  <a:gd name="T11" fmla="*/ 4755597 h 1219200"/>
                  <a:gd name="T12" fmla="*/ 0 w 2514600"/>
                  <a:gd name="T13" fmla="*/ 3951834 h 1219200"/>
                  <a:gd name="T14" fmla="*/ 0 w 2514600"/>
                  <a:gd name="T15" fmla="*/ 2478254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18448" name="Freeform 43"/>
              <p:cNvSpPr>
                <a:spLocks noChangeArrowheads="1"/>
              </p:cNvSpPr>
              <p:nvPr/>
            </p:nvSpPr>
            <p:spPr bwMode="auto">
              <a:xfrm>
                <a:off x="1047750" y="1936750"/>
                <a:ext cx="1758950" cy="596900"/>
              </a:xfrm>
              <a:custGeom>
                <a:avLst/>
                <a:gdLst>
                  <a:gd name="T0" fmla="*/ 0 w 1758950"/>
                  <a:gd name="T1" fmla="*/ 565150 h 596900"/>
                  <a:gd name="T2" fmla="*/ 1758950 w 1758950"/>
                  <a:gd name="T3" fmla="*/ 596900 h 596900"/>
                  <a:gd name="T4" fmla="*/ 1466850 w 1758950"/>
                  <a:gd name="T5" fmla="*/ 0 h 596900"/>
                  <a:gd name="T6" fmla="*/ 1460500 w 1758950"/>
                  <a:gd name="T7" fmla="*/ 222250 h 596900"/>
                  <a:gd name="T8" fmla="*/ 0 w 1758950"/>
                  <a:gd name="T9" fmla="*/ 419100 h 596900"/>
                  <a:gd name="T10" fmla="*/ 0 w 1758950"/>
                  <a:gd name="T11" fmla="*/ 5651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18446" name="TextBox 8"/>
            <p:cNvSpPr txBox="1">
              <a:spLocks noChangeArrowheads="1"/>
            </p:cNvSpPr>
            <p:nvPr/>
          </p:nvSpPr>
          <p:spPr bwMode="auto">
            <a:xfrm>
              <a:off x="990600" y="2227235"/>
              <a:ext cx="19142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FFFFFF"/>
                  </a:solidFill>
                </a:rPr>
                <a:t>1. Analyse Internal &amp; External Environment</a:t>
              </a:r>
            </a:p>
          </p:txBody>
        </p:sp>
      </p:grpSp>
      <p:sp>
        <p:nvSpPr>
          <p:cNvPr id="55" name="Right Triangle 54"/>
          <p:cNvSpPr/>
          <p:nvPr/>
        </p:nvSpPr>
        <p:spPr bwMode="auto">
          <a:xfrm rot="13500000">
            <a:off x="4157662" y="5159376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1" name="Right Triangle 60"/>
          <p:cNvSpPr/>
          <p:nvPr/>
        </p:nvSpPr>
        <p:spPr bwMode="auto">
          <a:xfrm rot="13500000">
            <a:off x="6321425" y="5726113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216650" y="1754188"/>
            <a:ext cx="2593975" cy="460375"/>
            <a:chOff x="1892300" y="3760788"/>
            <a:chExt cx="2593975" cy="460375"/>
          </a:xfrm>
        </p:grpSpPr>
        <p:sp>
          <p:nvSpPr>
            <p:cNvPr id="72" name="Rectangle 71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7" name="Parallelogram 76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06" name="Parallelogram 105"/>
            <p:cNvSpPr/>
            <p:nvPr/>
          </p:nvSpPr>
          <p:spPr bwMode="auto">
            <a:xfrm rot="20170596">
              <a:off x="3770313" y="3892550"/>
              <a:ext cx="715962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55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109" name="Parallelogram 108"/>
          <p:cNvSpPr/>
          <p:nvPr/>
        </p:nvSpPr>
        <p:spPr bwMode="auto">
          <a:xfrm>
            <a:off x="6559227" y="1731452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0" name="TextBox 109"/>
          <p:cNvSpPr txBox="1"/>
          <p:nvPr/>
        </p:nvSpPr>
        <p:spPr bwMode="auto">
          <a:xfrm>
            <a:off x="7046829" y="839573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7</a:t>
            </a:r>
          </a:p>
        </p:txBody>
      </p:sp>
      <p:sp>
        <p:nvSpPr>
          <p:cNvPr id="112" name="Rektangel 1338"/>
          <p:cNvSpPr>
            <a:spLocks noChangeArrowheads="1"/>
          </p:cNvSpPr>
          <p:nvPr/>
        </p:nvSpPr>
        <p:spPr bwMode="auto">
          <a:xfrm>
            <a:off x="1903413" y="1527175"/>
            <a:ext cx="43529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IN" sz="1400" b="1" noProof="1">
                <a:solidFill>
                  <a:srgbClr val="171717"/>
                </a:solidFill>
                <a:cs typeface="Arial" charset="0"/>
              </a:rPr>
              <a:t>Carry your findings forward - </a:t>
            </a:r>
            <a:r>
              <a:rPr lang="en-IN" sz="1400" noProof="1">
                <a:solidFill>
                  <a:srgbClr val="171717"/>
                </a:solidFill>
                <a:cs typeface="Arial" charset="0"/>
              </a:rPr>
              <a:t>Make sure that the SWOT analysis is used in subsequent planning. Revisit your findings at suitable time intervals. 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375150" y="3173413"/>
            <a:ext cx="2593975" cy="460375"/>
            <a:chOff x="1892300" y="3760788"/>
            <a:chExt cx="2593975" cy="460375"/>
          </a:xfrm>
        </p:grpSpPr>
        <p:sp>
          <p:nvSpPr>
            <p:cNvPr id="73" name="Rectangle 72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4" name="Parallelogram 73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5" name="Parallelogram 74"/>
            <p:cNvSpPr/>
            <p:nvPr/>
          </p:nvSpPr>
          <p:spPr bwMode="auto">
            <a:xfrm rot="20170596">
              <a:off x="3770313" y="3892550"/>
              <a:ext cx="715962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51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96" name="Ellipse 98"/>
          <p:cNvSpPr/>
          <p:nvPr/>
        </p:nvSpPr>
        <p:spPr bwMode="auto">
          <a:xfrm>
            <a:off x="3297288" y="4308668"/>
            <a:ext cx="3925438" cy="68699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2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3348038" y="3856038"/>
            <a:ext cx="2593975" cy="460375"/>
            <a:chOff x="1892300" y="3760788"/>
            <a:chExt cx="2593975" cy="460375"/>
          </a:xfrm>
        </p:grpSpPr>
        <p:sp>
          <p:nvSpPr>
            <p:cNvPr id="98" name="Rectangle 97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99" name="Parallelogram 9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00" name="Parallelogram 99"/>
            <p:cNvSpPr/>
            <p:nvPr/>
          </p:nvSpPr>
          <p:spPr bwMode="auto">
            <a:xfrm rot="20170596">
              <a:off x="3770312" y="3892550"/>
              <a:ext cx="715963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47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102" name="Parallelogram 101"/>
          <p:cNvSpPr/>
          <p:nvPr/>
        </p:nvSpPr>
        <p:spPr bwMode="auto">
          <a:xfrm>
            <a:off x="3690144" y="3833337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04" name="Lige forbindelse 1333"/>
          <p:cNvCxnSpPr>
            <a:cxnSpLocks noChangeShapeType="1"/>
          </p:cNvCxnSpPr>
          <p:nvPr/>
        </p:nvCxnSpPr>
        <p:spPr bwMode="auto">
          <a:xfrm rot="10800000" flipV="1">
            <a:off x="2900363" y="4022725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Rektangel 1338"/>
          <p:cNvSpPr>
            <a:spLocks noChangeArrowheads="1"/>
          </p:cNvSpPr>
          <p:nvPr/>
        </p:nvSpPr>
        <p:spPr bwMode="auto">
          <a:xfrm>
            <a:off x="214313" y="3716338"/>
            <a:ext cx="28749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IN" sz="1400" b="1" noProof="1">
                <a:solidFill>
                  <a:srgbClr val="171717"/>
                </a:solidFill>
                <a:cs typeface="Arial" charset="0"/>
              </a:rPr>
              <a:t>Create a workshop environment - </a:t>
            </a:r>
            <a:r>
              <a:rPr lang="en-IN" sz="1400" noProof="1">
                <a:solidFill>
                  <a:srgbClr val="171717"/>
                </a:solidFill>
                <a:cs typeface="Arial" charset="0"/>
              </a:rPr>
              <a:t>Encourage an atmosphere conducive to the free flow of information.</a:t>
            </a:r>
          </a:p>
        </p:txBody>
      </p:sp>
      <p:sp>
        <p:nvSpPr>
          <p:cNvPr id="86" name="Ellipse 98"/>
          <p:cNvSpPr/>
          <p:nvPr/>
        </p:nvSpPr>
        <p:spPr bwMode="auto">
          <a:xfrm>
            <a:off x="2684952" y="4977742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2339975" y="4559300"/>
            <a:ext cx="2593975" cy="460375"/>
            <a:chOff x="1892300" y="3760788"/>
            <a:chExt cx="2593975" cy="460375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9" name="Parallelogram 8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90" name="Parallelogram 89"/>
            <p:cNvSpPr/>
            <p:nvPr/>
          </p:nvSpPr>
          <p:spPr bwMode="auto">
            <a:xfrm rot="20170596">
              <a:off x="3770313" y="3892551"/>
              <a:ext cx="715962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43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92" name="Parallelogram 91"/>
          <p:cNvSpPr/>
          <p:nvPr/>
        </p:nvSpPr>
        <p:spPr bwMode="auto">
          <a:xfrm>
            <a:off x="2680917" y="4536431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3" name="TextBox 92"/>
          <p:cNvSpPr txBox="1"/>
          <p:nvPr/>
        </p:nvSpPr>
        <p:spPr bwMode="auto">
          <a:xfrm>
            <a:off x="3213877" y="3621874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3</a:t>
            </a:r>
          </a:p>
        </p:txBody>
      </p:sp>
      <p:cxnSp>
        <p:nvCxnSpPr>
          <p:cNvPr id="94" name="Lige forbindelse 1333"/>
          <p:cNvCxnSpPr>
            <a:cxnSpLocks noChangeShapeType="1"/>
          </p:cNvCxnSpPr>
          <p:nvPr/>
        </p:nvCxnSpPr>
        <p:spPr bwMode="auto">
          <a:xfrm rot="10800000" flipV="1">
            <a:off x="4748213" y="4930775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ktangel 1338"/>
          <p:cNvSpPr>
            <a:spLocks noChangeArrowheads="1"/>
          </p:cNvSpPr>
          <p:nvPr/>
        </p:nvSpPr>
        <p:spPr bwMode="auto">
          <a:xfrm>
            <a:off x="5049838" y="4641850"/>
            <a:ext cx="38465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IN" sz="1400" b="1" noProof="1">
                <a:solidFill>
                  <a:srgbClr val="171717"/>
                </a:solidFill>
                <a:cs typeface="Arial" charset="0"/>
              </a:rPr>
              <a:t>Allocate research &amp; information gathering tasks - </a:t>
            </a:r>
            <a:r>
              <a:rPr lang="en-IN" sz="1400" noProof="1">
                <a:solidFill>
                  <a:srgbClr val="171717"/>
                </a:solidFill>
                <a:cs typeface="Arial" charset="0"/>
              </a:rPr>
              <a:t>Background preparation can be carried out in two stages – Exploratory and Detailed. Information on Strengths &amp; Weaknesses should focus on the internal factors &amp; information on Opportunities &amp; Threats should focus on the external factors.</a:t>
            </a:r>
          </a:p>
        </p:txBody>
      </p:sp>
      <p:sp>
        <p:nvSpPr>
          <p:cNvPr id="76" name="Ellipse 98"/>
          <p:cNvSpPr/>
          <p:nvPr/>
        </p:nvSpPr>
        <p:spPr bwMode="auto">
          <a:xfrm>
            <a:off x="1716098" y="5437713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63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449388" y="5211763"/>
            <a:ext cx="2593975" cy="460375"/>
            <a:chOff x="1892300" y="3760788"/>
            <a:chExt cx="2593975" cy="460375"/>
          </a:xfrm>
        </p:grpSpPr>
        <p:sp>
          <p:nvSpPr>
            <p:cNvPr id="78" name="Rectangle 77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9" name="Parallelogram 7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0" name="Parallelogram 79"/>
            <p:cNvSpPr/>
            <p:nvPr/>
          </p:nvSpPr>
          <p:spPr bwMode="auto">
            <a:xfrm rot="20170596">
              <a:off x="3770312" y="3892550"/>
              <a:ext cx="715963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9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82" name="Parallelogram 81"/>
          <p:cNvSpPr/>
          <p:nvPr/>
        </p:nvSpPr>
        <p:spPr bwMode="auto">
          <a:xfrm>
            <a:off x="1791440" y="5189186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505835" y="4308650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2</a:t>
            </a:r>
          </a:p>
        </p:txBody>
      </p:sp>
      <p:cxnSp>
        <p:nvCxnSpPr>
          <p:cNvPr id="84" name="Lige forbindelse 1333"/>
          <p:cNvCxnSpPr>
            <a:cxnSpLocks noChangeShapeType="1"/>
          </p:cNvCxnSpPr>
          <p:nvPr/>
        </p:nvCxnSpPr>
        <p:spPr bwMode="auto">
          <a:xfrm rot="10800000" flipV="1">
            <a:off x="1570038" y="5264150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ktangel 1338"/>
          <p:cNvSpPr>
            <a:spLocks noChangeArrowheads="1"/>
          </p:cNvSpPr>
          <p:nvPr/>
        </p:nvSpPr>
        <p:spPr bwMode="auto">
          <a:xfrm>
            <a:off x="42863" y="4665663"/>
            <a:ext cx="20939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defRPr/>
            </a:pPr>
            <a:r>
              <a:rPr lang="en-US" sz="1400" b="1" noProof="1">
                <a:solidFill>
                  <a:srgbClr val="171717"/>
                </a:solidFill>
                <a:ea typeface="ＭＳ Ｐゴシック" pitchFamily="34" charset="-128"/>
                <a:cs typeface="Arial" charset="0"/>
              </a:rPr>
              <a:t>Select contributors - </a:t>
            </a:r>
            <a:r>
              <a:rPr lang="en-US" sz="1400" noProof="1">
                <a:solidFill>
                  <a:srgbClr val="171717"/>
                </a:solidFill>
                <a:ea typeface="ＭＳ Ｐゴシック" pitchFamily="34" charset="-128"/>
                <a:cs typeface="Arial" charset="0"/>
              </a:rPr>
              <a:t>Expert opinion may be required for SWOT</a:t>
            </a:r>
            <a:endParaRPr lang="en-US" sz="1050" noProof="1">
              <a:solidFill>
                <a:srgbClr val="171717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55" name="Ellipse 98"/>
          <p:cNvSpPr/>
          <p:nvPr/>
        </p:nvSpPr>
        <p:spPr bwMode="auto">
          <a:xfrm>
            <a:off x="214282" y="6045110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63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650875" y="5921375"/>
            <a:ext cx="2593975" cy="460375"/>
            <a:chOff x="1892300" y="3760788"/>
            <a:chExt cx="2593975" cy="460375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37" name="Parallelogram 36"/>
            <p:cNvSpPr/>
            <p:nvPr/>
          </p:nvSpPr>
          <p:spPr bwMode="auto">
            <a:xfrm rot="20170596">
              <a:off x="3770313" y="3892551"/>
              <a:ext cx="715962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5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38" name="Parallelogram 37"/>
          <p:cNvSpPr/>
          <p:nvPr/>
        </p:nvSpPr>
        <p:spPr bwMode="auto">
          <a:xfrm>
            <a:off x="992681" y="5898643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1514302" y="5006767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1</a:t>
            </a:r>
          </a:p>
        </p:txBody>
      </p:sp>
      <p:cxnSp>
        <p:nvCxnSpPr>
          <p:cNvPr id="56" name="Lige forbindelse 1333"/>
          <p:cNvCxnSpPr>
            <a:cxnSpLocks noChangeShapeType="1"/>
          </p:cNvCxnSpPr>
          <p:nvPr/>
        </p:nvCxnSpPr>
        <p:spPr bwMode="auto">
          <a:xfrm rot="10800000" flipV="1">
            <a:off x="3060700" y="6292850"/>
            <a:ext cx="287338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ktangel 1338"/>
          <p:cNvSpPr>
            <a:spLocks noChangeArrowheads="1"/>
          </p:cNvSpPr>
          <p:nvPr/>
        </p:nvSpPr>
        <p:spPr bwMode="auto">
          <a:xfrm>
            <a:off x="3362325" y="6054725"/>
            <a:ext cx="34210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defRPr/>
            </a:pPr>
            <a:r>
              <a:rPr lang="en-US" sz="1400" b="1" noProof="1">
                <a:solidFill>
                  <a:srgbClr val="171717"/>
                </a:solidFill>
                <a:ea typeface="ＭＳ Ｐゴシック" pitchFamily="34" charset="-128"/>
                <a:cs typeface="Arial" charset="0"/>
              </a:rPr>
              <a:t>Establish the objectives </a:t>
            </a:r>
            <a:r>
              <a:rPr lang="en-US" sz="1400" noProof="1">
                <a:solidFill>
                  <a:srgbClr val="171717"/>
                </a:solidFill>
                <a:ea typeface="ＭＳ Ｐゴシック" pitchFamily="34" charset="-128"/>
                <a:cs typeface="Arial" charset="0"/>
              </a:rPr>
              <a:t>- Purpose of conducting a SWOT may be wide / narrow, general / specific.</a:t>
            </a:r>
            <a:endParaRPr lang="en-US" sz="1050" noProof="1">
              <a:solidFill>
                <a:srgbClr val="171717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61" name="Ellipse 98"/>
          <p:cNvSpPr/>
          <p:nvPr/>
        </p:nvSpPr>
        <p:spPr bwMode="auto">
          <a:xfrm>
            <a:off x="5332898" y="2922760"/>
            <a:ext cx="3925438" cy="68699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2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5383213" y="2470150"/>
            <a:ext cx="2593975" cy="460375"/>
            <a:chOff x="1892300" y="3760788"/>
            <a:chExt cx="2593975" cy="460375"/>
          </a:xfrm>
        </p:grpSpPr>
        <p:sp>
          <p:nvSpPr>
            <p:cNvPr id="63" name="Rectangle 62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64" name="Parallelogram 63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66" name="Parallelogram 65"/>
            <p:cNvSpPr/>
            <p:nvPr/>
          </p:nvSpPr>
          <p:spPr bwMode="auto">
            <a:xfrm rot="20170596">
              <a:off x="3770312" y="3892551"/>
              <a:ext cx="715963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1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68" name="Parallelogram 67"/>
          <p:cNvSpPr/>
          <p:nvPr/>
        </p:nvSpPr>
        <p:spPr bwMode="auto">
          <a:xfrm>
            <a:off x="5725754" y="2447429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6213356" y="1555550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6</a:t>
            </a:r>
          </a:p>
        </p:txBody>
      </p:sp>
      <p:cxnSp>
        <p:nvCxnSpPr>
          <p:cNvPr id="70" name="Lige forbindelse 1333"/>
          <p:cNvCxnSpPr>
            <a:cxnSpLocks noChangeShapeType="1"/>
          </p:cNvCxnSpPr>
          <p:nvPr/>
        </p:nvCxnSpPr>
        <p:spPr bwMode="auto">
          <a:xfrm rot="10800000" flipV="1">
            <a:off x="4935538" y="2636838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ktangel 1338"/>
          <p:cNvSpPr>
            <a:spLocks noChangeArrowheads="1"/>
          </p:cNvSpPr>
          <p:nvPr/>
        </p:nvSpPr>
        <p:spPr bwMode="auto">
          <a:xfrm>
            <a:off x="1857375" y="2454275"/>
            <a:ext cx="3197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IN" sz="1400" b="1" noProof="1">
                <a:solidFill>
                  <a:srgbClr val="171717"/>
                </a:solidFill>
                <a:cs typeface="Arial" charset="0"/>
              </a:rPr>
              <a:t>Evaluate listed ideas against Objectives - </a:t>
            </a:r>
            <a:r>
              <a:rPr lang="en-IN" sz="1400" noProof="1">
                <a:solidFill>
                  <a:srgbClr val="171717"/>
                </a:solidFill>
                <a:cs typeface="Arial" charset="0"/>
              </a:rPr>
              <a:t>With the lists compiled, sort and group facts and ideas in relation to the objectives.</a:t>
            </a:r>
          </a:p>
        </p:txBody>
      </p:sp>
      <p:sp>
        <p:nvSpPr>
          <p:cNvPr id="81" name="Parallelogram 80"/>
          <p:cNvSpPr/>
          <p:nvPr/>
        </p:nvSpPr>
        <p:spPr bwMode="auto">
          <a:xfrm>
            <a:off x="4716527" y="3150523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5249487" y="2235966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5</a:t>
            </a:r>
          </a:p>
        </p:txBody>
      </p:sp>
      <p:cxnSp>
        <p:nvCxnSpPr>
          <p:cNvPr id="91" name="Lige forbindelse 1333"/>
          <p:cNvCxnSpPr>
            <a:cxnSpLocks noChangeShapeType="1"/>
          </p:cNvCxnSpPr>
          <p:nvPr/>
        </p:nvCxnSpPr>
        <p:spPr bwMode="auto">
          <a:xfrm rot="10800000" flipV="1">
            <a:off x="6783388" y="3544888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Rektangel 1338"/>
          <p:cNvSpPr>
            <a:spLocks noChangeArrowheads="1"/>
          </p:cNvSpPr>
          <p:nvPr/>
        </p:nvSpPr>
        <p:spPr bwMode="auto">
          <a:xfrm>
            <a:off x="6902450" y="3306763"/>
            <a:ext cx="224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IN" sz="1400" b="1" noProof="1">
                <a:solidFill>
                  <a:srgbClr val="171717"/>
                </a:solidFill>
                <a:cs typeface="Arial" charset="0"/>
              </a:rPr>
              <a:t>List Strengths, Weaknesses, Opportunities, &amp; threats</a:t>
            </a:r>
            <a:endParaRPr lang="en-IN" sz="1400" noProof="1">
              <a:solidFill>
                <a:srgbClr val="171717"/>
              </a:solidFill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 bwMode="auto">
          <a:xfrm>
            <a:off x="4177746" y="2941458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4</a:t>
            </a:r>
          </a:p>
        </p:txBody>
      </p:sp>
      <p:cxnSp>
        <p:nvCxnSpPr>
          <p:cNvPr id="113" name="Lige forbindelse 1333"/>
          <p:cNvCxnSpPr>
            <a:cxnSpLocks noChangeShapeType="1"/>
          </p:cNvCxnSpPr>
          <p:nvPr/>
        </p:nvCxnSpPr>
        <p:spPr bwMode="auto">
          <a:xfrm rot="10800000" flipV="1">
            <a:off x="5934075" y="1938338"/>
            <a:ext cx="287338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532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b="1" dirty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How to conduct SWOT Analysis?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9526" name="TextBox 8"/>
          <p:cNvSpPr txBox="1">
            <a:spLocks noChangeArrowheads="1"/>
          </p:cNvSpPr>
          <p:nvPr/>
        </p:nvSpPr>
        <p:spPr bwMode="auto">
          <a:xfrm>
            <a:off x="747713" y="1031875"/>
            <a:ext cx="5224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/>
              <a:t>2. Perform SWOT Analysis &amp; Document</a:t>
            </a:r>
            <a:endParaRPr lang="en-GB" sz="1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with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1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withGroup">
                            <p:stCondLst>
                              <p:cond delay="12500"/>
                            </p:stCondLst>
                            <p:childTnLst>
                              <p:par>
                                <p:cTn id="1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withGroup">
                            <p:stCondLst>
                              <p:cond delay="16500"/>
                            </p:stCondLst>
                            <p:childTnLst>
                              <p:par>
                                <p:cTn id="1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withGroup">
                            <p:stCondLst>
                              <p:cond delay="17000"/>
                            </p:stCondLst>
                            <p:childTnLst>
                              <p:par>
                                <p:cTn id="16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withGroup">
                            <p:stCondLst>
                              <p:cond delay="21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05" grpId="0"/>
      <p:bldP spid="95" grpId="0"/>
      <p:bldP spid="85" grpId="0"/>
      <p:bldP spid="57" grpId="0"/>
      <p:bldP spid="71" grpId="0"/>
      <p:bldP spid="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90a8e75f5cc3638ba1a1e4d229f07746abbab5f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3545</TotalTime>
  <Words>1210</Words>
  <Application>Microsoft Office PowerPoint</Application>
  <PresentationFormat>On-screen Show (4:3)</PresentationFormat>
  <Paragraphs>247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to Use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Manager>Sherpinsky</Manager>
  <Company>Sherp-A-Palooza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PPT</dc:title>
  <dc:creator>Sherpinsky</dc:creator>
  <cp:lastModifiedBy>CRP</cp:lastModifiedBy>
  <cp:revision>217</cp:revision>
  <dcterms:created xsi:type="dcterms:W3CDTF">2011-05-28T09:29:49Z</dcterms:created>
  <dcterms:modified xsi:type="dcterms:W3CDTF">2022-10-13T15:42:57Z</dcterms:modified>
  <cp:category>Honors Marketing</cp:category>
</cp:coreProperties>
</file>