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5998" r:id="rId2"/>
  </p:sldMasterIdLst>
  <p:notesMasterIdLst>
    <p:notesMasterId r:id="rId23"/>
  </p:notesMasterIdLst>
  <p:handoutMasterIdLst>
    <p:handoutMasterId r:id="rId24"/>
  </p:handoutMasterIdLst>
  <p:sldIdLst>
    <p:sldId id="386" r:id="rId3"/>
    <p:sldId id="322" r:id="rId4"/>
    <p:sldId id="324" r:id="rId5"/>
    <p:sldId id="362" r:id="rId6"/>
    <p:sldId id="361" r:id="rId7"/>
    <p:sldId id="325" r:id="rId8"/>
    <p:sldId id="372" r:id="rId9"/>
    <p:sldId id="373" r:id="rId10"/>
    <p:sldId id="376" r:id="rId11"/>
    <p:sldId id="366" r:id="rId12"/>
    <p:sldId id="379" r:id="rId13"/>
    <p:sldId id="380" r:id="rId14"/>
    <p:sldId id="381" r:id="rId15"/>
    <p:sldId id="377" r:id="rId16"/>
    <p:sldId id="378" r:id="rId17"/>
    <p:sldId id="382" r:id="rId18"/>
    <p:sldId id="375" r:id="rId19"/>
    <p:sldId id="351" r:id="rId20"/>
    <p:sldId id="384" r:id="rId21"/>
    <p:sldId id="387" r:id="rId2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9A6"/>
    <a:srgbClr val="000099"/>
    <a:srgbClr val="0039A6"/>
    <a:srgbClr val="006600"/>
    <a:srgbClr val="028432"/>
    <a:srgbClr val="E7E7D8"/>
    <a:srgbClr val="0536C6"/>
    <a:srgbClr val="9237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3" autoAdjust="0"/>
    <p:restoredTop sz="77728" autoAdjust="0"/>
  </p:normalViewPr>
  <p:slideViewPr>
    <p:cSldViewPr>
      <p:cViewPr>
        <p:scale>
          <a:sx n="51" d="100"/>
          <a:sy n="51" d="100"/>
        </p:scale>
        <p:origin x="-1652" y="-4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3" Type="http://schemas.openxmlformats.org/officeDocument/2006/relationships/slide" Target="slides/slide8.xml"/><Relationship Id="rId7" Type="http://schemas.openxmlformats.org/officeDocument/2006/relationships/slide" Target="slides/slide12.xml"/><Relationship Id="rId12" Type="http://schemas.openxmlformats.org/officeDocument/2006/relationships/slide" Target="slides/slide18.xml"/><Relationship Id="rId2" Type="http://schemas.openxmlformats.org/officeDocument/2006/relationships/slide" Target="slides/slide7.xml"/><Relationship Id="rId1" Type="http://schemas.openxmlformats.org/officeDocument/2006/relationships/slide" Target="slides/slide6.xml"/><Relationship Id="rId6" Type="http://schemas.openxmlformats.org/officeDocument/2006/relationships/slide" Target="slides/slide11.xml"/><Relationship Id="rId11" Type="http://schemas.openxmlformats.org/officeDocument/2006/relationships/slide" Target="slides/slide16.xml"/><Relationship Id="rId5" Type="http://schemas.openxmlformats.org/officeDocument/2006/relationships/slide" Target="slides/slide10.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10/27/2022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10/27/2022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D7B44253-CC8C-405B-B173-37089594C512}" type="datetimeFigureOut">
              <a:rPr lang="en-US" smtClean="0"/>
              <a:pPr/>
              <a:t>10/27/2022</a:t>
            </a:fld>
            <a:endParaRPr lang="en-US" dirty="0"/>
          </a:p>
        </p:txBody>
      </p:sp>
      <p:sp>
        <p:nvSpPr>
          <p:cNvPr id="16" name="Slide Number Placeholder 15"/>
          <p:cNvSpPr>
            <a:spLocks noGrp="1"/>
          </p:cNvSpPr>
          <p:nvPr>
            <p:ph type="sldNum" sz="quarter" idx="11"/>
          </p:nvPr>
        </p:nvSpPr>
        <p:spPr/>
        <p:txBody>
          <a:bodyPr/>
          <a:lstStyle/>
          <a:p>
            <a:fld id="{563B4164-3AD1-4303-8927-DA91AA9BC4F8}"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pPr>
              <a:defRPr/>
            </a:pPr>
            <a:endParaRPr lang="en-US" dirty="0"/>
          </a:p>
        </p:txBody>
      </p:sp>
      <p:sp>
        <p:nvSpPr>
          <p:cNvPr id="15" name="Slide Number Placeholder 14"/>
          <p:cNvSpPr>
            <a:spLocks noGrp="1"/>
          </p:cNvSpPr>
          <p:nvPr>
            <p:ph type="sldNum" sz="quarter" idx="11"/>
          </p:nvPr>
        </p:nvSpPr>
        <p:spPr/>
        <p:txBody>
          <a:bodyPr/>
          <a:lstStyle/>
          <a:p>
            <a:pPr>
              <a:defRPr/>
            </a:pPr>
            <a:fld id="{9EDE2762-D309-4A1B-90D4-EE2DB97D9608}" type="slidenum">
              <a:rPr lang="en-US" altLang="en-US" smtClean="0"/>
              <a:pPr>
                <a:defRPr/>
              </a:pPr>
              <a:t>‹#›</a:t>
            </a:fld>
            <a:endParaRPr lang="en-US" altLang="en-US" dirty="0"/>
          </a:p>
        </p:txBody>
      </p:sp>
      <p:sp>
        <p:nvSpPr>
          <p:cNvPr id="16" name="Footer Placeholder 15"/>
          <p:cNvSpPr>
            <a:spLocks noGrp="1"/>
          </p:cNvSpPr>
          <p:nvPr>
            <p:ph type="ftr" sz="quarter" idx="12"/>
          </p:nvPr>
        </p:nvSpPr>
        <p:spPr/>
        <p:txBody>
          <a:bodyPr/>
          <a:lstStyle/>
          <a:p>
            <a:pPr>
              <a:defRPr/>
            </a:pPr>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D7B44253-CC8C-405B-B173-37089594C512}" type="datetimeFigureOut">
              <a:rPr lang="en-US" smtClean="0"/>
              <a:pPr/>
              <a:t>10/27/2022</a:t>
            </a:fld>
            <a:endParaRPr lang="en-US" dirty="0"/>
          </a:p>
        </p:txBody>
      </p:sp>
      <p:sp>
        <p:nvSpPr>
          <p:cNvPr id="13" name="Slide Number Placeholder 12"/>
          <p:cNvSpPr>
            <a:spLocks noGrp="1"/>
          </p:cNvSpPr>
          <p:nvPr>
            <p:ph type="sldNum" sz="quarter" idx="11"/>
          </p:nvPr>
        </p:nvSpPr>
        <p:spPr/>
        <p:txBody>
          <a:bodyPr/>
          <a:lstStyle/>
          <a:p>
            <a:fld id="{563B4164-3AD1-4303-8927-DA91AA9BC4F8}"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D7B44253-CC8C-405B-B173-37089594C512}" type="datetimeFigureOut">
              <a:rPr lang="en-US" smtClean="0"/>
              <a:pPr/>
              <a:t>10/27/2022</a:t>
            </a:fld>
            <a:endParaRPr lang="en-US" dirty="0"/>
          </a:p>
        </p:txBody>
      </p:sp>
      <p:sp>
        <p:nvSpPr>
          <p:cNvPr id="9" name="Slide Number Placeholder 8"/>
          <p:cNvSpPr>
            <a:spLocks noGrp="1"/>
          </p:cNvSpPr>
          <p:nvPr>
            <p:ph type="sldNum" sz="quarter" idx="11"/>
          </p:nvPr>
        </p:nvSpPr>
        <p:spPr/>
        <p:txBody>
          <a:bodyPr/>
          <a:lstStyle/>
          <a:p>
            <a:fld id="{563B4164-3AD1-4303-8927-DA91AA9BC4F8}"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pPr>
              <a:defRPr/>
            </a:pPr>
            <a:endParaRPr lang="en-US" dirty="0"/>
          </a:p>
        </p:txBody>
      </p:sp>
      <p:sp>
        <p:nvSpPr>
          <p:cNvPr id="15" name="Slide Number Placeholder 14"/>
          <p:cNvSpPr>
            <a:spLocks noGrp="1"/>
          </p:cNvSpPr>
          <p:nvPr>
            <p:ph type="sldNum" sz="quarter" idx="11"/>
          </p:nvPr>
        </p:nvSpPr>
        <p:spPr/>
        <p:txBody>
          <a:bodyPr/>
          <a:lstStyle/>
          <a:p>
            <a:pPr>
              <a:defRPr/>
            </a:pPr>
            <a:fld id="{C346C8A6-4EAA-425C-AD65-FB7185D13849}" type="slidenum">
              <a:rPr lang="en-US" altLang="en-US" smtClean="0"/>
              <a:pPr>
                <a:defRPr/>
              </a:pPr>
              <a:t>‹#›</a:t>
            </a:fld>
            <a:endParaRPr lang="en-US" altLang="en-US" dirty="0"/>
          </a:p>
        </p:txBody>
      </p:sp>
      <p:sp>
        <p:nvSpPr>
          <p:cNvPr id="16" name="Footer Placeholder 15"/>
          <p:cNvSpPr>
            <a:spLocks noGrp="1"/>
          </p:cNvSpPr>
          <p:nvPr>
            <p:ph type="ftr" sz="quarter" idx="12"/>
          </p:nvPr>
        </p:nvSpPr>
        <p:spPr/>
        <p:txBody>
          <a:bodyPr/>
          <a:lstStyle/>
          <a:p>
            <a:pPr>
              <a:defRPr/>
            </a:pPr>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pPr>
              <a:defRPr/>
            </a:pPr>
            <a:endParaRPr lang="en-US" dirty="0"/>
          </a:p>
        </p:txBody>
      </p:sp>
      <p:sp>
        <p:nvSpPr>
          <p:cNvPr id="8" name="Slide Number Placeholder 7"/>
          <p:cNvSpPr>
            <a:spLocks noGrp="1"/>
          </p:cNvSpPr>
          <p:nvPr>
            <p:ph type="sldNum" sz="quarter" idx="11"/>
          </p:nvPr>
        </p:nvSpPr>
        <p:spPr/>
        <p:txBody>
          <a:bodyPr/>
          <a:lstStyle/>
          <a:p>
            <a:pPr>
              <a:defRPr/>
            </a:pPr>
            <a:fld id="{2CBE984D-2DD5-4668-BAF8-1C9AC1A13DBC}" type="slidenum">
              <a:rPr lang="en-US" altLang="en-US" smtClean="0"/>
              <a:pPr>
                <a:defRPr/>
              </a:pPr>
              <a:t>‹#›</a:t>
            </a:fld>
            <a:endParaRPr lang="en-US" altLang="en-US" dirty="0"/>
          </a:p>
        </p:txBody>
      </p:sp>
      <p:sp>
        <p:nvSpPr>
          <p:cNvPr id="9" name="Footer Placeholder 8"/>
          <p:cNvSpPr>
            <a:spLocks noGrp="1"/>
          </p:cNvSpPr>
          <p:nvPr>
            <p:ph type="ftr" sz="quarter" idx="12"/>
          </p:nvPr>
        </p:nvSpPr>
        <p:spPr/>
        <p:txBody>
          <a:bodyPr/>
          <a:lstStyle/>
          <a:p>
            <a:pPr>
              <a:defRPr/>
            </a:pPr>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dirty="0"/>
          </a:p>
        </p:txBody>
      </p:sp>
      <p:sp>
        <p:nvSpPr>
          <p:cNvPr id="6" name="Slide Number Placeholder 5"/>
          <p:cNvSpPr>
            <a:spLocks noGrp="1"/>
          </p:cNvSpPr>
          <p:nvPr>
            <p:ph type="sldNum" sz="quarter" idx="11"/>
          </p:nvPr>
        </p:nvSpPr>
        <p:spPr/>
        <p:txBody>
          <a:bodyPr/>
          <a:lstStyle/>
          <a:p>
            <a:pPr>
              <a:defRPr/>
            </a:pPr>
            <a:fld id="{486D207D-9E64-417F-AA84-D9CB1A523B53}" type="slidenum">
              <a:rPr lang="en-US" altLang="en-US" smtClean="0"/>
              <a:pPr>
                <a:defRPr/>
              </a:pPr>
              <a:t>‹#›</a:t>
            </a:fld>
            <a:endParaRPr lang="en-US" altLang="en-US" dirty="0"/>
          </a:p>
        </p:txBody>
      </p:sp>
      <p:sp>
        <p:nvSpPr>
          <p:cNvPr id="7" name="Footer Placeholder 6"/>
          <p:cNvSpPr>
            <a:spLocks noGrp="1"/>
          </p:cNvSpPr>
          <p:nvPr>
            <p:ph type="ftr" sz="quarter" idx="12"/>
          </p:nvPr>
        </p:nvSpPr>
        <p:spPr/>
        <p:txBody>
          <a:bodyPr/>
          <a:lstStyle/>
          <a:p>
            <a:pPr>
              <a:defRPr/>
            </a:pPr>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D7B44253-CC8C-405B-B173-37089594C512}" type="datetimeFigureOut">
              <a:rPr lang="en-US" smtClean="0"/>
              <a:pPr/>
              <a:t>10/27/2022</a:t>
            </a:fld>
            <a:endParaRPr lang="en-US" dirty="0"/>
          </a:p>
        </p:txBody>
      </p:sp>
      <p:sp>
        <p:nvSpPr>
          <p:cNvPr id="16" name="Slide Number Placeholder 15"/>
          <p:cNvSpPr>
            <a:spLocks noGrp="1"/>
          </p:cNvSpPr>
          <p:nvPr>
            <p:ph type="sldNum" sz="quarter" idx="11"/>
          </p:nvPr>
        </p:nvSpPr>
        <p:spPr/>
        <p:txBody>
          <a:bodyPr/>
          <a:lstStyle/>
          <a:p>
            <a:fld id="{563B4164-3AD1-4303-8927-DA91AA9BC4F8}"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D7B44253-CC8C-405B-B173-37089594C512}" type="datetimeFigureOut">
              <a:rPr lang="en-US" smtClean="0"/>
              <a:pPr/>
              <a:t>10/27/2022</a:t>
            </a:fld>
            <a:endParaRPr lang="en-US" dirty="0"/>
          </a:p>
        </p:txBody>
      </p:sp>
      <p:sp>
        <p:nvSpPr>
          <p:cNvPr id="14" name="Slide Number Placeholder 13"/>
          <p:cNvSpPr>
            <a:spLocks noGrp="1"/>
          </p:cNvSpPr>
          <p:nvPr>
            <p:ph type="sldNum" sz="quarter" idx="11"/>
          </p:nvPr>
        </p:nvSpPr>
        <p:spPr/>
        <p:txBody>
          <a:bodyPr/>
          <a:lstStyle/>
          <a:p>
            <a:fld id="{563B4164-3AD1-4303-8927-DA91AA9BC4F8}"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44253-CC8C-405B-B173-37089594C512}"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3B4164-3AD1-4303-8927-DA91AA9BC4F8}" type="slidenum">
              <a:rPr lang="en-US" smtClean="0"/>
              <a:pPr/>
              <a:t>‹#›</a:t>
            </a:fld>
            <a:endParaRPr lang="en-US" dirty="0"/>
          </a:p>
        </p:txBody>
      </p:sp>
    </p:spTree>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B44253-CC8C-405B-B173-37089594C512}"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3B4164-3AD1-4303-8927-DA91AA9BC4F8}" type="slidenum">
              <a:rPr lang="en-US" smtClean="0"/>
              <a:pPr/>
              <a:t>‹#›</a:t>
            </a:fld>
            <a:endParaRPr lang="en-US" dirty="0"/>
          </a:p>
        </p:txBody>
      </p:sp>
    </p:spTree>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slideLayout" Target="../slideLayouts/slideLayout5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10" Type="http://schemas.openxmlformats.org/officeDocument/2006/relationships/slideLayout" Target="../slideLayouts/slideLayout45.xml"/><Relationship Id="rId19" Type="http://schemas.openxmlformats.org/officeDocument/2006/relationships/theme" Target="../theme/theme2.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7"/>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B385921-A91A-409C-921C-0E0EC1E750EC}" type="datetime2">
              <a:rPr lang="en-US" smtClean="0"/>
              <a:t>Friday, October 28, 2022</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789C0F2-17E0-497A-9BBE-0C73201AAFE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5999" r:id="rId1"/>
    <p:sldLayoutId id="2147486000" r:id="rId2"/>
    <p:sldLayoutId id="2147486001" r:id="rId3"/>
    <p:sldLayoutId id="2147486002" r:id="rId4"/>
    <p:sldLayoutId id="2147486003" r:id="rId5"/>
    <p:sldLayoutId id="2147486004" r:id="rId6"/>
    <p:sldLayoutId id="2147486005" r:id="rId7"/>
    <p:sldLayoutId id="2147486006" r:id="rId8"/>
    <p:sldLayoutId id="2147486007" r:id="rId9"/>
    <p:sldLayoutId id="2147486008" r:id="rId10"/>
    <p:sldLayoutId id="2147486009" r:id="rId11"/>
    <p:sldLayoutId id="2147486010" r:id="rId12"/>
    <p:sldLayoutId id="2147486011" r:id="rId13"/>
    <p:sldLayoutId id="2147486012" r:id="rId14"/>
    <p:sldLayoutId id="2147486013" r:id="rId15"/>
    <p:sldLayoutId id="2147486014" r:id="rId16"/>
    <p:sldLayoutId id="2147486015" r:id="rId17"/>
    <p:sldLayoutId id="2147486016" r:id="rId18"/>
  </p:sldLayoutIdLst>
  <p:hf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6.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bg1">
                    <a:lumMod val="75000"/>
                    <a:lumOff val="25000"/>
                  </a:schemeClr>
                </a:solidFill>
                <a:latin typeface="Verdana" pitchFamily="34" charset="0"/>
                <a:cs typeface="+mn-cs"/>
              </a:rPr>
              <a:t>.Org</a:t>
            </a:r>
            <a:endParaRPr lang="en-US" sz="2800" b="1" dirty="0">
              <a:solidFill>
                <a:schemeClr val="bg1">
                  <a:lumMod val="75000"/>
                  <a:lumOff val="25000"/>
                </a:schemeClr>
              </a:solidFill>
              <a:latin typeface="Tahoma" pitchFamily="34" charset="0"/>
              <a:cs typeface="+mn-cs"/>
            </a:endParaRPr>
          </a:p>
        </p:txBody>
      </p:sp>
      <p:sp>
        <p:nvSpPr>
          <p:cNvPr id="16389" name="Text Box 9"/>
          <p:cNvSpPr txBox="1">
            <a:spLocks noChangeArrowheads="1"/>
          </p:cNvSpPr>
          <p:nvPr/>
        </p:nvSpPr>
        <p:spPr bwMode="auto">
          <a:xfrm>
            <a:off x="1371600" y="5221069"/>
            <a:ext cx="7538086"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latin typeface="+mn-lt"/>
                <a:cs typeface="Times New Roman" pitchFamily="18" charset="0"/>
              </a:rPr>
              <a:t>Submitted </a:t>
            </a:r>
            <a:r>
              <a:rPr lang="en-US" sz="2000" b="1" dirty="0">
                <a:latin typeface="+mn-lt"/>
                <a:cs typeface="Times New Roman" pitchFamily="18" charset="0"/>
              </a:rPr>
              <a:t>To:	 </a:t>
            </a:r>
            <a:r>
              <a:rPr lang="en-US" sz="2000" b="1" dirty="0" smtClean="0">
                <a:latin typeface="+mn-lt"/>
                <a:cs typeface="Times New Roman" pitchFamily="18" charset="0"/>
              </a:rPr>
              <a:t>             		           Submitted </a:t>
            </a:r>
            <a:r>
              <a:rPr lang="en-US" sz="2000" b="1" dirty="0">
                <a:latin typeface="+mn-lt"/>
                <a:cs typeface="Times New Roman" pitchFamily="18" charset="0"/>
              </a:rPr>
              <a:t>By:</a:t>
            </a:r>
          </a:p>
          <a:p>
            <a:pPr eaLnBrk="0" hangingPunct="0"/>
            <a:r>
              <a:rPr lang="en-US" sz="2000" b="1" dirty="0">
                <a:latin typeface="+mn-lt"/>
                <a:cs typeface="Times New Roman" pitchFamily="18" charset="0"/>
              </a:rPr>
              <a:t>S</a:t>
            </a:r>
            <a:r>
              <a:rPr lang="en-US" sz="2000" b="1" dirty="0" smtClean="0">
                <a:latin typeface="+mn-lt"/>
                <a:cs typeface="Times New Roman" pitchFamily="18" charset="0"/>
              </a:rPr>
              <a:t>tudymafia.org                                         Studymafia.org               </a:t>
            </a:r>
            <a:endParaRPr lang="en-US" sz="2000" b="1" dirty="0">
              <a:latin typeface="+mn-lt"/>
              <a:cs typeface="Times New Roman" pitchFamily="18" charset="0"/>
            </a:endParaRPr>
          </a:p>
        </p:txBody>
      </p:sp>
      <p:sp>
        <p:nvSpPr>
          <p:cNvPr id="8" name="Rectangle 7"/>
          <p:cNvSpPr/>
          <p:nvPr/>
        </p:nvSpPr>
        <p:spPr>
          <a:xfrm>
            <a:off x="2646847" y="2514600"/>
            <a:ext cx="3839513" cy="1754326"/>
          </a:xfrm>
          <a:prstGeom prst="rect">
            <a:avLst/>
          </a:prstGeom>
          <a:noFill/>
        </p:spPr>
        <p:txBody>
          <a:bodyPr wrap="none">
            <a:spAutoFit/>
          </a:bodyPr>
          <a:lstStyle/>
          <a:p>
            <a:pPr algn="ctr" fontAlgn="auto">
              <a:spcBef>
                <a:spcPts val="0"/>
              </a:spcBef>
              <a:spcAft>
                <a:spcPts val="0"/>
              </a:spcAft>
              <a:defRPr/>
            </a:pPr>
            <a:r>
              <a:rPr lang="en-US" altLang="en-US" sz="5400" b="1" dirty="0">
                <a:solidFill>
                  <a:srgbClr val="FF39A6"/>
                </a:solidFill>
                <a:latin typeface="Times New Roman" pitchFamily="18" charset="0"/>
                <a:cs typeface="Times New Roman" pitchFamily="18" charset="0"/>
              </a:rPr>
              <a:t>Rheumatoid</a:t>
            </a:r>
            <a:r>
              <a:rPr lang="en-US" altLang="en-US" sz="5400" b="1" dirty="0">
                <a:solidFill>
                  <a:schemeClr val="tx2">
                    <a:lumMod val="90000"/>
                  </a:schemeClr>
                </a:solidFill>
                <a:latin typeface="Times New Roman" pitchFamily="18" charset="0"/>
                <a:cs typeface="Times New Roman" pitchFamily="18" charset="0"/>
              </a:rPr>
              <a:t/>
            </a:r>
            <a:br>
              <a:rPr lang="en-US" altLang="en-US" sz="5400" b="1" dirty="0">
                <a:solidFill>
                  <a:schemeClr val="tx2">
                    <a:lumMod val="90000"/>
                  </a:schemeClr>
                </a:solidFill>
                <a:latin typeface="Times New Roman" pitchFamily="18" charset="0"/>
                <a:cs typeface="Times New Roman" pitchFamily="18" charset="0"/>
              </a:rPr>
            </a:br>
            <a:r>
              <a:rPr lang="en-US" altLang="en-US" sz="5400" b="1" dirty="0">
                <a:solidFill>
                  <a:srgbClr val="FF0000"/>
                </a:solidFill>
                <a:latin typeface="Times New Roman" pitchFamily="18" charset="0"/>
                <a:cs typeface="Times New Roman" pitchFamily="18" charset="0"/>
              </a:rPr>
              <a:t>Arthritis</a:t>
            </a:r>
            <a:endParaRPr lang="en-US" sz="5400" b="1"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2865508137"/>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1">
                    <a:lumMod val="40000"/>
                    <a:lumOff val="60000"/>
                  </a:schemeClr>
                </a:solidFill>
              </a:rPr>
              <a:t>Complications</a:t>
            </a:r>
            <a:r>
              <a:rPr lang="en-US" sz="3600" dirty="0" smtClean="0">
                <a:solidFill>
                  <a:schemeClr val="accent1">
                    <a:lumMod val="40000"/>
                    <a:lumOff val="60000"/>
                  </a:schemeClr>
                </a:solidFill>
              </a:rPr>
              <a:t> </a:t>
            </a:r>
            <a:r>
              <a:rPr lang="en-US" altLang="en-US" sz="3600" b="1" dirty="0" smtClean="0">
                <a:solidFill>
                  <a:schemeClr val="accent1">
                    <a:lumMod val="40000"/>
                    <a:lumOff val="60000"/>
                  </a:schemeClr>
                </a:solidFill>
                <a:latin typeface="Times New Roman" pitchFamily="18" charset="0"/>
                <a:cs typeface="Times New Roman" pitchFamily="18" charset="0"/>
              </a:rPr>
              <a:t>of Rheumatoid Arthritis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828800"/>
            <a:ext cx="8153400" cy="3970318"/>
          </a:xfrm>
          <a:prstGeom prst="rect">
            <a:avLst/>
          </a:prstGeom>
          <a:noFill/>
        </p:spPr>
        <p:txBody>
          <a:bodyPr wrap="square">
            <a:spAutoFit/>
          </a:bodyPr>
          <a:lstStyle/>
          <a:p>
            <a:pPr>
              <a:buFont typeface="Arial" pitchFamily="34" charset="0"/>
              <a:buChar char="•"/>
            </a:pPr>
            <a:r>
              <a:rPr lang="en-US" sz="2800" b="1" dirty="0" smtClean="0"/>
              <a:t>Osteoporosis.</a:t>
            </a:r>
            <a:r>
              <a:rPr lang="en-US" sz="2800" dirty="0" smtClean="0"/>
              <a:t> Rheumatoid arthritis itself, along with some medications used for treating rheumatoid arthritis, can increase your risk of osteoporosis — a condition that weakens your bones and makes them more prone to fracture.</a:t>
            </a:r>
          </a:p>
          <a:p>
            <a:pPr>
              <a:buFont typeface="Arial" pitchFamily="34" charset="0"/>
              <a:buChar char="•"/>
            </a:pPr>
            <a:r>
              <a:rPr lang="en-US" sz="2800" b="1" dirty="0" smtClean="0"/>
              <a:t>Rheumatoid nodules.</a:t>
            </a:r>
            <a:r>
              <a:rPr lang="en-US" sz="2800" dirty="0" smtClean="0"/>
              <a:t> These firm bumps of tissue most commonly form around pressure points, such as the elbows. However, these nodules can form anywhere in the body, including the heart and lungs.</a:t>
            </a: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1">
                    <a:lumMod val="40000"/>
                    <a:lumOff val="60000"/>
                  </a:schemeClr>
                </a:solidFill>
              </a:rPr>
              <a:t>Complications</a:t>
            </a:r>
            <a:r>
              <a:rPr lang="en-US" sz="3600" dirty="0" smtClean="0">
                <a:solidFill>
                  <a:schemeClr val="accent1">
                    <a:lumMod val="40000"/>
                    <a:lumOff val="60000"/>
                  </a:schemeClr>
                </a:solidFill>
              </a:rPr>
              <a:t> </a:t>
            </a:r>
            <a:r>
              <a:rPr lang="en-US" altLang="en-US" sz="3600" b="1" dirty="0" smtClean="0">
                <a:solidFill>
                  <a:schemeClr val="accent1">
                    <a:lumMod val="40000"/>
                    <a:lumOff val="60000"/>
                  </a:schemeClr>
                </a:solidFill>
                <a:latin typeface="Times New Roman" pitchFamily="18" charset="0"/>
                <a:cs typeface="Times New Roman" pitchFamily="18" charset="0"/>
              </a:rPr>
              <a:t>of Rheumatoid Arthritis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828800"/>
            <a:ext cx="8153400" cy="3970318"/>
          </a:xfrm>
          <a:prstGeom prst="rect">
            <a:avLst/>
          </a:prstGeom>
          <a:noFill/>
        </p:spPr>
        <p:txBody>
          <a:bodyPr wrap="square">
            <a:spAutoFit/>
          </a:bodyPr>
          <a:lstStyle/>
          <a:p>
            <a:pPr>
              <a:buFont typeface="Arial" pitchFamily="34" charset="0"/>
              <a:buChar char="•"/>
            </a:pPr>
            <a:r>
              <a:rPr lang="en-US" sz="2800" b="1" dirty="0" smtClean="0"/>
              <a:t>Dry eyes and mouth.</a:t>
            </a:r>
            <a:r>
              <a:rPr lang="en-US" sz="2800" dirty="0" smtClean="0"/>
              <a:t> People who have rheumatoid arthritis are much more likely to develop Sjogren's syndrome, a disorder that decreases the amount of moisture in the eyes and mouth.</a:t>
            </a:r>
          </a:p>
          <a:p>
            <a:pPr>
              <a:buFont typeface="Arial" pitchFamily="34" charset="0"/>
              <a:buChar char="•"/>
            </a:pPr>
            <a:r>
              <a:rPr lang="en-US" sz="2800" b="1" dirty="0" smtClean="0"/>
              <a:t>Infections.</a:t>
            </a:r>
            <a:r>
              <a:rPr lang="en-US" sz="2800" dirty="0" smtClean="0"/>
              <a:t> Rheumatoid arthritis itself and many of the medications used to combat it can impair the immune system, leading to increased infections. Protect yourself with vaccinations to prevent diseases such as influenza, pneumonia, shingles and COVID-19.</a:t>
            </a: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1">
                    <a:lumMod val="40000"/>
                    <a:lumOff val="60000"/>
                  </a:schemeClr>
                </a:solidFill>
              </a:rPr>
              <a:t>Complications</a:t>
            </a:r>
            <a:r>
              <a:rPr lang="en-US" sz="3600" dirty="0" smtClean="0">
                <a:solidFill>
                  <a:schemeClr val="accent1">
                    <a:lumMod val="40000"/>
                    <a:lumOff val="60000"/>
                  </a:schemeClr>
                </a:solidFill>
              </a:rPr>
              <a:t> </a:t>
            </a:r>
            <a:r>
              <a:rPr lang="en-US" altLang="en-US" sz="3600" b="1" dirty="0" smtClean="0">
                <a:solidFill>
                  <a:schemeClr val="accent1">
                    <a:lumMod val="40000"/>
                    <a:lumOff val="60000"/>
                  </a:schemeClr>
                </a:solidFill>
                <a:latin typeface="Times New Roman" pitchFamily="18" charset="0"/>
                <a:cs typeface="Times New Roman" pitchFamily="18" charset="0"/>
              </a:rPr>
              <a:t>of Rheumatoid Arthritis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600200"/>
            <a:ext cx="8153400" cy="4401205"/>
          </a:xfrm>
          <a:prstGeom prst="rect">
            <a:avLst/>
          </a:prstGeom>
          <a:noFill/>
        </p:spPr>
        <p:txBody>
          <a:bodyPr wrap="square">
            <a:spAutoFit/>
          </a:bodyPr>
          <a:lstStyle/>
          <a:p>
            <a:pPr>
              <a:buFont typeface="Arial" pitchFamily="34" charset="0"/>
              <a:buChar char="•"/>
            </a:pPr>
            <a:r>
              <a:rPr lang="en-US" sz="2800" b="1" dirty="0" smtClean="0"/>
              <a:t>Abnormal body composition.</a:t>
            </a:r>
            <a:r>
              <a:rPr lang="en-US" sz="2800" dirty="0" smtClean="0"/>
              <a:t> The proportion of fat to lean mass is often higher in people who have rheumatoid arthritis, even in those who have a normal body mass index (BMI).</a:t>
            </a:r>
          </a:p>
          <a:p>
            <a:pPr>
              <a:buFont typeface="Arial" pitchFamily="34" charset="0"/>
              <a:buChar char="•"/>
            </a:pPr>
            <a:r>
              <a:rPr lang="en-US" sz="2800" b="1" dirty="0" smtClean="0"/>
              <a:t>Carpal tunnel syndrome.</a:t>
            </a:r>
            <a:r>
              <a:rPr lang="en-US" sz="2800" dirty="0" smtClean="0"/>
              <a:t> If rheumatoid arthritis affects your wrists, the inflammation can compress the nerve that serves most of your hand and fingers.</a:t>
            </a:r>
          </a:p>
          <a:p>
            <a:pPr>
              <a:buFont typeface="Arial" pitchFamily="34" charset="0"/>
              <a:buChar char="•"/>
            </a:pPr>
            <a:r>
              <a:rPr lang="en-US" sz="2800" b="1" dirty="0" smtClean="0"/>
              <a:t>Heart problems.</a:t>
            </a:r>
            <a:r>
              <a:rPr lang="en-US" sz="2800" dirty="0" smtClean="0"/>
              <a:t> Rheumatoid arthritis can increase your risk of hardened and blocked arteries, as well as inflammation of the sac that encloses your heart.</a:t>
            </a: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1">
                    <a:lumMod val="40000"/>
                    <a:lumOff val="60000"/>
                  </a:schemeClr>
                </a:solidFill>
              </a:rPr>
              <a:t>Complications</a:t>
            </a:r>
            <a:r>
              <a:rPr lang="en-US" sz="3600" dirty="0" smtClean="0">
                <a:solidFill>
                  <a:schemeClr val="accent1">
                    <a:lumMod val="40000"/>
                    <a:lumOff val="60000"/>
                  </a:schemeClr>
                </a:solidFill>
              </a:rPr>
              <a:t> </a:t>
            </a:r>
            <a:r>
              <a:rPr lang="en-US" altLang="en-US" sz="3600" b="1" dirty="0" smtClean="0">
                <a:solidFill>
                  <a:schemeClr val="accent1">
                    <a:lumMod val="40000"/>
                    <a:lumOff val="60000"/>
                  </a:schemeClr>
                </a:solidFill>
                <a:latin typeface="Times New Roman" pitchFamily="18" charset="0"/>
                <a:cs typeface="Times New Roman" pitchFamily="18" charset="0"/>
              </a:rPr>
              <a:t>of Rheumatoid Arthritis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828800"/>
            <a:ext cx="8153400" cy="3539430"/>
          </a:xfrm>
          <a:prstGeom prst="rect">
            <a:avLst/>
          </a:prstGeom>
          <a:noFill/>
        </p:spPr>
        <p:txBody>
          <a:bodyPr wrap="square">
            <a:spAutoFit/>
          </a:bodyPr>
          <a:lstStyle/>
          <a:p>
            <a:pPr>
              <a:buFont typeface="Arial" pitchFamily="34" charset="0"/>
              <a:buChar char="•"/>
            </a:pPr>
            <a:r>
              <a:rPr lang="en-US" sz="3200" b="1" dirty="0" smtClean="0"/>
              <a:t>Lung disease.</a:t>
            </a:r>
            <a:r>
              <a:rPr lang="en-US" sz="3200" dirty="0" smtClean="0"/>
              <a:t> People with rheumatoid arthritis have an increased risk of inflammation and scarring of the lung tissues, which can lead to progressive shortness of breath.</a:t>
            </a:r>
          </a:p>
          <a:p>
            <a:pPr>
              <a:buFont typeface="Arial" pitchFamily="34" charset="0"/>
              <a:buChar char="•"/>
            </a:pPr>
            <a:r>
              <a:rPr lang="en-US" sz="3200" b="1" dirty="0" smtClean="0"/>
              <a:t>Lymphoma.</a:t>
            </a:r>
            <a:r>
              <a:rPr lang="en-US" sz="3200" dirty="0" smtClean="0"/>
              <a:t> Rheumatoid arthritis increases the risk of lymphoma, a group of blood cancers that develop in the lymph system.</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1">
                    <a:lumMod val="40000"/>
                    <a:lumOff val="60000"/>
                  </a:schemeClr>
                </a:solidFill>
                <a:latin typeface="Times New Roman" pitchFamily="18" charset="0"/>
                <a:cs typeface="Times New Roman" pitchFamily="18" charset="0"/>
              </a:rPr>
              <a:t>Diagnosis of Rheumatoid Arthritis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304800" y="1676400"/>
            <a:ext cx="8534400" cy="4832092"/>
          </a:xfrm>
          <a:prstGeom prst="rect">
            <a:avLst/>
          </a:prstGeom>
          <a:noFill/>
        </p:spPr>
        <p:txBody>
          <a:bodyPr wrap="square">
            <a:spAutoFit/>
          </a:bodyPr>
          <a:lstStyle/>
          <a:p>
            <a:r>
              <a:rPr lang="en-US" sz="2800" b="1" dirty="0" smtClean="0"/>
              <a:t>Blood tests</a:t>
            </a:r>
          </a:p>
          <a:p>
            <a:pPr>
              <a:buFont typeface="Arial" pitchFamily="34" charset="0"/>
              <a:buChar char="•"/>
            </a:pPr>
            <a:r>
              <a:rPr lang="en-US" sz="2800" dirty="0" smtClean="0"/>
              <a:t>People with rheumatoid arthritis often have an elevated erythrocyte sedimentation rate (ESR, also known as sed rate) or C-reactive protein (CRP) level, which may indicate the presence of an inflammatory process in the body.</a:t>
            </a:r>
          </a:p>
          <a:p>
            <a:r>
              <a:rPr lang="en-US" sz="2800" b="1" dirty="0" smtClean="0"/>
              <a:t>Imaging tests</a:t>
            </a:r>
          </a:p>
          <a:p>
            <a:pPr>
              <a:buFont typeface="Arial" pitchFamily="34" charset="0"/>
              <a:buChar char="•"/>
            </a:pPr>
            <a:r>
              <a:rPr lang="en-US" sz="2800" dirty="0" smtClean="0"/>
              <a:t>Your doctor may recommend X-rays to help track the progression of rheumatoid arthritis in your joints over time. MRI and ultrasound tests can help your doctor judge the severity of the disease in your body.</a:t>
            </a:r>
          </a:p>
          <a:p>
            <a:pPr>
              <a:buFont typeface="Arial" pitchFamily="34" charset="0"/>
              <a:buChar char="•"/>
            </a:pPr>
            <a:endParaRPr lang="en-US" sz="28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1">
                    <a:lumMod val="40000"/>
                    <a:lumOff val="60000"/>
                  </a:schemeClr>
                </a:solidFill>
                <a:latin typeface="Times New Roman" pitchFamily="18" charset="0"/>
                <a:cs typeface="Times New Roman" pitchFamily="18" charset="0"/>
              </a:rPr>
              <a:t>Treatment of Rheumatoid Arthritis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304800" y="1595021"/>
            <a:ext cx="8839200" cy="4832092"/>
          </a:xfrm>
          <a:prstGeom prst="rect">
            <a:avLst/>
          </a:prstGeom>
          <a:noFill/>
        </p:spPr>
        <p:txBody>
          <a:bodyPr wrap="square">
            <a:spAutoFit/>
          </a:bodyPr>
          <a:lstStyle/>
          <a:p>
            <a:pPr>
              <a:buFont typeface="Arial" pitchFamily="34" charset="0"/>
              <a:buChar char="•"/>
            </a:pPr>
            <a:r>
              <a:rPr lang="en-US" sz="2800" b="1" dirty="0" smtClean="0"/>
              <a:t>NSAIDs.</a:t>
            </a:r>
            <a:r>
              <a:rPr lang="en-US" sz="2800" dirty="0" smtClean="0"/>
              <a:t> Nonsteroidal anti-inflammatory drugs (NSAIDs) can relieve pain and reduce inflammation.</a:t>
            </a:r>
          </a:p>
          <a:p>
            <a:pPr>
              <a:buFont typeface="Arial" pitchFamily="34" charset="0"/>
              <a:buChar char="•"/>
            </a:pPr>
            <a:r>
              <a:rPr lang="en-US" sz="2800" b="1" dirty="0" smtClean="0"/>
              <a:t>Steroids.</a:t>
            </a:r>
            <a:r>
              <a:rPr lang="en-US" sz="2800" dirty="0" smtClean="0"/>
              <a:t> Corticosteroid medications, such as prednisone, reduce inflammation and pain and slow joint damage.</a:t>
            </a:r>
          </a:p>
          <a:p>
            <a:pPr>
              <a:buFont typeface="Arial" pitchFamily="34" charset="0"/>
              <a:buChar char="•"/>
            </a:pPr>
            <a:r>
              <a:rPr lang="en-US" sz="2800" b="1" dirty="0" smtClean="0"/>
              <a:t>Conventional DMARDs.</a:t>
            </a:r>
            <a:r>
              <a:rPr lang="en-US" sz="2800" dirty="0" smtClean="0"/>
              <a:t> These drugs can slow the progression of rheumatoid arthritis and save the joints and other tissues from permanent damage.</a:t>
            </a:r>
          </a:p>
          <a:p>
            <a:pPr>
              <a:buFont typeface="Arial" pitchFamily="34" charset="0"/>
              <a:buChar char="•"/>
            </a:pPr>
            <a:r>
              <a:rPr lang="en-US" sz="2800" b="1" dirty="0" smtClean="0"/>
              <a:t>Targeted synthetic DMARDs.</a:t>
            </a:r>
            <a:r>
              <a:rPr lang="en-US" sz="2800" dirty="0" smtClean="0"/>
              <a:t> Baricitinib (Olumiant), tofacitinib (Xeljanz) and upadacitinib (Rinvoq) may be used if conventional DMARDs and biologics haven't been effective.</a:t>
            </a: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1">
                    <a:lumMod val="40000"/>
                    <a:lumOff val="60000"/>
                  </a:schemeClr>
                </a:solidFill>
                <a:latin typeface="Times New Roman" pitchFamily="18" charset="0"/>
                <a:cs typeface="Times New Roman" pitchFamily="18" charset="0"/>
              </a:rPr>
              <a:t>Treatment of Rheumatoid Arthritis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304800" y="1595021"/>
            <a:ext cx="8839200" cy="4524315"/>
          </a:xfrm>
          <a:prstGeom prst="rect">
            <a:avLst/>
          </a:prstGeom>
          <a:noFill/>
        </p:spPr>
        <p:txBody>
          <a:bodyPr wrap="square">
            <a:spAutoFit/>
          </a:bodyPr>
          <a:lstStyle/>
          <a:p>
            <a:r>
              <a:rPr lang="en-US" sz="3200" b="1" dirty="0" smtClean="0"/>
              <a:t>Therapy</a:t>
            </a:r>
          </a:p>
          <a:p>
            <a:pPr>
              <a:buFont typeface="Arial" pitchFamily="34" charset="0"/>
              <a:buChar char="•"/>
            </a:pPr>
            <a:r>
              <a:rPr lang="en-US" sz="3200" dirty="0" smtClean="0"/>
              <a:t>Your doctor may refer you to a physical or occupational therapist who can teach you exercises to help keep your joints flexible. For example, you may want to pick up an object using your forearms.</a:t>
            </a:r>
          </a:p>
          <a:p>
            <a:r>
              <a:rPr lang="en-US" sz="3200" b="1" dirty="0" smtClean="0"/>
              <a:t>Surgery</a:t>
            </a:r>
          </a:p>
          <a:p>
            <a:pPr>
              <a:buFont typeface="Arial" pitchFamily="34" charset="0"/>
              <a:buChar char="•"/>
            </a:pPr>
            <a:r>
              <a:rPr lang="en-US" sz="3200" dirty="0" smtClean="0"/>
              <a:t>Surgery may help restore your ability to use your joint. It can also reduce pain and improve function.</a:t>
            </a:r>
          </a:p>
          <a:p>
            <a:pPr>
              <a:buFont typeface="Arial" pitchFamily="34" charset="0"/>
              <a:buChar char="•"/>
            </a:pP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486D207D-9E64-417F-AA84-D9CB1A523B53}" type="slidenum">
              <a:rPr lang="en-US" altLang="en-US" smtClean="0"/>
              <a:pPr>
                <a:defRPr/>
              </a:pPr>
              <a:t>17</a:t>
            </a:fld>
            <a:endParaRPr lang="en-US" altLang="en-US" dirty="0"/>
          </a:p>
        </p:txBody>
      </p:sp>
      <p:pic>
        <p:nvPicPr>
          <p:cNvPr id="5" name="Picture 4" descr="what-is-rheumatoid-arthritis-2019-update-722x406.jpg"/>
          <p:cNvPicPr>
            <a:picLocks noChangeAspect="1"/>
          </p:cNvPicPr>
          <p:nvPr/>
        </p:nvPicPr>
        <p:blipFill>
          <a:blip r:embed="rId2"/>
          <a:stretch>
            <a:fillRect/>
          </a:stretch>
        </p:blipFill>
        <p:spPr>
          <a:xfrm>
            <a:off x="-1" y="0"/>
            <a:ext cx="9179285" cy="68580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1">
                    <a:lumMod val="40000"/>
                    <a:lumOff val="60000"/>
                  </a:schemeClr>
                </a:solidFill>
                <a:latin typeface="Times New Roman" pitchFamily="18" charset="0"/>
                <a:cs typeface="Times New Roman" pitchFamily="18" charset="0"/>
              </a:rPr>
              <a:t>Conclusion</a:t>
            </a:r>
          </a:p>
        </p:txBody>
      </p:sp>
      <p:sp>
        <p:nvSpPr>
          <p:cNvPr id="2" name="TextBox 1"/>
          <p:cNvSpPr txBox="1"/>
          <p:nvPr/>
        </p:nvSpPr>
        <p:spPr>
          <a:xfrm>
            <a:off x="457200" y="1676400"/>
            <a:ext cx="8153400" cy="3539430"/>
          </a:xfrm>
          <a:prstGeom prst="rect">
            <a:avLst/>
          </a:prstGeom>
          <a:noFill/>
        </p:spPr>
        <p:txBody>
          <a:bodyPr wrap="square">
            <a:spAutoFit/>
          </a:bodyPr>
          <a:lstStyle/>
          <a:p>
            <a:pPr>
              <a:buFont typeface="Arial" pitchFamily="34" charset="0"/>
              <a:buChar char="•"/>
            </a:pPr>
            <a:r>
              <a:rPr lang="en-US" sz="3200" dirty="0" smtClean="0"/>
              <a:t> </a:t>
            </a:r>
            <a:r>
              <a:rPr lang="en-US" sz="3200" b="1" dirty="0" smtClean="0"/>
              <a:t>RA is a chronic disease that requires interventions to modify disease progression</a:t>
            </a:r>
            <a:r>
              <a:rPr lang="en-US" sz="3200" dirty="0" smtClean="0"/>
              <a:t>. While initial presentations are related to joint inflammation, long-term sequelae can include extra-skeletal manifestations. </a:t>
            </a:r>
          </a:p>
          <a:p>
            <a:pPr>
              <a:buFont typeface="Arial" pitchFamily="34" charset="0"/>
              <a:buChar char="•"/>
            </a:pPr>
            <a:r>
              <a:rPr lang="en-US" sz="3200" dirty="0" smtClean="0"/>
              <a:t>The most recent RA guidelines are from ACR 2015 and EULAR 2016.</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183880" cy="4187952"/>
          </a:xfrm>
        </p:spPr>
        <p:txBody>
          <a:bodyPr>
            <a:normAutofit/>
          </a:bodyPr>
          <a:lstStyle/>
          <a:p>
            <a:pPr lvl="1"/>
            <a:r>
              <a:rPr lang="en-US" sz="2400" dirty="0" smtClean="0"/>
              <a:t>Google.com</a:t>
            </a:r>
          </a:p>
          <a:p>
            <a:pPr lvl="1"/>
            <a:r>
              <a:rPr lang="en-US" sz="2400" dirty="0" smtClean="0"/>
              <a:t>Wikipedia.org</a:t>
            </a:r>
          </a:p>
          <a:p>
            <a:pPr lvl="1"/>
            <a:r>
              <a:rPr lang="en-US" sz="2400" dirty="0" smtClean="0"/>
              <a:t>Studymafia.org</a:t>
            </a:r>
          </a:p>
          <a:p>
            <a:pPr lvl="1"/>
            <a:r>
              <a:rPr lang="en-US" sz="2400" dirty="0" smtClean="0"/>
              <a:t>Slidespanda.com</a:t>
            </a:r>
          </a:p>
        </p:txBody>
      </p:sp>
      <p:sp>
        <p:nvSpPr>
          <p:cNvPr id="2" name="Title 1"/>
          <p:cNvSpPr>
            <a:spLocks noGrp="1"/>
          </p:cNvSpPr>
          <p:nvPr>
            <p:ph type="title"/>
          </p:nvPr>
        </p:nvSpPr>
        <p:spPr>
          <a:xfrm>
            <a:off x="685800" y="990600"/>
            <a:ext cx="8183880" cy="1051560"/>
          </a:xfrm>
        </p:spPr>
        <p:txBody>
          <a:bodyPr/>
          <a:lstStyle/>
          <a:p>
            <a:r>
              <a:rPr lang="en-US" dirty="0">
                <a:solidFill>
                  <a:srgbClr val="FF0000"/>
                </a:solidFill>
              </a:rPr>
              <a:t>References</a:t>
            </a:r>
          </a:p>
        </p:txBody>
      </p:sp>
    </p:spTree>
    <p:extLst>
      <p:ext uri="{BB962C8B-B14F-4D97-AF65-F5344CB8AC3E}">
        <p14:creationId xmlns:p14="http://schemas.microsoft.com/office/powerpoint/2010/main" val="3527000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Table Contents</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Definition</a:t>
            </a:r>
            <a:endParaRPr lang="en-US" altLang="en-US" sz="26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Symptoms of Rheumatoid Arthritis  </a:t>
            </a:r>
            <a:endParaRPr lang="en-US" sz="26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Causes of Rheumatoid Arthritis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Risk-Factors of Rheumatoid Arthritis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Complications of Rheumatoid Arthritis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Diagnosis of Rheumatoid Arthritis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Treatment of Rheumatoid Arthritis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Conclusion </a:t>
            </a:r>
            <a:endParaRPr lang="en-US" altLang="en-US" sz="26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81200"/>
            <a:ext cx="5943600" cy="2514600"/>
          </a:xfrm>
          <a:solidFill>
            <a:srgbClr val="FFFFFF"/>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bg1">
                    <a:lumMod val="75000"/>
                    <a:lumOff val="25000"/>
                  </a:schemeClr>
                </a:solidFill>
              </a:rPr>
              <a:t>.org</a:t>
            </a:r>
            <a:endParaRPr lang="en-US" sz="5400" b="1" dirty="0">
              <a:solidFill>
                <a:schemeClr val="bg1">
                  <a:lumMod val="75000"/>
                  <a:lumOff val="25000"/>
                </a:schemeClr>
              </a:solidFill>
            </a:endParaRPr>
          </a:p>
        </p:txBody>
      </p:sp>
    </p:spTree>
    <p:extLst>
      <p:ext uri="{BB962C8B-B14F-4D97-AF65-F5344CB8AC3E}">
        <p14:creationId xmlns:p14="http://schemas.microsoft.com/office/powerpoint/2010/main" val="3461425847"/>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Definition</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2057400"/>
            <a:ext cx="411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dirty="0" smtClean="0"/>
              <a:t>    Rheumatoid arthritis is a chronic inflammatory disorder that can affect more than just your joints.</a:t>
            </a:r>
            <a:endParaRPr lang="en-US"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pic>
        <p:nvPicPr>
          <p:cNvPr id="7" name="Picture 6" descr="17130.jpg"/>
          <p:cNvPicPr>
            <a:picLocks noChangeAspect="1"/>
          </p:cNvPicPr>
          <p:nvPr/>
        </p:nvPicPr>
        <p:blipFill>
          <a:blip r:embed="rId3"/>
          <a:srcRect b="7500"/>
          <a:stretch>
            <a:fillRect/>
          </a:stretch>
        </p:blipFill>
        <p:spPr>
          <a:xfrm>
            <a:off x="5029200" y="2209800"/>
            <a:ext cx="3810000" cy="2819400"/>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b="1" dirty="0" smtClean="0">
                <a:solidFill>
                  <a:schemeClr val="accent2"/>
                </a:solidFill>
                <a:latin typeface="Times New Roman" pitchFamily="18" charset="0"/>
                <a:cs typeface="Times New Roman" pitchFamily="18" charset="0"/>
              </a:rPr>
              <a:t>Introduction</a:t>
            </a:r>
            <a:endParaRPr lang="en-US" altLang="en-US"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457200" y="16002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An autoimmune disorder, rheumatoid arthritis occurs when your immune system mistakenly attacks your own body's tissues.</a:t>
            </a:r>
          </a:p>
          <a:p>
            <a:r>
              <a:rPr lang="en-US" sz="2800" dirty="0" smtClean="0"/>
              <a:t>Unlike the wear-and-tear damage of osteoarthritis, rheumatoid arthritis affects the lining of your joints, causing a painful swelling that can eventually result in bone erosion and joint deformity.</a:t>
            </a:r>
          </a:p>
          <a:p>
            <a:r>
              <a:rPr lang="en-US" sz="2800" dirty="0" smtClean="0"/>
              <a:t>The inflammation associated with rheumatoid arthritis is what can damage other parts of the body as well. </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4572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1">
                    <a:lumMod val="40000"/>
                    <a:lumOff val="60000"/>
                  </a:schemeClr>
                </a:solidFill>
                <a:latin typeface="Times New Roman" pitchFamily="18" charset="0"/>
                <a:cs typeface="Times New Roman" pitchFamily="18" charset="0"/>
              </a:rPr>
              <a:t>Symptoms of Rheumatoid Arthritis  </a:t>
            </a:r>
          </a:p>
        </p:txBody>
      </p:sp>
      <p:pic>
        <p:nvPicPr>
          <p:cNvPr id="6" name="Picture 5" descr="2.png"/>
          <p:cNvPicPr>
            <a:picLocks noChangeAspect="1"/>
          </p:cNvPicPr>
          <p:nvPr/>
        </p:nvPicPr>
        <p:blipFill>
          <a:blip r:embed="rId3"/>
          <a:stretch>
            <a:fillRect/>
          </a:stretch>
        </p:blipFill>
        <p:spPr>
          <a:xfrm>
            <a:off x="1447800" y="1499157"/>
            <a:ext cx="5867400" cy="5358843"/>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1">
                    <a:lumMod val="40000"/>
                    <a:lumOff val="60000"/>
                  </a:schemeClr>
                </a:solidFill>
                <a:latin typeface="Times New Roman" pitchFamily="18" charset="0"/>
                <a:cs typeface="Times New Roman" pitchFamily="18" charset="0"/>
              </a:rPr>
              <a:t>Causes of Rheumatoid Arthritis  </a:t>
            </a:r>
          </a:p>
        </p:txBody>
      </p:sp>
      <p:sp>
        <p:nvSpPr>
          <p:cNvPr id="2" name="TextBox 1"/>
          <p:cNvSpPr txBox="1"/>
          <p:nvPr/>
        </p:nvSpPr>
        <p:spPr>
          <a:xfrm>
            <a:off x="304800" y="1676400"/>
            <a:ext cx="8423275" cy="3539430"/>
          </a:xfrm>
          <a:prstGeom prst="rect">
            <a:avLst/>
          </a:prstGeom>
          <a:noFill/>
        </p:spPr>
        <p:txBody>
          <a:bodyPr wrap="square">
            <a:spAutoFit/>
          </a:bodyPr>
          <a:lstStyle/>
          <a:p>
            <a:pPr>
              <a:buFont typeface="Arial" pitchFamily="34" charset="0"/>
              <a:buChar char="•"/>
            </a:pPr>
            <a:r>
              <a:rPr lang="en-US" sz="3200" dirty="0" smtClean="0"/>
              <a:t>Rheumatoid arthritis is an autoimmune disease. Normally, your immune system helps protect your body from infection and disease. In rheumatoid arthritis, your immune system attacks healthy tissue in your joints. </a:t>
            </a:r>
          </a:p>
          <a:p>
            <a:pPr>
              <a:buFont typeface="Arial" pitchFamily="34" charset="0"/>
              <a:buChar char="•"/>
            </a:pPr>
            <a:r>
              <a:rPr lang="en-US" sz="3200" dirty="0" smtClean="0"/>
              <a:t>It can also cause medical problems with your heart, lungs, nerves, eyes and skin.</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1">
                    <a:lumMod val="40000"/>
                    <a:lumOff val="60000"/>
                  </a:schemeClr>
                </a:solidFill>
                <a:latin typeface="Times New Roman" pitchFamily="18" charset="0"/>
                <a:cs typeface="Times New Roman" pitchFamily="18" charset="0"/>
              </a:rPr>
              <a:t>Causes of Rheumatoid Arthritis  </a:t>
            </a:r>
          </a:p>
        </p:txBody>
      </p:sp>
      <p:sp>
        <p:nvSpPr>
          <p:cNvPr id="2" name="TextBox 1"/>
          <p:cNvSpPr txBox="1"/>
          <p:nvPr/>
        </p:nvSpPr>
        <p:spPr>
          <a:xfrm>
            <a:off x="533400" y="1676400"/>
            <a:ext cx="8153400" cy="3539430"/>
          </a:xfrm>
          <a:prstGeom prst="rect">
            <a:avLst/>
          </a:prstGeom>
          <a:noFill/>
        </p:spPr>
        <p:txBody>
          <a:bodyPr wrap="square">
            <a:spAutoFit/>
          </a:bodyPr>
          <a:lstStyle/>
          <a:p>
            <a:pPr>
              <a:buFont typeface="Arial" pitchFamily="34" charset="0"/>
              <a:buChar char="•"/>
            </a:pPr>
            <a:r>
              <a:rPr lang="en-US" sz="3200" dirty="0" smtClean="0"/>
              <a:t>Doctors don't know what starts this process, although a genetic component appears likely.</a:t>
            </a:r>
          </a:p>
          <a:p>
            <a:pPr>
              <a:buFont typeface="Arial" pitchFamily="34" charset="0"/>
              <a:buChar char="•"/>
            </a:pPr>
            <a:r>
              <a:rPr lang="en-US" sz="3200" dirty="0" smtClean="0"/>
              <a:t>While your genes don't actually cause rheumatoid arthritis, they can make you more likely to react to environmental factors — such as infection with certain viruses and bacteria — that may trigger the disease.</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1">
                    <a:lumMod val="40000"/>
                    <a:lumOff val="60000"/>
                  </a:schemeClr>
                </a:solidFill>
              </a:rPr>
              <a:t>Risk factors </a:t>
            </a:r>
            <a:r>
              <a:rPr lang="en-US" altLang="en-US" sz="3600" b="1" dirty="0" smtClean="0">
                <a:solidFill>
                  <a:schemeClr val="accent1">
                    <a:lumMod val="40000"/>
                    <a:lumOff val="60000"/>
                  </a:schemeClr>
                </a:solidFill>
                <a:latin typeface="Times New Roman" pitchFamily="18" charset="0"/>
                <a:cs typeface="Times New Roman" pitchFamily="18" charset="0"/>
              </a:rPr>
              <a:t>of Rheumatoid Arthritis  </a:t>
            </a:r>
          </a:p>
        </p:txBody>
      </p:sp>
      <p:sp>
        <p:nvSpPr>
          <p:cNvPr id="2" name="TextBox 1"/>
          <p:cNvSpPr txBox="1"/>
          <p:nvPr/>
        </p:nvSpPr>
        <p:spPr>
          <a:xfrm>
            <a:off x="457200" y="1676400"/>
            <a:ext cx="8153400" cy="4278094"/>
          </a:xfrm>
          <a:prstGeom prst="rect">
            <a:avLst/>
          </a:prstGeom>
          <a:noFill/>
        </p:spPr>
        <p:txBody>
          <a:bodyPr wrap="square">
            <a:spAutoFit/>
          </a:bodyPr>
          <a:lstStyle/>
          <a:p>
            <a:pPr>
              <a:buFont typeface="Arial" pitchFamily="34" charset="0"/>
              <a:buChar char="•"/>
            </a:pPr>
            <a:r>
              <a:rPr lang="en-US" sz="3400" b="1" dirty="0" smtClean="0"/>
              <a:t>Your sex.</a:t>
            </a:r>
            <a:r>
              <a:rPr lang="en-US" sz="3400" dirty="0" smtClean="0"/>
              <a:t> Women are more likely than men to develop rheumatoid arthritis.</a:t>
            </a:r>
          </a:p>
          <a:p>
            <a:pPr>
              <a:buFont typeface="Arial" pitchFamily="34" charset="0"/>
              <a:buChar char="•"/>
            </a:pPr>
            <a:r>
              <a:rPr lang="en-US" sz="3400" b="1" dirty="0" smtClean="0"/>
              <a:t>Age.</a:t>
            </a:r>
            <a:r>
              <a:rPr lang="en-US" sz="3400" dirty="0" smtClean="0"/>
              <a:t> Rheumatoid arthritis can occur at any age, but it most commonly begins in middle age.</a:t>
            </a:r>
          </a:p>
          <a:p>
            <a:pPr>
              <a:buFont typeface="Arial" pitchFamily="34" charset="0"/>
              <a:buChar char="•"/>
            </a:pPr>
            <a:r>
              <a:rPr lang="en-US" sz="3400" b="1" dirty="0" smtClean="0"/>
              <a:t>Family history.</a:t>
            </a:r>
            <a:r>
              <a:rPr lang="en-US" sz="3400" dirty="0" smtClean="0"/>
              <a:t> If a member of your family has rheumatoid arthritis, you may have an increased risk of the disease.</a:t>
            </a:r>
            <a:endParaRPr lang="en-US" sz="34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1">
                    <a:lumMod val="40000"/>
                    <a:lumOff val="60000"/>
                  </a:schemeClr>
                </a:solidFill>
              </a:rPr>
              <a:t>Risk factors </a:t>
            </a:r>
            <a:r>
              <a:rPr lang="en-US" altLang="en-US" sz="3600" b="1" dirty="0" smtClean="0">
                <a:solidFill>
                  <a:schemeClr val="accent1">
                    <a:lumMod val="40000"/>
                    <a:lumOff val="60000"/>
                  </a:schemeClr>
                </a:solidFill>
                <a:latin typeface="Times New Roman" pitchFamily="18" charset="0"/>
                <a:cs typeface="Times New Roman" pitchFamily="18" charset="0"/>
              </a:rPr>
              <a:t>of Rheumatoid Arthritis  </a:t>
            </a:r>
          </a:p>
        </p:txBody>
      </p:sp>
      <p:sp>
        <p:nvSpPr>
          <p:cNvPr id="2" name="TextBox 1"/>
          <p:cNvSpPr txBox="1"/>
          <p:nvPr/>
        </p:nvSpPr>
        <p:spPr>
          <a:xfrm>
            <a:off x="381000" y="1600200"/>
            <a:ext cx="8153400" cy="4031873"/>
          </a:xfrm>
          <a:prstGeom prst="rect">
            <a:avLst/>
          </a:prstGeom>
          <a:noFill/>
        </p:spPr>
        <p:txBody>
          <a:bodyPr wrap="square">
            <a:spAutoFit/>
          </a:bodyPr>
          <a:lstStyle/>
          <a:p>
            <a:pPr>
              <a:buFont typeface="Arial" pitchFamily="34" charset="0"/>
              <a:buChar char="•"/>
            </a:pPr>
            <a:r>
              <a:rPr lang="en-US" sz="3200" b="1" dirty="0" smtClean="0"/>
              <a:t>Smoking.</a:t>
            </a:r>
            <a:r>
              <a:rPr lang="en-US" sz="3200" dirty="0" smtClean="0"/>
              <a:t> Cigarette smoking increases your risk of developing rheumatoid arthritis, particularly if you have a genetic predisposition for developing the disease. Smoking also appears to be associated with greater disease severity.</a:t>
            </a:r>
          </a:p>
          <a:p>
            <a:pPr>
              <a:buFont typeface="Arial" pitchFamily="34" charset="0"/>
              <a:buChar char="•"/>
            </a:pPr>
            <a:r>
              <a:rPr lang="en-US" sz="3200" b="1" dirty="0" smtClean="0"/>
              <a:t>Excess weight.</a:t>
            </a:r>
            <a:r>
              <a:rPr lang="en-US" sz="3200" dirty="0" smtClean="0"/>
              <a:t> People who are overweight appear to be at a somewhat higher risk of developing rheumatoid arthritis.</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18521</TotalTime>
  <Words>514</Words>
  <Application>Microsoft Office PowerPoint</Application>
  <PresentationFormat>On-screen Show (4:3)</PresentationFormat>
  <Paragraphs>253</Paragraphs>
  <Slides>20</Slides>
  <Notes>17</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7_SEPDPO</vt:lpstr>
      <vt:lpstr>Elemental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877</cp:revision>
  <cp:lastPrinted>2014-09-05T11:57:32Z</cp:lastPrinted>
  <dcterms:created xsi:type="dcterms:W3CDTF">2014-04-08T13:15:54Z</dcterms:created>
  <dcterms:modified xsi:type="dcterms:W3CDTF">2022-10-28T03:18:27Z</dcterms:modified>
</cp:coreProperties>
</file>