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79" r:id="rId2"/>
    <p:sldId id="27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743A9F-662A-40BC-8A40-F67BA5AA2688}" type="datetimeFigureOut">
              <a:rPr lang="en-US" smtClean="0"/>
              <a:t>10/13/2022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B72405-0541-4D0A-A5E8-B093BF897E0D}" type="slidenum">
              <a:rPr lang="en-US" smtClean="0"/>
              <a:t>‹#›</a:t>
            </a:fld>
            <a:endParaRPr lang="en-US"/>
          </a:p>
        </p:txBody>
      </p:sp>
    </p:spTree>
    <p:extLst>
      <p:ext uri="{BB962C8B-B14F-4D97-AF65-F5344CB8AC3E}">
        <p14:creationId xmlns:p14="http://schemas.microsoft.com/office/powerpoint/2010/main" val="2387015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1026"/>
          <p:cNvSpPr>
            <a:spLocks noChangeArrowheads="1"/>
          </p:cNvSpPr>
          <p:nvPr/>
        </p:nvSpPr>
        <p:spPr bwMode="hidden">
          <a:xfrm>
            <a:off x="228600" y="3200400"/>
            <a:ext cx="8763000" cy="1341438"/>
          </a:xfrm>
          <a:prstGeom prst="rect">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pic>
        <p:nvPicPr>
          <p:cNvPr id="5123" name="Picture 1027" descr="ANABNR2"/>
          <p:cNvPicPr>
            <a:picLocks noChangeAspect="1" noChangeArrowheads="1"/>
          </p:cNvPicPr>
          <p:nvPr/>
        </p:nvPicPr>
        <p:blipFill>
          <a:blip r:embed="rId2">
            <a:extLst>
              <a:ext uri="{28A0092B-C50C-407E-A947-70E740481C1C}">
                <a14:useLocalDpi xmlns:a14="http://schemas.microsoft.com/office/drawing/2010/main" val="0"/>
              </a:ext>
            </a:extLst>
          </a:blip>
          <a:srcRect l="-900" t="-1314" r="-2" b="-36961"/>
          <a:stretch>
            <a:fillRect/>
          </a:stretch>
        </p:blipFill>
        <p:spPr bwMode="auto">
          <a:xfrm>
            <a:off x="533400" y="3200400"/>
            <a:ext cx="8458200" cy="1158875"/>
          </a:xfrm>
          <a:prstGeom prst="rect">
            <a:avLst/>
          </a:prstGeom>
          <a:noFill/>
          <a:extLst>
            <a:ext uri="{909E8E84-426E-40DD-AFC4-6F175D3DCCD1}">
              <a14:hiddenFill xmlns:a14="http://schemas.microsoft.com/office/drawing/2010/main">
                <a:solidFill>
                  <a:srgbClr val="FFFFFF"/>
                </a:solidFill>
              </a14:hiddenFill>
            </a:ext>
          </a:extLst>
        </p:spPr>
      </p:pic>
      <p:sp>
        <p:nvSpPr>
          <p:cNvPr id="5124" name="Rectangle 1028"/>
          <p:cNvSpPr>
            <a:spLocks noChangeArrowheads="1"/>
          </p:cNvSpPr>
          <p:nvPr/>
        </p:nvSpPr>
        <p:spPr bwMode="hidden">
          <a:xfrm>
            <a:off x="795338" y="2895600"/>
            <a:ext cx="304800" cy="990600"/>
          </a:xfrm>
          <a:prstGeom prst="rect">
            <a:avLst/>
          </a:prstGeom>
          <a:solidFill>
            <a:schemeClr val="accent2">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125" name="Rectangle 1029"/>
          <p:cNvSpPr>
            <a:spLocks noGrp="1" noChangeArrowheads="1"/>
          </p:cNvSpPr>
          <p:nvPr>
            <p:ph type="ctrTitle"/>
          </p:nvPr>
        </p:nvSpPr>
        <p:spPr>
          <a:xfrm>
            <a:off x="1143000" y="1981200"/>
            <a:ext cx="7772400" cy="1143000"/>
          </a:xfrm>
        </p:spPr>
        <p:txBody>
          <a:bodyPr/>
          <a:lstStyle>
            <a:lvl1pPr>
              <a:defRPr/>
            </a:lvl1pPr>
          </a:lstStyle>
          <a:p>
            <a:pPr lvl="0"/>
            <a:r>
              <a:rPr lang="en-US" noProof="0" smtClean="0"/>
              <a:t>Click to edit Master title style</a:t>
            </a:r>
          </a:p>
        </p:txBody>
      </p:sp>
      <p:sp>
        <p:nvSpPr>
          <p:cNvPr id="5126" name="Rectangle 1030"/>
          <p:cNvSpPr>
            <a:spLocks noGrp="1" noChangeArrowheads="1"/>
          </p:cNvSpPr>
          <p:nvPr>
            <p:ph type="subTitle" idx="1"/>
          </p:nvPr>
        </p:nvSpPr>
        <p:spPr>
          <a:xfrm>
            <a:off x="2038350" y="4351338"/>
            <a:ext cx="6400800" cy="1371600"/>
          </a:xfrm>
        </p:spPr>
        <p:txBody>
          <a:bodyPr/>
          <a:lstStyle>
            <a:lvl1pPr marL="0" indent="0">
              <a:buFont typeface="Wingdings" pitchFamily="2" charset="2"/>
              <a:buNone/>
              <a:defRPr/>
            </a:lvl1pPr>
          </a:lstStyle>
          <a:p>
            <a:pPr lvl="0"/>
            <a:r>
              <a:rPr lang="en-US" noProof="0" smtClean="0"/>
              <a:t>Click to edit Master subtitle style</a:t>
            </a:r>
          </a:p>
        </p:txBody>
      </p:sp>
      <p:sp>
        <p:nvSpPr>
          <p:cNvPr id="5127" name="Rectangle 1031"/>
          <p:cNvSpPr>
            <a:spLocks noGrp="1" noChangeArrowheads="1"/>
          </p:cNvSpPr>
          <p:nvPr>
            <p:ph type="dt" sz="half" idx="2"/>
          </p:nvPr>
        </p:nvSpPr>
        <p:spPr>
          <a:xfrm>
            <a:off x="685800" y="6324600"/>
            <a:ext cx="1905000" cy="457200"/>
          </a:xfrm>
        </p:spPr>
        <p:txBody>
          <a:bodyPr/>
          <a:lstStyle>
            <a:lvl1pPr>
              <a:defRPr/>
            </a:lvl1pPr>
          </a:lstStyle>
          <a:p>
            <a:fld id="{68EFDEB0-1E29-4CAD-9851-7858DEFBC5D1}" type="datetimeFigureOut">
              <a:rPr lang="en-US" smtClean="0"/>
              <a:t>10/13/2022</a:t>
            </a:fld>
            <a:endParaRPr lang="en-US"/>
          </a:p>
        </p:txBody>
      </p:sp>
      <p:sp>
        <p:nvSpPr>
          <p:cNvPr id="5128" name="Rectangle 1032"/>
          <p:cNvSpPr>
            <a:spLocks noGrp="1" noChangeArrowheads="1"/>
          </p:cNvSpPr>
          <p:nvPr>
            <p:ph type="ftr" sz="quarter" idx="3"/>
          </p:nvPr>
        </p:nvSpPr>
        <p:spPr>
          <a:xfrm>
            <a:off x="3124200" y="6324600"/>
            <a:ext cx="2895600" cy="457200"/>
          </a:xfrm>
        </p:spPr>
        <p:txBody>
          <a:bodyPr/>
          <a:lstStyle>
            <a:lvl1pPr>
              <a:defRPr/>
            </a:lvl1pPr>
          </a:lstStyle>
          <a:p>
            <a:endParaRPr lang="en-US"/>
          </a:p>
        </p:txBody>
      </p:sp>
      <p:sp>
        <p:nvSpPr>
          <p:cNvPr id="5129" name="Rectangle 1033"/>
          <p:cNvSpPr>
            <a:spLocks noGrp="1" noChangeArrowheads="1"/>
          </p:cNvSpPr>
          <p:nvPr>
            <p:ph type="sldNum" sz="quarter" idx="4"/>
          </p:nvPr>
        </p:nvSpPr>
        <p:spPr>
          <a:xfrm>
            <a:off x="6553200" y="6324600"/>
            <a:ext cx="1905000" cy="457200"/>
          </a:xfrm>
        </p:spPr>
        <p:txBody>
          <a:bodyPr/>
          <a:lstStyle>
            <a:lvl1pPr>
              <a:defRPr sz="1400"/>
            </a:lvl1pPr>
          </a:lstStyle>
          <a:p>
            <a:fld id="{0C7D392D-B7A4-47AB-AA61-C5A4A9811D6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8EFDEB0-1E29-4CAD-9851-7858DEFBC5D1}" type="datetimeFigureOut">
              <a:rPr lang="en-US" smtClean="0"/>
              <a:t>10/13/2022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7D392D-B7A4-47AB-AA61-C5A4A9811D69}" type="slidenum">
              <a:rPr lang="en-US" smtClean="0"/>
              <a:t>‹#›</a:t>
            </a:fld>
            <a:endParaRPr lang="en-US"/>
          </a:p>
        </p:txBody>
      </p:sp>
    </p:spTree>
    <p:extLst>
      <p:ext uri="{BB962C8B-B14F-4D97-AF65-F5344CB8AC3E}">
        <p14:creationId xmlns:p14="http://schemas.microsoft.com/office/powerpoint/2010/main" val="2977232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838200"/>
            <a:ext cx="1943100" cy="5378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838200"/>
            <a:ext cx="5676900" cy="5378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8EFDEB0-1E29-4CAD-9851-7858DEFBC5D1}" type="datetimeFigureOut">
              <a:rPr lang="en-US" smtClean="0"/>
              <a:t>10/13/2022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7D392D-B7A4-47AB-AA61-C5A4A9811D69}" type="slidenum">
              <a:rPr lang="en-US" smtClean="0"/>
              <a:t>‹#›</a:t>
            </a:fld>
            <a:endParaRPr lang="en-US"/>
          </a:p>
        </p:txBody>
      </p:sp>
    </p:spTree>
    <p:extLst>
      <p:ext uri="{BB962C8B-B14F-4D97-AF65-F5344CB8AC3E}">
        <p14:creationId xmlns:p14="http://schemas.microsoft.com/office/powerpoint/2010/main" val="34025807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210185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029200" y="2101850"/>
            <a:ext cx="3810000" cy="4114800"/>
          </a:xfrm>
        </p:spPr>
        <p:txBody>
          <a:bodyPr/>
          <a:lstStyle/>
          <a:p>
            <a:r>
              <a:rPr lang="en-US" smtClean="0"/>
              <a:t>Click icon to add clip art</a:t>
            </a:r>
            <a:endParaRPr lang="en-US"/>
          </a:p>
        </p:txBody>
      </p:sp>
      <p:sp>
        <p:nvSpPr>
          <p:cNvPr id="5" name="Date Placeholder 4"/>
          <p:cNvSpPr>
            <a:spLocks noGrp="1"/>
          </p:cNvSpPr>
          <p:nvPr>
            <p:ph type="dt" sz="half" idx="10"/>
          </p:nvPr>
        </p:nvSpPr>
        <p:spPr>
          <a:xfrm>
            <a:off x="1066800" y="6413500"/>
            <a:ext cx="1905000" cy="457200"/>
          </a:xfrm>
        </p:spPr>
        <p:txBody>
          <a:bodyPr/>
          <a:lstStyle>
            <a:lvl1pPr>
              <a:defRPr/>
            </a:lvl1pPr>
          </a:lstStyle>
          <a:p>
            <a:fld id="{68EFDEB0-1E29-4CAD-9851-7858DEFBC5D1}" type="datetimeFigureOut">
              <a:rPr lang="en-US" smtClean="0"/>
              <a:t>10/13/2022</a:t>
            </a:fld>
            <a:endParaRPr lang="en-US"/>
          </a:p>
        </p:txBody>
      </p:sp>
      <p:sp>
        <p:nvSpPr>
          <p:cNvPr id="6" name="Footer Placeholder 5"/>
          <p:cNvSpPr>
            <a:spLocks noGrp="1"/>
          </p:cNvSpPr>
          <p:nvPr>
            <p:ph type="ftr" sz="quarter" idx="11"/>
          </p:nvPr>
        </p:nvSpPr>
        <p:spPr>
          <a:xfrm>
            <a:off x="3429000" y="64135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8229600" y="6413500"/>
            <a:ext cx="914400" cy="457200"/>
          </a:xfrm>
        </p:spPr>
        <p:txBody>
          <a:bodyPr/>
          <a:lstStyle>
            <a:lvl1pPr>
              <a:defRPr/>
            </a:lvl1pPr>
          </a:lstStyle>
          <a:p>
            <a:fld id="{0C7D392D-B7A4-47AB-AA61-C5A4A9811D69}" type="slidenum">
              <a:rPr lang="en-US" smtClean="0"/>
              <a:t>‹#›</a:t>
            </a:fld>
            <a:endParaRPr lang="en-US"/>
          </a:p>
        </p:txBody>
      </p:sp>
    </p:spTree>
    <p:extLst>
      <p:ext uri="{BB962C8B-B14F-4D97-AF65-F5344CB8AC3E}">
        <p14:creationId xmlns:p14="http://schemas.microsoft.com/office/powerpoint/2010/main" val="3234675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8EFDEB0-1E29-4CAD-9851-7858DEFBC5D1}" type="datetimeFigureOut">
              <a:rPr lang="en-US" smtClean="0"/>
              <a:t>10/13/2022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7D392D-B7A4-47AB-AA61-C5A4A9811D69}" type="slidenum">
              <a:rPr lang="en-US" smtClean="0"/>
              <a:t>‹#›</a:t>
            </a:fld>
            <a:endParaRPr lang="en-US"/>
          </a:p>
        </p:txBody>
      </p:sp>
    </p:spTree>
    <p:extLst>
      <p:ext uri="{BB962C8B-B14F-4D97-AF65-F5344CB8AC3E}">
        <p14:creationId xmlns:p14="http://schemas.microsoft.com/office/powerpoint/2010/main" val="2833744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8EFDEB0-1E29-4CAD-9851-7858DEFBC5D1}" type="datetimeFigureOut">
              <a:rPr lang="en-US" smtClean="0"/>
              <a:t>10/13/2022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7D392D-B7A4-47AB-AA61-C5A4A9811D69}" type="slidenum">
              <a:rPr lang="en-US" smtClean="0"/>
              <a:t>‹#›</a:t>
            </a:fld>
            <a:endParaRPr lang="en-US"/>
          </a:p>
        </p:txBody>
      </p:sp>
    </p:spTree>
    <p:extLst>
      <p:ext uri="{BB962C8B-B14F-4D97-AF65-F5344CB8AC3E}">
        <p14:creationId xmlns:p14="http://schemas.microsoft.com/office/powerpoint/2010/main" val="632964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68EFDEB0-1E29-4CAD-9851-7858DEFBC5D1}" type="datetimeFigureOut">
              <a:rPr lang="en-US" smtClean="0"/>
              <a:t>10/13/2022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C7D392D-B7A4-47AB-AA61-C5A4A9811D69}" type="slidenum">
              <a:rPr lang="en-US" smtClean="0"/>
              <a:t>‹#›</a:t>
            </a:fld>
            <a:endParaRPr lang="en-US"/>
          </a:p>
        </p:txBody>
      </p:sp>
    </p:spTree>
    <p:extLst>
      <p:ext uri="{BB962C8B-B14F-4D97-AF65-F5344CB8AC3E}">
        <p14:creationId xmlns:p14="http://schemas.microsoft.com/office/powerpoint/2010/main" val="943045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68EFDEB0-1E29-4CAD-9851-7858DEFBC5D1}" type="datetimeFigureOut">
              <a:rPr lang="en-US" smtClean="0"/>
              <a:t>10/13/2022</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C7D392D-B7A4-47AB-AA61-C5A4A9811D69}" type="slidenum">
              <a:rPr lang="en-US" smtClean="0"/>
              <a:t>‹#›</a:t>
            </a:fld>
            <a:endParaRPr lang="en-US"/>
          </a:p>
        </p:txBody>
      </p:sp>
    </p:spTree>
    <p:extLst>
      <p:ext uri="{BB962C8B-B14F-4D97-AF65-F5344CB8AC3E}">
        <p14:creationId xmlns:p14="http://schemas.microsoft.com/office/powerpoint/2010/main" val="2737452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68EFDEB0-1E29-4CAD-9851-7858DEFBC5D1}" type="datetimeFigureOut">
              <a:rPr lang="en-US" smtClean="0"/>
              <a:t>10/13/2022</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C7D392D-B7A4-47AB-AA61-C5A4A9811D69}" type="slidenum">
              <a:rPr lang="en-US" smtClean="0"/>
              <a:t>‹#›</a:t>
            </a:fld>
            <a:endParaRPr lang="en-US"/>
          </a:p>
        </p:txBody>
      </p:sp>
    </p:spTree>
    <p:extLst>
      <p:ext uri="{BB962C8B-B14F-4D97-AF65-F5344CB8AC3E}">
        <p14:creationId xmlns:p14="http://schemas.microsoft.com/office/powerpoint/2010/main" val="1943927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68EFDEB0-1E29-4CAD-9851-7858DEFBC5D1}" type="datetimeFigureOut">
              <a:rPr lang="en-US" smtClean="0"/>
              <a:t>10/13/2022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C7D392D-B7A4-47AB-AA61-C5A4A9811D69}" type="slidenum">
              <a:rPr lang="en-US" smtClean="0"/>
              <a:t>‹#›</a:t>
            </a:fld>
            <a:endParaRPr lang="en-US"/>
          </a:p>
        </p:txBody>
      </p:sp>
    </p:spTree>
    <p:extLst>
      <p:ext uri="{BB962C8B-B14F-4D97-AF65-F5344CB8AC3E}">
        <p14:creationId xmlns:p14="http://schemas.microsoft.com/office/powerpoint/2010/main" val="495593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8EFDEB0-1E29-4CAD-9851-7858DEFBC5D1}" type="datetimeFigureOut">
              <a:rPr lang="en-US" smtClean="0"/>
              <a:t>10/13/2022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C7D392D-B7A4-47AB-AA61-C5A4A9811D69}" type="slidenum">
              <a:rPr lang="en-US" smtClean="0"/>
              <a:t>‹#›</a:t>
            </a:fld>
            <a:endParaRPr lang="en-US"/>
          </a:p>
        </p:txBody>
      </p:sp>
    </p:spTree>
    <p:extLst>
      <p:ext uri="{BB962C8B-B14F-4D97-AF65-F5344CB8AC3E}">
        <p14:creationId xmlns:p14="http://schemas.microsoft.com/office/powerpoint/2010/main" val="1134793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8EFDEB0-1E29-4CAD-9851-7858DEFBC5D1}" type="datetimeFigureOut">
              <a:rPr lang="en-US" smtClean="0"/>
              <a:t>10/13/2022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C7D392D-B7A4-47AB-AA61-C5A4A9811D69}" type="slidenum">
              <a:rPr lang="en-US" smtClean="0"/>
              <a:t>‹#›</a:t>
            </a:fld>
            <a:endParaRPr lang="en-US"/>
          </a:p>
        </p:txBody>
      </p:sp>
    </p:spTree>
    <p:extLst>
      <p:ext uri="{BB962C8B-B14F-4D97-AF65-F5344CB8AC3E}">
        <p14:creationId xmlns:p14="http://schemas.microsoft.com/office/powerpoint/2010/main" val="2208767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hidden">
          <a:xfrm>
            <a:off x="152400" y="0"/>
            <a:ext cx="1447800" cy="685800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4099" name="Rectangle 3"/>
          <p:cNvSpPr>
            <a:spLocks noChangeArrowheads="1"/>
          </p:cNvSpPr>
          <p:nvPr/>
        </p:nvSpPr>
        <p:spPr bwMode="hidden">
          <a:xfrm>
            <a:off x="1676400" y="0"/>
            <a:ext cx="7467600" cy="1219200"/>
          </a:xfrm>
          <a:prstGeom prst="rect">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4100" name="Rectangle 4" descr="Stationery"/>
          <p:cNvSpPr>
            <a:spLocks noChangeArrowheads="1"/>
          </p:cNvSpPr>
          <p:nvPr/>
        </p:nvSpPr>
        <p:spPr bwMode="auto">
          <a:xfrm>
            <a:off x="457200" y="0"/>
            <a:ext cx="1219200" cy="762000"/>
          </a:xfrm>
          <a:prstGeom prst="rect">
            <a:avLst/>
          </a:prstGeom>
          <a:blipFill dpi="0" rotWithShape="0">
            <a:blip r:embed="rId14"/>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4101" name="Rectangle 5" descr="Stationery"/>
          <p:cNvSpPr>
            <a:spLocks noChangeArrowheads="1"/>
          </p:cNvSpPr>
          <p:nvPr/>
        </p:nvSpPr>
        <p:spPr bwMode="auto">
          <a:xfrm>
            <a:off x="0" y="0"/>
            <a:ext cx="457200" cy="6858000"/>
          </a:xfrm>
          <a:prstGeom prst="rect">
            <a:avLst/>
          </a:prstGeom>
          <a:blipFill dpi="0" rotWithShape="0">
            <a:blip r:embed="rId14"/>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4102" name="Rectangle 6"/>
          <p:cNvSpPr>
            <a:spLocks noGrp="1" noChangeArrowheads="1"/>
          </p:cNvSpPr>
          <p:nvPr>
            <p:ph type="title"/>
          </p:nvPr>
        </p:nvSpPr>
        <p:spPr bwMode="auto">
          <a:xfrm>
            <a:off x="1066800" y="8382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03" name="Rectangle 7"/>
          <p:cNvSpPr>
            <a:spLocks noGrp="1" noChangeArrowheads="1"/>
          </p:cNvSpPr>
          <p:nvPr>
            <p:ph type="dt" sz="half" idx="2"/>
          </p:nvPr>
        </p:nvSpPr>
        <p:spPr bwMode="auto">
          <a:xfrm>
            <a:off x="1066800" y="64135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solidFill>
                  <a:schemeClr val="tx2"/>
                </a:solidFill>
              </a:defRPr>
            </a:lvl1pPr>
          </a:lstStyle>
          <a:p>
            <a:fld id="{68EFDEB0-1E29-4CAD-9851-7858DEFBC5D1}" type="datetimeFigureOut">
              <a:rPr lang="en-US" smtClean="0"/>
              <a:t>10/13/2022</a:t>
            </a:fld>
            <a:endParaRPr lang="en-US"/>
          </a:p>
        </p:txBody>
      </p:sp>
      <p:sp>
        <p:nvSpPr>
          <p:cNvPr id="4104" name="Rectangle 8"/>
          <p:cNvSpPr>
            <a:spLocks noGrp="1" noChangeArrowheads="1"/>
          </p:cNvSpPr>
          <p:nvPr>
            <p:ph type="ftr" sz="quarter" idx="3"/>
          </p:nvPr>
        </p:nvSpPr>
        <p:spPr bwMode="auto">
          <a:xfrm>
            <a:off x="3429000" y="64135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solidFill>
                  <a:schemeClr val="tx2"/>
                </a:solidFill>
              </a:defRPr>
            </a:lvl1pPr>
          </a:lstStyle>
          <a:p>
            <a:endParaRPr lang="en-US"/>
          </a:p>
        </p:txBody>
      </p:sp>
      <p:pic>
        <p:nvPicPr>
          <p:cNvPr id="4105" name="Picture 9" descr="anabnr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228725" y="0"/>
            <a:ext cx="7915275" cy="754063"/>
          </a:xfrm>
          <a:prstGeom prst="rect">
            <a:avLst/>
          </a:prstGeom>
          <a:noFill/>
          <a:extLst>
            <a:ext uri="{909E8E84-426E-40DD-AFC4-6F175D3DCCD1}">
              <a14:hiddenFill xmlns:a14="http://schemas.microsoft.com/office/drawing/2010/main">
                <a:solidFill>
                  <a:srgbClr val="FFFFFF"/>
                </a:solidFill>
              </a14:hiddenFill>
            </a:ext>
          </a:extLst>
        </p:spPr>
      </p:pic>
      <p:sp>
        <p:nvSpPr>
          <p:cNvPr id="4106" name="Rectangle 10"/>
          <p:cNvSpPr>
            <a:spLocks noChangeArrowheads="1"/>
          </p:cNvSpPr>
          <p:nvPr/>
        </p:nvSpPr>
        <p:spPr bwMode="auto">
          <a:xfrm>
            <a:off x="304800" y="457200"/>
            <a:ext cx="2514600" cy="304800"/>
          </a:xfrm>
          <a:prstGeom prst="rect">
            <a:avLst/>
          </a:prstGeom>
          <a:solidFill>
            <a:schemeClr val="accent2">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4107" name="Rectangle 11"/>
          <p:cNvSpPr>
            <a:spLocks noGrp="1" noChangeArrowheads="1"/>
          </p:cNvSpPr>
          <p:nvPr>
            <p:ph type="sldNum" sz="quarter" idx="4"/>
          </p:nvPr>
        </p:nvSpPr>
        <p:spPr bwMode="auto">
          <a:xfrm>
            <a:off x="8229600" y="64135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2"/>
                </a:solidFill>
              </a:defRPr>
            </a:lvl1pPr>
          </a:lstStyle>
          <a:p>
            <a:fld id="{0C7D392D-B7A4-47AB-AA61-C5A4A9811D69}" type="slidenum">
              <a:rPr lang="en-US" smtClean="0"/>
              <a:t>‹#›</a:t>
            </a:fld>
            <a:endParaRPr lang="en-US"/>
          </a:p>
        </p:txBody>
      </p:sp>
      <p:sp>
        <p:nvSpPr>
          <p:cNvPr id="4108" name="Rectangle 12"/>
          <p:cNvSpPr>
            <a:spLocks noGrp="1" noChangeArrowheads="1"/>
          </p:cNvSpPr>
          <p:nvPr>
            <p:ph type="body" idx="1"/>
          </p:nvPr>
        </p:nvSpPr>
        <p:spPr bwMode="auto">
          <a:xfrm>
            <a:off x="1066800" y="210185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charset="0"/>
        </a:defRPr>
      </a:lvl2pPr>
      <a:lvl3pPr algn="l" rtl="0" eaLnBrk="1" fontAlgn="base" hangingPunct="1">
        <a:spcBef>
          <a:spcPct val="0"/>
        </a:spcBef>
        <a:spcAft>
          <a:spcPct val="0"/>
        </a:spcAft>
        <a:defRPr sz="4400">
          <a:solidFill>
            <a:schemeClr val="tx2"/>
          </a:solidFill>
          <a:latin typeface="Times New Roman" charset="0"/>
        </a:defRPr>
      </a:lvl3pPr>
      <a:lvl4pPr algn="l" rtl="0" eaLnBrk="1" fontAlgn="base" hangingPunct="1">
        <a:spcBef>
          <a:spcPct val="0"/>
        </a:spcBef>
        <a:spcAft>
          <a:spcPct val="0"/>
        </a:spcAft>
        <a:defRPr sz="4400">
          <a:solidFill>
            <a:schemeClr val="tx2"/>
          </a:solidFill>
          <a:latin typeface="Times New Roman" charset="0"/>
        </a:defRPr>
      </a:lvl4pPr>
      <a:lvl5pPr algn="l" rtl="0" eaLnBrk="1" fontAlgn="base" hangingPunct="1">
        <a:spcBef>
          <a:spcPct val="0"/>
        </a:spcBef>
        <a:spcAft>
          <a:spcPct val="0"/>
        </a:spcAft>
        <a:defRPr sz="4400">
          <a:solidFill>
            <a:schemeClr val="tx2"/>
          </a:solidFill>
          <a:latin typeface="Times New Roman" charset="0"/>
        </a:defRPr>
      </a:lvl5pPr>
      <a:lvl6pPr marL="457200" algn="l" rtl="0" eaLnBrk="1" fontAlgn="base" hangingPunct="1">
        <a:spcBef>
          <a:spcPct val="0"/>
        </a:spcBef>
        <a:spcAft>
          <a:spcPct val="0"/>
        </a:spcAft>
        <a:defRPr sz="4400">
          <a:solidFill>
            <a:schemeClr val="tx2"/>
          </a:solidFill>
          <a:latin typeface="Times New Roman" charset="0"/>
        </a:defRPr>
      </a:lvl6pPr>
      <a:lvl7pPr marL="914400" algn="l" rtl="0" eaLnBrk="1" fontAlgn="base" hangingPunct="1">
        <a:spcBef>
          <a:spcPct val="0"/>
        </a:spcBef>
        <a:spcAft>
          <a:spcPct val="0"/>
        </a:spcAft>
        <a:defRPr sz="4400">
          <a:solidFill>
            <a:schemeClr val="tx2"/>
          </a:solidFill>
          <a:latin typeface="Times New Roman" charset="0"/>
        </a:defRPr>
      </a:lvl7pPr>
      <a:lvl8pPr marL="1371600" algn="l" rtl="0" eaLnBrk="1" fontAlgn="base" hangingPunct="1">
        <a:spcBef>
          <a:spcPct val="0"/>
        </a:spcBef>
        <a:spcAft>
          <a:spcPct val="0"/>
        </a:spcAft>
        <a:defRPr sz="4400">
          <a:solidFill>
            <a:schemeClr val="tx2"/>
          </a:solidFill>
          <a:latin typeface="Times New Roman" charset="0"/>
        </a:defRPr>
      </a:lvl8pPr>
      <a:lvl9pPr marL="1828800" algn="l" rtl="0" eaLnBrk="1" fontAlgn="base" hangingPunct="1">
        <a:spcBef>
          <a:spcPct val="0"/>
        </a:spcBef>
        <a:spcAft>
          <a:spcPct val="0"/>
        </a:spcAft>
        <a:defRPr sz="4400">
          <a:solidFill>
            <a:schemeClr val="tx2"/>
          </a:solidFill>
          <a:latin typeface="Times New Roman" charset="0"/>
        </a:defRPr>
      </a:lvl9pPr>
    </p:titleStyle>
    <p:bodyStyle>
      <a:lvl1pPr marL="457200" indent="-457200" algn="l" rtl="0" eaLnBrk="1" fontAlgn="base" hangingPunct="1">
        <a:spcBef>
          <a:spcPct val="20000"/>
        </a:spcBef>
        <a:spcAft>
          <a:spcPct val="0"/>
        </a:spcAft>
        <a:buClr>
          <a:srgbClr val="A50021"/>
        </a:buClr>
        <a:buSzPct val="75000"/>
        <a:buFont typeface="Wingdings" pitchFamily="2" charset="2"/>
        <a:buChar char="n"/>
        <a:defRPr sz="3200">
          <a:solidFill>
            <a:schemeClr val="tx1"/>
          </a:solidFill>
          <a:latin typeface="+mn-lt"/>
          <a:ea typeface="+mn-ea"/>
          <a:cs typeface="+mn-cs"/>
        </a:defRPr>
      </a:lvl1pPr>
      <a:lvl2pPr marL="1027113" indent="-455613" algn="l" rtl="0" eaLnBrk="1" fontAlgn="base" hangingPunct="1">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0013" indent="-228600" algn="l" rtl="0" eaLnBrk="1" fontAlgn="base" hangingPunct="1">
        <a:spcBef>
          <a:spcPct val="20000"/>
        </a:spcBef>
        <a:spcAft>
          <a:spcPct val="0"/>
        </a:spcAft>
        <a:buClr>
          <a:srgbClr val="666699"/>
        </a:buClr>
        <a:buSzPct val="70000"/>
        <a:buFont typeface="Wingdings" pitchFamily="2" charset="2"/>
        <a:buChar char="n"/>
        <a:defRPr sz="2400">
          <a:solidFill>
            <a:schemeClr val="tx1"/>
          </a:solidFill>
          <a:latin typeface="+mn-lt"/>
        </a:defRPr>
      </a:lvl3pPr>
      <a:lvl4pPr marL="1712913" indent="-228600" algn="l" rtl="0" eaLnBrk="1" fontAlgn="base" hangingPunct="1">
        <a:spcBef>
          <a:spcPct val="20000"/>
        </a:spcBef>
        <a:spcAft>
          <a:spcPct val="0"/>
        </a:spcAft>
        <a:buSzPct val="60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hlink"/>
        </a:buClr>
        <a:buSzPct val="55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hlink"/>
        </a:buClr>
        <a:buSzPct val="55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219572" y="260648"/>
            <a:ext cx="7024836" cy="792088"/>
          </a:xfrm>
          <a:prstGeom prst="rect">
            <a:avLst/>
          </a:prstGeom>
          <a:no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tx2">
                    <a:lumMod val="75000"/>
                  </a:schemeClr>
                </a:solidFill>
                <a:latin typeface="Verdana" pitchFamily="34" charset="0"/>
                <a:cs typeface="+mn-cs"/>
              </a:rPr>
              <a:t>.Org</a:t>
            </a:r>
            <a:endParaRPr lang="en-US" sz="2800" b="1" dirty="0">
              <a:solidFill>
                <a:schemeClr val="tx2">
                  <a:lumMod val="75000"/>
                </a:schemeClr>
              </a:solidFill>
              <a:latin typeface="Tahoma" pitchFamily="34" charset="0"/>
              <a:cs typeface="+mn-cs"/>
            </a:endParaRPr>
          </a:p>
        </p:txBody>
      </p:sp>
      <p:sp>
        <p:nvSpPr>
          <p:cNvPr id="16389" name="Text Box 9"/>
          <p:cNvSpPr txBox="1">
            <a:spLocks noChangeArrowheads="1"/>
          </p:cNvSpPr>
          <p:nvPr/>
        </p:nvSpPr>
        <p:spPr bwMode="auto">
          <a:xfrm>
            <a:off x="1259632" y="5445224"/>
            <a:ext cx="7151712" cy="646331"/>
          </a:xfrm>
          <a:prstGeom prst="rect">
            <a:avLst/>
          </a:prstGeom>
          <a:noFill/>
          <a:ln w="9525">
            <a:noFill/>
            <a:miter lim="800000"/>
            <a:headEnd/>
            <a:tailEnd/>
          </a:ln>
        </p:spPr>
        <p:txBody>
          <a:bodyPr wrap="square">
            <a:spAutoFit/>
          </a:bodyPr>
          <a:lstStyle/>
          <a:p>
            <a:pPr eaLnBrk="0" hangingPunct="0">
              <a:spcBef>
                <a:spcPct val="50000"/>
              </a:spcBef>
            </a:pPr>
            <a:r>
              <a:rPr lang="en-US" b="1" dirty="0">
                <a:latin typeface="Times New Roman" pitchFamily="18" charset="0"/>
                <a:cs typeface="Times New Roman" pitchFamily="18" charset="0"/>
              </a:rPr>
              <a:t>Submitted To:	</a:t>
            </a: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Submitted </a:t>
            </a:r>
            <a:r>
              <a:rPr lang="en-US" b="1" dirty="0">
                <a:latin typeface="Times New Roman" pitchFamily="18" charset="0"/>
                <a:cs typeface="Times New Roman" pitchFamily="18" charset="0"/>
              </a:rPr>
              <a:t>By:</a:t>
            </a:r>
          </a:p>
          <a:p>
            <a:pPr eaLnBrk="0" hangingPunct="0"/>
            <a:r>
              <a:rPr lang="en-US" b="1" dirty="0">
                <a:latin typeface="Times New Roman" pitchFamily="18" charset="0"/>
                <a:cs typeface="Times New Roman" pitchFamily="18" charset="0"/>
              </a:rPr>
              <a:t>S</a:t>
            </a:r>
            <a:r>
              <a:rPr lang="en-US" b="1" dirty="0" smtClean="0">
                <a:latin typeface="Times New Roman" pitchFamily="18" charset="0"/>
                <a:cs typeface="Times New Roman" pitchFamily="18" charset="0"/>
              </a:rPr>
              <a:t>tudymafia.org                                                 	  </a:t>
            </a:r>
            <a:r>
              <a:rPr lang="en-US" b="1" dirty="0">
                <a:latin typeface="Times New Roman" pitchFamily="18" charset="0"/>
                <a:cs typeface="Times New Roman" pitchFamily="18" charset="0"/>
              </a:rPr>
              <a:t>S</a:t>
            </a:r>
            <a:r>
              <a:rPr lang="en-US" b="1" dirty="0" smtClean="0">
                <a:latin typeface="Times New Roman" pitchFamily="18" charset="0"/>
                <a:cs typeface="Times New Roman" pitchFamily="18" charset="0"/>
              </a:rPr>
              <a:t>tudymafia.org               </a:t>
            </a:r>
            <a:endParaRPr lang="en-US" b="1" dirty="0">
              <a:latin typeface="Times New Roman" pitchFamily="18" charset="0"/>
              <a:cs typeface="Times New Roman" pitchFamily="18" charset="0"/>
            </a:endParaRPr>
          </a:p>
        </p:txBody>
      </p:sp>
      <p:sp>
        <p:nvSpPr>
          <p:cNvPr id="8" name="Rectangle 7"/>
          <p:cNvSpPr/>
          <p:nvPr/>
        </p:nvSpPr>
        <p:spPr>
          <a:xfrm>
            <a:off x="2057400" y="1895372"/>
            <a:ext cx="5468164" cy="769441"/>
          </a:xfrm>
          <a:prstGeom prst="rect">
            <a:avLst/>
          </a:prstGeom>
          <a:noFill/>
        </p:spPr>
        <p:txBody>
          <a:bodyPr wrap="none">
            <a:spAutoFit/>
          </a:bodyPr>
          <a:lstStyle/>
          <a:p>
            <a:pPr algn="ctr" eaLnBrk="0" fontAlgn="auto" hangingPunct="0">
              <a:spcBef>
                <a:spcPts val="0"/>
              </a:spcBef>
              <a:spcAft>
                <a:spcPts val="0"/>
              </a:spcAft>
              <a:defRPr/>
            </a:pPr>
            <a:r>
              <a:rPr lang="en-US" sz="4400" b="1" dirty="0">
                <a:solidFill>
                  <a:schemeClr val="accent1">
                    <a:lumMod val="50000"/>
                  </a:schemeClr>
                </a:solidFill>
              </a:rPr>
              <a:t>Pulmonary </a:t>
            </a:r>
            <a:r>
              <a:rPr lang="en-US" sz="4400" b="1" dirty="0" smtClean="0">
                <a:solidFill>
                  <a:schemeClr val="accent6">
                    <a:lumMod val="75000"/>
                  </a:schemeClr>
                </a:solidFill>
              </a:rPr>
              <a:t>Embolism</a:t>
            </a:r>
            <a:endParaRPr lang="en-US" sz="4400" b="1" spc="300" dirty="0">
              <a:ln w="11430" cmpd="sng">
                <a:solidFill>
                  <a:schemeClr val="accent1">
                    <a:tint val="10000"/>
                  </a:schemeClr>
                </a:solidFill>
                <a:prstDash val="solid"/>
                <a:miter lim="800000"/>
              </a:ln>
              <a:solidFill>
                <a:schemeClr val="accent6">
                  <a:lumMod val="75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24353007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Risk </a:t>
            </a:r>
            <a:r>
              <a:rPr lang="en-US" b="1" dirty="0" smtClean="0"/>
              <a:t>factors</a:t>
            </a:r>
            <a:endParaRPr lang="en-US" dirty="0"/>
          </a:p>
        </p:txBody>
      </p:sp>
      <p:sp>
        <p:nvSpPr>
          <p:cNvPr id="3" name="Content Placeholder 2"/>
          <p:cNvSpPr>
            <a:spLocks noGrp="1"/>
          </p:cNvSpPr>
          <p:nvPr>
            <p:ph idx="1"/>
          </p:nvPr>
        </p:nvSpPr>
        <p:spPr/>
        <p:txBody>
          <a:bodyPr/>
          <a:lstStyle/>
          <a:p>
            <a:r>
              <a:rPr lang="en-US" b="1" dirty="0"/>
              <a:t>Medical conditions and treatments</a:t>
            </a:r>
          </a:p>
          <a:p>
            <a:pPr lvl="1"/>
            <a:r>
              <a:rPr lang="en-US" b="1" dirty="0"/>
              <a:t>Heart disease </a:t>
            </a:r>
            <a:endParaRPr lang="en-US" b="1" dirty="0" smtClean="0"/>
          </a:p>
          <a:p>
            <a:pPr lvl="1"/>
            <a:r>
              <a:rPr lang="en-US" b="1" dirty="0" smtClean="0"/>
              <a:t>Cancer </a:t>
            </a:r>
          </a:p>
          <a:p>
            <a:pPr lvl="1"/>
            <a:r>
              <a:rPr lang="en-US" b="1" dirty="0" smtClean="0"/>
              <a:t>Surgery </a:t>
            </a:r>
          </a:p>
          <a:p>
            <a:pPr lvl="1"/>
            <a:r>
              <a:rPr lang="en-US" b="1" dirty="0" smtClean="0"/>
              <a:t>Disorders </a:t>
            </a:r>
            <a:r>
              <a:rPr lang="en-US" b="1" dirty="0"/>
              <a:t>that affect </a:t>
            </a:r>
            <a:r>
              <a:rPr lang="en-US" b="1" dirty="0" smtClean="0"/>
              <a:t>clotting</a:t>
            </a:r>
          </a:p>
          <a:p>
            <a:r>
              <a:rPr lang="en-US" b="1" dirty="0"/>
              <a:t>Prolonged immobility</a:t>
            </a:r>
          </a:p>
          <a:p>
            <a:pPr lvl="1"/>
            <a:r>
              <a:rPr lang="en-US" b="1" dirty="0"/>
              <a:t>Bed </a:t>
            </a:r>
            <a:r>
              <a:rPr lang="en-US" b="1" dirty="0" smtClean="0"/>
              <a:t>rest</a:t>
            </a:r>
          </a:p>
          <a:p>
            <a:pPr lvl="1"/>
            <a:r>
              <a:rPr lang="en-US" b="1" dirty="0" smtClean="0"/>
              <a:t>Long </a:t>
            </a:r>
            <a:r>
              <a:rPr lang="en-US" b="1" dirty="0"/>
              <a:t>trips</a:t>
            </a:r>
            <a:endParaRPr lang="en-US" dirty="0"/>
          </a:p>
        </p:txBody>
      </p:sp>
    </p:spTree>
    <p:extLst>
      <p:ext uri="{BB962C8B-B14F-4D97-AF65-F5344CB8AC3E}">
        <p14:creationId xmlns:p14="http://schemas.microsoft.com/office/powerpoint/2010/main" val="2802587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Other risk </a:t>
            </a:r>
            <a:r>
              <a:rPr lang="en-US" b="1" dirty="0" smtClean="0"/>
              <a:t>factors</a:t>
            </a:r>
            <a:endParaRPr lang="en-US" dirty="0"/>
          </a:p>
        </p:txBody>
      </p:sp>
      <p:sp>
        <p:nvSpPr>
          <p:cNvPr id="3" name="Content Placeholder 2"/>
          <p:cNvSpPr>
            <a:spLocks noGrp="1"/>
          </p:cNvSpPr>
          <p:nvPr>
            <p:ph idx="1"/>
          </p:nvPr>
        </p:nvSpPr>
        <p:spPr>
          <a:xfrm>
            <a:off x="1066800" y="2101850"/>
            <a:ext cx="8001000" cy="4114800"/>
          </a:xfrm>
        </p:spPr>
        <p:txBody>
          <a:bodyPr/>
          <a:lstStyle/>
          <a:p>
            <a:r>
              <a:rPr lang="en-US" sz="2400" b="1" dirty="0"/>
              <a:t>Smoking.</a:t>
            </a:r>
            <a:r>
              <a:rPr lang="en-US" sz="2400" dirty="0"/>
              <a:t> For reasons that aren't well understood, tobacco use predisposes some people to blood clot formation, especially when combined with other risk factors.</a:t>
            </a:r>
          </a:p>
          <a:p>
            <a:r>
              <a:rPr lang="en-US" sz="2400" b="1" dirty="0"/>
              <a:t>Being overweight.</a:t>
            </a:r>
            <a:r>
              <a:rPr lang="en-US" sz="2400" dirty="0"/>
              <a:t> Excess weight increases the risk of blood clots — particularly in people with other risk factors.</a:t>
            </a:r>
          </a:p>
          <a:p>
            <a:r>
              <a:rPr lang="en-US" sz="2400" b="1" dirty="0"/>
              <a:t>Supplemental estrogen.</a:t>
            </a:r>
            <a:r>
              <a:rPr lang="en-US" sz="2400" dirty="0"/>
              <a:t> The estrogen in birth control pills and in hormone replacement therapy can increase clotting factors in your blood, especially if you smoke or are overweight.</a:t>
            </a:r>
          </a:p>
          <a:p>
            <a:r>
              <a:rPr lang="en-US" sz="2400" b="1" dirty="0"/>
              <a:t>Pregnancy.</a:t>
            </a:r>
            <a:r>
              <a:rPr lang="en-US" sz="2400" dirty="0"/>
              <a:t> The weight of the baby pressing on veins in the pelvis can slow blood return from the legs. Clots are more likely to form when blood slows or pools.</a:t>
            </a:r>
          </a:p>
          <a:p>
            <a:endParaRPr lang="en-US" sz="2400" dirty="0"/>
          </a:p>
        </p:txBody>
      </p:sp>
    </p:spTree>
    <p:extLst>
      <p:ext uri="{BB962C8B-B14F-4D97-AF65-F5344CB8AC3E}">
        <p14:creationId xmlns:p14="http://schemas.microsoft.com/office/powerpoint/2010/main" val="3786260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is a pulmonary embolism diagnosed</a:t>
            </a:r>
            <a:r>
              <a:rPr lang="en-US" b="1" dirty="0" smtClean="0"/>
              <a:t>?</a:t>
            </a:r>
            <a:endParaRPr lang="en-US" dirty="0"/>
          </a:p>
        </p:txBody>
      </p:sp>
      <p:sp>
        <p:nvSpPr>
          <p:cNvPr id="3" name="Content Placeholder 2"/>
          <p:cNvSpPr>
            <a:spLocks noGrp="1"/>
          </p:cNvSpPr>
          <p:nvPr>
            <p:ph idx="1"/>
          </p:nvPr>
        </p:nvSpPr>
        <p:spPr>
          <a:xfrm>
            <a:off x="838200" y="2101850"/>
            <a:ext cx="8305800" cy="4114800"/>
          </a:xfrm>
        </p:spPr>
        <p:txBody>
          <a:bodyPr/>
          <a:lstStyle/>
          <a:p>
            <a:r>
              <a:rPr lang="en-US" sz="2400" b="1" dirty="0"/>
              <a:t>Chest X-ray.</a:t>
            </a:r>
            <a:r>
              <a:rPr lang="en-US" sz="2400" dirty="0"/>
              <a:t> This is a standard, noninvasive test that lets a doctor see your heart and lungs to look for other obvious causes of your symptoms. A PE can not be diagnosed with this test. The most common finding of a PE on a chest X-ray is “normal</a:t>
            </a:r>
            <a:r>
              <a:rPr lang="en-US" sz="2400" dirty="0" smtClean="0"/>
              <a:t>.”</a:t>
            </a:r>
          </a:p>
          <a:p>
            <a:r>
              <a:rPr lang="en-US" sz="2400" b="1" dirty="0" smtClean="0"/>
              <a:t>Electrocardiography </a:t>
            </a:r>
            <a:r>
              <a:rPr lang="en-US" sz="2400" b="1" dirty="0"/>
              <a:t>(ECG).</a:t>
            </a:r>
            <a:r>
              <a:rPr lang="en-US" sz="2400" dirty="0"/>
              <a:t> An ECG measures your heart’s electrical activity. A PE can not be diagnosed on an ECG. This test will check for other causes of chest pain</a:t>
            </a:r>
            <a:r>
              <a:rPr lang="en-US" sz="2400" dirty="0" smtClean="0"/>
              <a:t>.</a:t>
            </a:r>
          </a:p>
          <a:p>
            <a:r>
              <a:rPr lang="en-US" sz="2400" b="1" dirty="0" smtClean="0"/>
              <a:t>Computed </a:t>
            </a:r>
            <a:r>
              <a:rPr lang="en-US" sz="2400" b="1" dirty="0"/>
              <a:t>tomography pulmonary angiography (CTPA).</a:t>
            </a:r>
            <a:r>
              <a:rPr lang="en-US" sz="2400" dirty="0"/>
              <a:t> This test is the first-choice diagnostic imaging method because it’s sensitive and specific for the diagnosis of PE. However, it requires the use of intravenous (IV) contrast.</a:t>
            </a:r>
          </a:p>
        </p:txBody>
      </p:sp>
    </p:spTree>
    <p:extLst>
      <p:ext uri="{BB962C8B-B14F-4D97-AF65-F5344CB8AC3E}">
        <p14:creationId xmlns:p14="http://schemas.microsoft.com/office/powerpoint/2010/main" val="3211186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is a pulmonary embolism diagnosed</a:t>
            </a:r>
            <a:r>
              <a:rPr lang="en-US" b="1" dirty="0" smtClean="0"/>
              <a:t>?</a:t>
            </a:r>
            <a:endParaRPr lang="en-US" dirty="0"/>
          </a:p>
        </p:txBody>
      </p:sp>
      <p:sp>
        <p:nvSpPr>
          <p:cNvPr id="3" name="Content Placeholder 2"/>
          <p:cNvSpPr>
            <a:spLocks noGrp="1"/>
          </p:cNvSpPr>
          <p:nvPr>
            <p:ph idx="1"/>
          </p:nvPr>
        </p:nvSpPr>
        <p:spPr>
          <a:xfrm>
            <a:off x="838200" y="2057400"/>
            <a:ext cx="8305800" cy="4114800"/>
          </a:xfrm>
        </p:spPr>
        <p:txBody>
          <a:bodyPr/>
          <a:lstStyle/>
          <a:p>
            <a:r>
              <a:rPr lang="en-US" sz="2400" b="1" dirty="0"/>
              <a:t>Magnetic resonance pulmonary angiography (MRPA). </a:t>
            </a:r>
            <a:r>
              <a:rPr lang="en-US" sz="2400" dirty="0"/>
              <a:t>This is not recommended as a first-line test for diagnosing PE, but it may be an imaging option to diagnose PE in people who can neither receive a CTPA nor a VQ </a:t>
            </a:r>
            <a:r>
              <a:rPr lang="en-US" sz="2400" dirty="0" smtClean="0"/>
              <a:t>scan.</a:t>
            </a:r>
          </a:p>
          <a:p>
            <a:r>
              <a:rPr lang="en-US" sz="2400" b="1" dirty="0" smtClean="0"/>
              <a:t>Venography</a:t>
            </a:r>
            <a:r>
              <a:rPr lang="en-US" sz="2400" b="1" dirty="0"/>
              <a:t>.</a:t>
            </a:r>
            <a:r>
              <a:rPr lang="en-US" sz="2400" dirty="0"/>
              <a:t> A venogram is an invasive test that is rarely used for the diagnosis of only a DVT. This is a specialized X-ray of the veins in your legs and also requires the use of contrast</a:t>
            </a:r>
            <a:r>
              <a:rPr lang="en-US" sz="2400" dirty="0" smtClean="0"/>
              <a:t>.</a:t>
            </a:r>
          </a:p>
          <a:p>
            <a:r>
              <a:rPr lang="en-US" sz="2400" b="1" dirty="0" smtClean="0"/>
              <a:t>Pulmonary angiography </a:t>
            </a:r>
            <a:r>
              <a:rPr lang="en-US" sz="2400" dirty="0" smtClean="0"/>
              <a:t>A </a:t>
            </a:r>
            <a:r>
              <a:rPr lang="en-US" sz="2400" dirty="0"/>
              <a:t>pulmonary angiography is an invasive test that’s rarely used to diagnose an acute PE. It involves making a small incision so a doctor can guide specialized tools through your veins. </a:t>
            </a:r>
          </a:p>
        </p:txBody>
      </p:sp>
    </p:spTree>
    <p:extLst>
      <p:ext uri="{BB962C8B-B14F-4D97-AF65-F5344CB8AC3E}">
        <p14:creationId xmlns:p14="http://schemas.microsoft.com/office/powerpoint/2010/main" val="3998123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is a pulmonary embolism treated</a:t>
            </a:r>
            <a:r>
              <a:rPr lang="en-US" b="1" dirty="0" smtClean="0"/>
              <a:t>?</a:t>
            </a:r>
            <a:endParaRPr lang="en-US" dirty="0"/>
          </a:p>
        </p:txBody>
      </p:sp>
      <p:sp>
        <p:nvSpPr>
          <p:cNvPr id="3" name="Content Placeholder 2"/>
          <p:cNvSpPr>
            <a:spLocks noGrp="1"/>
          </p:cNvSpPr>
          <p:nvPr>
            <p:ph idx="1"/>
          </p:nvPr>
        </p:nvSpPr>
        <p:spPr/>
        <p:txBody>
          <a:bodyPr/>
          <a:lstStyle/>
          <a:p>
            <a:r>
              <a:rPr lang="en-US" sz="2400" b="1" dirty="0" smtClean="0"/>
              <a:t>Anticoagulants</a:t>
            </a:r>
            <a:r>
              <a:rPr lang="en-US" sz="2400" b="1" dirty="0"/>
              <a:t>.</a:t>
            </a:r>
            <a:r>
              <a:rPr lang="en-US" sz="2400" dirty="0"/>
              <a:t> Also called blood thinners, medications such as heparin and warfarin prevent new clots from forming in your blood. They can save your life in an emergency situation. Another commonly used category of anticoagulant is the direct oral anticoagulants (DOACs), such as </a:t>
            </a:r>
            <a:r>
              <a:rPr lang="en-US" sz="2400" dirty="0" err="1"/>
              <a:t>rivaroxaban</a:t>
            </a:r>
            <a:r>
              <a:rPr lang="en-US" sz="2400" dirty="0"/>
              <a:t> (</a:t>
            </a:r>
            <a:r>
              <a:rPr lang="en-US" sz="2400" dirty="0" err="1"/>
              <a:t>Xarelto</a:t>
            </a:r>
            <a:r>
              <a:rPr lang="en-US" sz="2400" dirty="0"/>
              <a:t>) and </a:t>
            </a:r>
            <a:r>
              <a:rPr lang="en-US" sz="2400" dirty="0" err="1"/>
              <a:t>apixaban</a:t>
            </a:r>
            <a:r>
              <a:rPr lang="en-US" sz="2400" dirty="0"/>
              <a:t> (</a:t>
            </a:r>
            <a:r>
              <a:rPr lang="en-US" sz="2400" dirty="0" err="1"/>
              <a:t>Eliquis</a:t>
            </a:r>
            <a:r>
              <a:rPr lang="en-US" sz="2400" dirty="0" smtClean="0"/>
              <a:t>).</a:t>
            </a:r>
          </a:p>
          <a:p>
            <a:r>
              <a:rPr lang="en-US" sz="2400" b="1" dirty="0" smtClean="0"/>
              <a:t>Clot </a:t>
            </a:r>
            <a:r>
              <a:rPr lang="en-US" sz="2400" b="1" dirty="0"/>
              <a:t>dissolvers (</a:t>
            </a:r>
            <a:r>
              <a:rPr lang="en-US" sz="2400" b="1" dirty="0" err="1"/>
              <a:t>thrombolytics</a:t>
            </a:r>
            <a:r>
              <a:rPr lang="en-US" sz="2400" b="1" dirty="0"/>
              <a:t>).</a:t>
            </a:r>
            <a:r>
              <a:rPr lang="en-US" sz="2400" dirty="0"/>
              <a:t> These drugs break down a clot to improve blood flow and perfusion. They are reserved for people hospitalized in emergency situations because side effects may include dangerous bleeding problems.</a:t>
            </a:r>
          </a:p>
          <a:p>
            <a:endParaRPr lang="en-US" sz="2400" dirty="0"/>
          </a:p>
        </p:txBody>
      </p:sp>
    </p:spTree>
    <p:extLst>
      <p:ext uri="{BB962C8B-B14F-4D97-AF65-F5344CB8AC3E}">
        <p14:creationId xmlns:p14="http://schemas.microsoft.com/office/powerpoint/2010/main" val="2107296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is a pulmonary embolism treated</a:t>
            </a:r>
            <a:r>
              <a:rPr lang="en-US" b="1" dirty="0" smtClean="0"/>
              <a:t>?</a:t>
            </a:r>
            <a:endParaRPr lang="en-US" dirty="0"/>
          </a:p>
        </p:txBody>
      </p:sp>
      <p:sp>
        <p:nvSpPr>
          <p:cNvPr id="3" name="Content Placeholder 2"/>
          <p:cNvSpPr>
            <a:spLocks noGrp="1"/>
          </p:cNvSpPr>
          <p:nvPr>
            <p:ph idx="1"/>
          </p:nvPr>
        </p:nvSpPr>
        <p:spPr>
          <a:xfrm>
            <a:off x="1066800" y="2101850"/>
            <a:ext cx="7848600" cy="4114800"/>
          </a:xfrm>
        </p:spPr>
        <p:txBody>
          <a:bodyPr/>
          <a:lstStyle/>
          <a:p>
            <a:r>
              <a:rPr lang="en-US" sz="2400" b="1" dirty="0"/>
              <a:t>Catheter directed methods.</a:t>
            </a:r>
            <a:r>
              <a:rPr lang="en-US" sz="2400" dirty="0"/>
              <a:t> These are used for clot removal and breakdown. A thin tube called a catheter will suction out, break down, or dissolve clots in your pulmonary artery.</a:t>
            </a:r>
          </a:p>
          <a:p>
            <a:r>
              <a:rPr lang="en-US" sz="2400" b="1" dirty="0"/>
              <a:t>Open surgery.</a:t>
            </a:r>
            <a:r>
              <a:rPr lang="en-US" sz="2400" dirty="0"/>
              <a:t> Doctors use open surgery only in emergency situations when: </a:t>
            </a:r>
          </a:p>
          <a:p>
            <a:pPr lvl="1"/>
            <a:r>
              <a:rPr lang="en-US" sz="2400" dirty="0"/>
              <a:t>minimally invasive catheter directed methods are not available </a:t>
            </a:r>
          </a:p>
          <a:p>
            <a:pPr lvl="1"/>
            <a:r>
              <a:rPr lang="en-US" sz="2400" dirty="0"/>
              <a:t>medications aren’t working to break up the clot</a:t>
            </a:r>
          </a:p>
          <a:p>
            <a:pPr lvl="1"/>
            <a:r>
              <a:rPr lang="en-US" sz="2400" dirty="0"/>
              <a:t>medications are contraindicated or carry too many risks for the patient</a:t>
            </a:r>
          </a:p>
        </p:txBody>
      </p:sp>
    </p:spTree>
    <p:extLst>
      <p:ext uri="{BB962C8B-B14F-4D97-AF65-F5344CB8AC3E}">
        <p14:creationId xmlns:p14="http://schemas.microsoft.com/office/powerpoint/2010/main" val="2991114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Prevention</a:t>
            </a:r>
            <a:endParaRPr lang="en-US" dirty="0"/>
          </a:p>
        </p:txBody>
      </p:sp>
      <p:sp>
        <p:nvSpPr>
          <p:cNvPr id="3" name="Content Placeholder 2"/>
          <p:cNvSpPr>
            <a:spLocks noGrp="1"/>
          </p:cNvSpPr>
          <p:nvPr>
            <p:ph idx="1"/>
          </p:nvPr>
        </p:nvSpPr>
        <p:spPr/>
        <p:txBody>
          <a:bodyPr/>
          <a:lstStyle/>
          <a:p>
            <a:r>
              <a:rPr lang="en-US" b="1" dirty="0"/>
              <a:t>Blood thinners </a:t>
            </a:r>
            <a:endParaRPr lang="en-US" b="1" dirty="0" smtClean="0"/>
          </a:p>
          <a:p>
            <a:r>
              <a:rPr lang="en-US" b="1" dirty="0" smtClean="0"/>
              <a:t>Compression stockings</a:t>
            </a:r>
          </a:p>
          <a:p>
            <a:r>
              <a:rPr lang="en-US" b="1" dirty="0" smtClean="0"/>
              <a:t>Leg elevation</a:t>
            </a:r>
          </a:p>
          <a:p>
            <a:r>
              <a:rPr lang="en-US" b="1" dirty="0" smtClean="0"/>
              <a:t>Physical activity</a:t>
            </a:r>
          </a:p>
          <a:p>
            <a:r>
              <a:rPr lang="en-US" b="1" dirty="0" smtClean="0"/>
              <a:t>Pneumatic </a:t>
            </a:r>
            <a:r>
              <a:rPr lang="en-US" b="1" dirty="0"/>
              <a:t>compression</a:t>
            </a:r>
            <a:endParaRPr lang="en-US" dirty="0"/>
          </a:p>
        </p:txBody>
      </p:sp>
    </p:spTree>
    <p:extLst>
      <p:ext uri="{BB962C8B-B14F-4D97-AF65-F5344CB8AC3E}">
        <p14:creationId xmlns:p14="http://schemas.microsoft.com/office/powerpoint/2010/main" val="693755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Prevention while </a:t>
            </a:r>
            <a:r>
              <a:rPr lang="en-US" b="1" dirty="0" smtClean="0"/>
              <a:t>traveling</a:t>
            </a:r>
            <a:endParaRPr lang="en-US" dirty="0"/>
          </a:p>
        </p:txBody>
      </p:sp>
      <p:sp>
        <p:nvSpPr>
          <p:cNvPr id="3" name="Content Placeholder 2"/>
          <p:cNvSpPr>
            <a:spLocks noGrp="1"/>
          </p:cNvSpPr>
          <p:nvPr>
            <p:ph idx="1"/>
          </p:nvPr>
        </p:nvSpPr>
        <p:spPr/>
        <p:txBody>
          <a:bodyPr/>
          <a:lstStyle/>
          <a:p>
            <a:r>
              <a:rPr lang="en-US" b="1" dirty="0"/>
              <a:t>Drink plenty of fluids </a:t>
            </a:r>
            <a:endParaRPr lang="en-US" b="1" dirty="0" smtClean="0"/>
          </a:p>
          <a:p>
            <a:r>
              <a:rPr lang="en-US" b="1" dirty="0" smtClean="0"/>
              <a:t>Take </a:t>
            </a:r>
            <a:r>
              <a:rPr lang="en-US" b="1" dirty="0"/>
              <a:t>a break from </a:t>
            </a:r>
            <a:r>
              <a:rPr lang="en-US" b="1" dirty="0" smtClean="0"/>
              <a:t>sitting</a:t>
            </a:r>
          </a:p>
          <a:p>
            <a:r>
              <a:rPr lang="en-US" b="1" dirty="0" smtClean="0"/>
              <a:t>Fidget </a:t>
            </a:r>
            <a:r>
              <a:rPr lang="en-US" b="1" dirty="0"/>
              <a:t>in your seat </a:t>
            </a:r>
            <a:endParaRPr lang="en-US" b="1" dirty="0" smtClean="0"/>
          </a:p>
          <a:p>
            <a:r>
              <a:rPr lang="en-US" b="1" dirty="0" smtClean="0"/>
              <a:t>Wear </a:t>
            </a:r>
            <a:r>
              <a:rPr lang="en-US" b="1" dirty="0"/>
              <a:t>support stockings</a:t>
            </a:r>
            <a:endParaRPr lang="en-US" dirty="0"/>
          </a:p>
        </p:txBody>
      </p:sp>
    </p:spTree>
    <p:extLst>
      <p:ext uri="{BB962C8B-B14F-4D97-AF65-F5344CB8AC3E}">
        <p14:creationId xmlns:p14="http://schemas.microsoft.com/office/powerpoint/2010/main" val="953427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serious is a pulmonary embolism</a:t>
            </a:r>
            <a:r>
              <a:rPr lang="en-US" b="1" dirty="0" smtClean="0"/>
              <a:t>?</a:t>
            </a:r>
            <a:endParaRPr lang="en-US" dirty="0"/>
          </a:p>
        </p:txBody>
      </p:sp>
      <p:sp>
        <p:nvSpPr>
          <p:cNvPr id="3" name="Content Placeholder 2"/>
          <p:cNvSpPr>
            <a:spLocks noGrp="1"/>
          </p:cNvSpPr>
          <p:nvPr>
            <p:ph idx="1"/>
          </p:nvPr>
        </p:nvSpPr>
        <p:spPr/>
        <p:txBody>
          <a:bodyPr/>
          <a:lstStyle/>
          <a:p>
            <a:pPr marL="0" indent="0">
              <a:buNone/>
            </a:pPr>
            <a:r>
              <a:rPr lang="en-US" sz="2800" dirty="0"/>
              <a:t>A pulmonary embolism may dissolve on its own; it is seldom fatal when diagnosed and treated properly. However, if left untreated, it can be serious, leading to other medical complications, including death. A pulmonary embolism can:</a:t>
            </a:r>
          </a:p>
          <a:p>
            <a:r>
              <a:rPr lang="en-US" sz="2800" dirty="0"/>
              <a:t>Cause heart damage.</a:t>
            </a:r>
          </a:p>
          <a:p>
            <a:r>
              <a:rPr lang="en-US" sz="2800" dirty="0"/>
              <a:t>Be life-threatening, depending on the size of the clot.</a:t>
            </a:r>
          </a:p>
          <a:p>
            <a:endParaRPr lang="en-US" sz="2800" dirty="0"/>
          </a:p>
        </p:txBody>
      </p:sp>
    </p:spTree>
    <p:extLst>
      <p:ext uri="{BB962C8B-B14F-4D97-AF65-F5344CB8AC3E}">
        <p14:creationId xmlns:p14="http://schemas.microsoft.com/office/powerpoint/2010/main" val="977246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lstStyle/>
          <a:p>
            <a:r>
              <a:rPr lang="en-US" sz="2400" dirty="0"/>
              <a:t>With effective and timely treatment, most people who experience a pulmonary embolism can make a full recovery.</a:t>
            </a:r>
          </a:p>
          <a:p>
            <a:r>
              <a:rPr lang="en-US" sz="2400" dirty="0"/>
              <a:t>The condition carries a high risk of fatality. However, early treatment can dramatically reduce this risk.</a:t>
            </a:r>
          </a:p>
          <a:p>
            <a:r>
              <a:rPr lang="en-US" sz="2400" dirty="0"/>
              <a:t>The period of highest risk is in this hours after the embolism first occurs. The outlook is also worse if the embolism was caused by an underlying condition, such as a type of cancer.</a:t>
            </a:r>
          </a:p>
          <a:p>
            <a:r>
              <a:rPr lang="en-US" sz="2400" dirty="0"/>
              <a:t>However, most people with pulmonary embolism can make a full recovery. </a:t>
            </a:r>
          </a:p>
          <a:p>
            <a:endParaRPr lang="en-US" sz="2400" dirty="0"/>
          </a:p>
        </p:txBody>
      </p:sp>
    </p:spTree>
    <p:extLst>
      <p:ext uri="{BB962C8B-B14F-4D97-AF65-F5344CB8AC3E}">
        <p14:creationId xmlns:p14="http://schemas.microsoft.com/office/powerpoint/2010/main" val="2072400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a:t>
            </a:r>
            <a:endParaRPr lang="en-US" dirty="0"/>
          </a:p>
        </p:txBody>
      </p:sp>
      <p:sp>
        <p:nvSpPr>
          <p:cNvPr id="3" name="Content Placeholder 2"/>
          <p:cNvSpPr>
            <a:spLocks noGrp="1"/>
          </p:cNvSpPr>
          <p:nvPr>
            <p:ph idx="1"/>
          </p:nvPr>
        </p:nvSpPr>
        <p:spPr/>
        <p:txBody>
          <a:bodyPr/>
          <a:lstStyle/>
          <a:p>
            <a:r>
              <a:rPr lang="en-US" sz="2800" dirty="0">
                <a:solidFill>
                  <a:schemeClr val="accent1">
                    <a:lumMod val="10000"/>
                  </a:schemeClr>
                </a:solidFill>
              </a:rPr>
              <a:t>What is a pulmonary embolism</a:t>
            </a:r>
            <a:r>
              <a:rPr lang="en-US" sz="2800" dirty="0" smtClean="0">
                <a:solidFill>
                  <a:schemeClr val="accent1">
                    <a:lumMod val="10000"/>
                  </a:schemeClr>
                </a:solidFill>
              </a:rPr>
              <a:t>?</a:t>
            </a:r>
          </a:p>
          <a:p>
            <a:r>
              <a:rPr lang="en-US" sz="2800" dirty="0">
                <a:solidFill>
                  <a:schemeClr val="accent1">
                    <a:lumMod val="10000"/>
                  </a:schemeClr>
                </a:solidFill>
              </a:rPr>
              <a:t>Pathogenesis</a:t>
            </a:r>
          </a:p>
          <a:p>
            <a:r>
              <a:rPr lang="en-US" sz="2800" dirty="0" smtClean="0">
                <a:solidFill>
                  <a:schemeClr val="accent1">
                    <a:lumMod val="10000"/>
                  </a:schemeClr>
                </a:solidFill>
              </a:rPr>
              <a:t>Symptoms</a:t>
            </a:r>
            <a:endParaRPr lang="en-US" sz="2800" dirty="0">
              <a:solidFill>
                <a:schemeClr val="accent1">
                  <a:lumMod val="10000"/>
                </a:schemeClr>
              </a:solidFill>
            </a:endParaRPr>
          </a:p>
          <a:p>
            <a:r>
              <a:rPr lang="en-US" sz="2800" dirty="0" smtClean="0">
                <a:solidFill>
                  <a:schemeClr val="accent1">
                    <a:lumMod val="10000"/>
                  </a:schemeClr>
                </a:solidFill>
              </a:rPr>
              <a:t>Causes</a:t>
            </a:r>
          </a:p>
          <a:p>
            <a:r>
              <a:rPr lang="en-US" sz="2800" dirty="0" smtClean="0">
                <a:solidFill>
                  <a:schemeClr val="accent1">
                    <a:lumMod val="10000"/>
                  </a:schemeClr>
                </a:solidFill>
              </a:rPr>
              <a:t>Risk Factors</a:t>
            </a:r>
          </a:p>
          <a:p>
            <a:r>
              <a:rPr lang="en-US" sz="2800" dirty="0">
                <a:solidFill>
                  <a:schemeClr val="accent1">
                    <a:lumMod val="10000"/>
                  </a:schemeClr>
                </a:solidFill>
              </a:rPr>
              <a:t>How is a pulmonary embolism diagnosed</a:t>
            </a:r>
            <a:r>
              <a:rPr lang="en-US" sz="2800" dirty="0" smtClean="0">
                <a:solidFill>
                  <a:schemeClr val="accent1">
                    <a:lumMod val="10000"/>
                  </a:schemeClr>
                </a:solidFill>
              </a:rPr>
              <a:t>?</a:t>
            </a:r>
          </a:p>
          <a:p>
            <a:r>
              <a:rPr lang="en-US" sz="2800" dirty="0">
                <a:solidFill>
                  <a:schemeClr val="accent1">
                    <a:lumMod val="10000"/>
                  </a:schemeClr>
                </a:solidFill>
              </a:rPr>
              <a:t>How is a pulmonary embolism </a:t>
            </a:r>
            <a:r>
              <a:rPr lang="en-US" sz="2800" dirty="0" smtClean="0">
                <a:solidFill>
                  <a:schemeClr val="accent1">
                    <a:lumMod val="10000"/>
                  </a:schemeClr>
                </a:solidFill>
              </a:rPr>
              <a:t>Treated?</a:t>
            </a:r>
          </a:p>
          <a:p>
            <a:r>
              <a:rPr lang="en-US" sz="2800" dirty="0" smtClean="0">
                <a:solidFill>
                  <a:schemeClr val="accent1">
                    <a:lumMod val="10000"/>
                  </a:schemeClr>
                </a:solidFill>
              </a:rPr>
              <a:t>Prevention</a:t>
            </a:r>
          </a:p>
          <a:p>
            <a:r>
              <a:rPr lang="en-US" sz="2800" dirty="0" smtClean="0">
                <a:solidFill>
                  <a:schemeClr val="accent1">
                    <a:lumMod val="10000"/>
                  </a:schemeClr>
                </a:solidFill>
              </a:rPr>
              <a:t>Conclusion</a:t>
            </a:r>
            <a:endParaRPr lang="en-US" sz="2800" dirty="0">
              <a:solidFill>
                <a:schemeClr val="accent1">
                  <a:lumMod val="10000"/>
                </a:schemeClr>
              </a:solidFill>
            </a:endParaRPr>
          </a:p>
        </p:txBody>
      </p:sp>
    </p:spTree>
    <p:extLst>
      <p:ext uri="{BB962C8B-B14F-4D97-AF65-F5344CB8AC3E}">
        <p14:creationId xmlns:p14="http://schemas.microsoft.com/office/powerpoint/2010/main" val="14707685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solidFill>
                  <a:schemeClr val="accent1">
                    <a:lumMod val="10000"/>
                  </a:schemeClr>
                </a:solidFill>
              </a:rPr>
              <a:t>Google.com</a:t>
            </a:r>
          </a:p>
          <a:p>
            <a:r>
              <a:rPr lang="en-US" dirty="0">
                <a:solidFill>
                  <a:schemeClr val="accent1">
                    <a:lumMod val="10000"/>
                  </a:schemeClr>
                </a:solidFill>
              </a:rPr>
              <a:t>Wikipedia.org</a:t>
            </a:r>
          </a:p>
          <a:p>
            <a:r>
              <a:rPr lang="en-US" dirty="0">
                <a:solidFill>
                  <a:schemeClr val="accent1">
                    <a:lumMod val="10000"/>
                  </a:schemeClr>
                </a:solidFill>
              </a:rPr>
              <a:t>Studymafia.org</a:t>
            </a:r>
          </a:p>
          <a:p>
            <a:r>
              <a:rPr lang="en-US" dirty="0">
                <a:solidFill>
                  <a:schemeClr val="accent1">
                    <a:lumMod val="10000"/>
                  </a:schemeClr>
                </a:solidFill>
              </a:rPr>
              <a:t>Slidespanda.com</a:t>
            </a:r>
          </a:p>
          <a:p>
            <a:endParaRPr lang="en-US" dirty="0">
              <a:solidFill>
                <a:schemeClr val="accent1">
                  <a:lumMod val="10000"/>
                </a:schemeClr>
              </a:solidFill>
            </a:endParaRPr>
          </a:p>
          <a:p>
            <a:endParaRPr lang="en-US" dirty="0">
              <a:solidFill>
                <a:schemeClr val="accent1">
                  <a:lumMod val="10000"/>
                </a:schemeClr>
              </a:solidFill>
            </a:endParaRPr>
          </a:p>
          <a:p>
            <a:endParaRPr lang="en-US" dirty="0">
              <a:solidFill>
                <a:schemeClr val="accent1">
                  <a:lumMod val="10000"/>
                </a:schemeClr>
              </a:solidFill>
            </a:endParaRPr>
          </a:p>
          <a:p>
            <a:endParaRPr lang="en-US" dirty="0">
              <a:solidFill>
                <a:schemeClr val="accent1">
                  <a:lumMod val="10000"/>
                </a:schemeClr>
              </a:solidFill>
            </a:endParaRPr>
          </a:p>
          <a:p>
            <a:endParaRPr lang="en-US" dirty="0"/>
          </a:p>
          <a:p>
            <a:endParaRPr lang="en-US" dirty="0"/>
          </a:p>
        </p:txBody>
      </p:sp>
    </p:spTree>
    <p:extLst>
      <p:ext uri="{BB962C8B-B14F-4D97-AF65-F5344CB8AC3E}">
        <p14:creationId xmlns:p14="http://schemas.microsoft.com/office/powerpoint/2010/main" val="3019623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153400" cy="3733800"/>
          </a:xfrm>
        </p:spPr>
        <p:txBody>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B0F0"/>
                </a:solidFill>
              </a:rPr>
              <a:t>StudyMafia.org</a:t>
            </a:r>
            <a:endParaRPr lang="en-US" sz="5400" b="1" dirty="0">
              <a:solidFill>
                <a:srgbClr val="00B0F0"/>
              </a:solidFill>
            </a:endParaRPr>
          </a:p>
        </p:txBody>
      </p:sp>
    </p:spTree>
    <p:extLst>
      <p:ext uri="{BB962C8B-B14F-4D97-AF65-F5344CB8AC3E}">
        <p14:creationId xmlns:p14="http://schemas.microsoft.com/office/powerpoint/2010/main" val="4141025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pulmonary embolism?</a:t>
            </a:r>
          </a:p>
        </p:txBody>
      </p:sp>
      <p:sp>
        <p:nvSpPr>
          <p:cNvPr id="3" name="Content Placeholder 2"/>
          <p:cNvSpPr>
            <a:spLocks noGrp="1"/>
          </p:cNvSpPr>
          <p:nvPr>
            <p:ph idx="1"/>
          </p:nvPr>
        </p:nvSpPr>
        <p:spPr/>
        <p:txBody>
          <a:bodyPr/>
          <a:lstStyle/>
          <a:p>
            <a:pPr marL="0" indent="0">
              <a:buNone/>
            </a:pPr>
            <a:r>
              <a:rPr lang="en-US" dirty="0"/>
              <a:t>A pulmonary embolism (PE) is a blood clot that occurs in the lungs.</a:t>
            </a:r>
          </a:p>
          <a:p>
            <a:pPr marL="0" indent="0">
              <a:buNone/>
            </a:pPr>
            <a:r>
              <a:rPr lang="en-US" dirty="0"/>
              <a:t>It can damage part of the lung due to:</a:t>
            </a:r>
          </a:p>
          <a:p>
            <a:r>
              <a:rPr lang="en-US" dirty="0"/>
              <a:t>restricted blood flow</a:t>
            </a:r>
          </a:p>
          <a:p>
            <a:r>
              <a:rPr lang="en-US" dirty="0"/>
              <a:t>decreased oxygen levels in the blood</a:t>
            </a:r>
          </a:p>
          <a:p>
            <a:r>
              <a:rPr lang="en-US" dirty="0"/>
              <a:t>effects on other organs</a:t>
            </a:r>
          </a:p>
          <a:p>
            <a:endParaRPr lang="en-US" dirty="0"/>
          </a:p>
        </p:txBody>
      </p:sp>
    </p:spTree>
    <p:extLst>
      <p:ext uri="{BB962C8B-B14F-4D97-AF65-F5344CB8AC3E}">
        <p14:creationId xmlns:p14="http://schemas.microsoft.com/office/powerpoint/2010/main" val="331837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ulmonary embolis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872247"/>
            <a:ext cx="5562600" cy="58954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2130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he pathophysiology of pulmonary embolism. Althou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767" y="762000"/>
            <a:ext cx="5651233" cy="58674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65747" y="1316476"/>
            <a:ext cx="2723823" cy="646331"/>
          </a:xfrm>
          <a:prstGeom prst="rect">
            <a:avLst/>
          </a:prstGeom>
        </p:spPr>
        <p:txBody>
          <a:bodyPr wrap="none">
            <a:spAutoFit/>
          </a:bodyPr>
          <a:lstStyle/>
          <a:p>
            <a:r>
              <a:rPr lang="en-US" sz="3600" b="1" dirty="0" smtClean="0">
                <a:solidFill>
                  <a:srgbClr val="C00000"/>
                </a:solidFill>
              </a:rPr>
              <a:t>Pathogenesis</a:t>
            </a:r>
            <a:endParaRPr lang="en-US" sz="3600" b="1" dirty="0">
              <a:solidFill>
                <a:srgbClr val="C00000"/>
              </a:solidFill>
            </a:endParaRPr>
          </a:p>
        </p:txBody>
      </p:sp>
    </p:spTree>
    <p:extLst>
      <p:ext uri="{BB962C8B-B14F-4D97-AF65-F5344CB8AC3E}">
        <p14:creationId xmlns:p14="http://schemas.microsoft.com/office/powerpoint/2010/main" val="909605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Symptoms</a:t>
            </a:r>
            <a:endParaRPr lang="en-US" dirty="0"/>
          </a:p>
        </p:txBody>
      </p:sp>
      <p:sp>
        <p:nvSpPr>
          <p:cNvPr id="3" name="Content Placeholder 2"/>
          <p:cNvSpPr>
            <a:spLocks noGrp="1"/>
          </p:cNvSpPr>
          <p:nvPr>
            <p:ph idx="1"/>
          </p:nvPr>
        </p:nvSpPr>
        <p:spPr/>
        <p:txBody>
          <a:bodyPr/>
          <a:lstStyle/>
          <a:p>
            <a:pPr marL="0" indent="0">
              <a:buNone/>
            </a:pPr>
            <a:r>
              <a:rPr lang="en-US" dirty="0"/>
              <a:t>Pulmonary embolism symptoms can vary greatly, depending on how much of your lung is involved, the size of the clots, and whether you have underlying lung or heart disease.</a:t>
            </a:r>
          </a:p>
          <a:p>
            <a:pPr marL="0" indent="0">
              <a:buNone/>
            </a:pPr>
            <a:r>
              <a:rPr lang="en-US" dirty="0"/>
              <a:t>Common signs and symptoms include:</a:t>
            </a:r>
          </a:p>
          <a:p>
            <a:r>
              <a:rPr lang="en-US" b="1" dirty="0"/>
              <a:t>Shortness of breath.</a:t>
            </a:r>
            <a:r>
              <a:rPr lang="en-US" dirty="0"/>
              <a:t> This symptom typically appears suddenly and always gets worse with exertion.</a:t>
            </a:r>
          </a:p>
          <a:p>
            <a:endParaRPr lang="en-US" dirty="0"/>
          </a:p>
        </p:txBody>
      </p:sp>
    </p:spTree>
    <p:extLst>
      <p:ext uri="{BB962C8B-B14F-4D97-AF65-F5344CB8AC3E}">
        <p14:creationId xmlns:p14="http://schemas.microsoft.com/office/powerpoint/2010/main" val="1055350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Symptoms….</a:t>
            </a:r>
            <a:endParaRPr lang="en-US" dirty="0"/>
          </a:p>
        </p:txBody>
      </p:sp>
      <p:sp>
        <p:nvSpPr>
          <p:cNvPr id="3" name="Content Placeholder 2"/>
          <p:cNvSpPr>
            <a:spLocks noGrp="1"/>
          </p:cNvSpPr>
          <p:nvPr>
            <p:ph idx="1"/>
          </p:nvPr>
        </p:nvSpPr>
        <p:spPr/>
        <p:txBody>
          <a:bodyPr/>
          <a:lstStyle/>
          <a:p>
            <a:r>
              <a:rPr lang="en-US" b="1" dirty="0"/>
              <a:t>Chest pain.</a:t>
            </a:r>
            <a:r>
              <a:rPr lang="en-US" dirty="0"/>
              <a:t> You may feel like you're having a heart attack. The pain is often sharp and felt when you breathe in deeply, often stopping you from being able to take a deep breath. It can also be felt when you cough, bend or stoop. </a:t>
            </a:r>
            <a:endParaRPr lang="en-US" dirty="0" smtClean="0"/>
          </a:p>
          <a:p>
            <a:r>
              <a:rPr lang="en-US" b="1" dirty="0" smtClean="0"/>
              <a:t>Cough</a:t>
            </a:r>
            <a:r>
              <a:rPr lang="en-US" b="1" dirty="0"/>
              <a:t>.</a:t>
            </a:r>
            <a:r>
              <a:rPr lang="en-US" dirty="0"/>
              <a:t> The cough may produce bloody or blood-streaked sputum</a:t>
            </a:r>
          </a:p>
        </p:txBody>
      </p:sp>
    </p:spTree>
    <p:extLst>
      <p:ext uri="{BB962C8B-B14F-4D97-AF65-F5344CB8AC3E}">
        <p14:creationId xmlns:p14="http://schemas.microsoft.com/office/powerpoint/2010/main" val="1419286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causes a pulmonary embolism</a:t>
            </a:r>
            <a:r>
              <a:rPr lang="en-US" b="1" dirty="0" smtClean="0"/>
              <a:t>?</a:t>
            </a:r>
            <a:endParaRPr lang="en-US" dirty="0"/>
          </a:p>
        </p:txBody>
      </p:sp>
      <p:sp>
        <p:nvSpPr>
          <p:cNvPr id="3" name="Content Placeholder 2"/>
          <p:cNvSpPr>
            <a:spLocks noGrp="1"/>
          </p:cNvSpPr>
          <p:nvPr>
            <p:ph idx="1"/>
          </p:nvPr>
        </p:nvSpPr>
        <p:spPr/>
        <p:txBody>
          <a:bodyPr/>
          <a:lstStyle/>
          <a:p>
            <a:pPr marL="0" indent="0">
              <a:buNone/>
            </a:pPr>
            <a:r>
              <a:rPr lang="en-US" sz="2800" dirty="0"/>
              <a:t>Blood clots can form for a variety of reasons. PEs are most often caused by deep vein thrombosis (DVT), a condition in which blood clots form in veins deep in the body. The blood clots that most often cause PEs begin in the legs or pelvis.</a:t>
            </a:r>
          </a:p>
          <a:p>
            <a:pPr marL="0" indent="0">
              <a:buNone/>
            </a:pPr>
            <a:r>
              <a:rPr lang="en-US" sz="2800" dirty="0"/>
              <a:t>Blood clots in the deep veins of the body can have several different causes, including: </a:t>
            </a:r>
          </a:p>
          <a:p>
            <a:r>
              <a:rPr lang="en-US" sz="2800" b="1" dirty="0"/>
              <a:t>Injury or damage.</a:t>
            </a:r>
            <a:r>
              <a:rPr lang="en-US" sz="2800" dirty="0"/>
              <a:t> Injuries like bone fractures or muscle tears can cause damage to blood vessels, leading to clots.</a:t>
            </a:r>
          </a:p>
          <a:p>
            <a:endParaRPr lang="en-US" sz="2800" dirty="0"/>
          </a:p>
        </p:txBody>
      </p:sp>
    </p:spTree>
    <p:extLst>
      <p:ext uri="{BB962C8B-B14F-4D97-AF65-F5344CB8AC3E}">
        <p14:creationId xmlns:p14="http://schemas.microsoft.com/office/powerpoint/2010/main" val="1369510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causes a pulmonary embolism</a:t>
            </a:r>
            <a:r>
              <a:rPr lang="en-US" b="1" dirty="0" smtClean="0"/>
              <a:t>?</a:t>
            </a:r>
            <a:endParaRPr lang="en-US" dirty="0"/>
          </a:p>
        </p:txBody>
      </p:sp>
      <p:sp>
        <p:nvSpPr>
          <p:cNvPr id="3" name="Content Placeholder 2"/>
          <p:cNvSpPr>
            <a:spLocks noGrp="1"/>
          </p:cNvSpPr>
          <p:nvPr>
            <p:ph idx="1"/>
          </p:nvPr>
        </p:nvSpPr>
        <p:spPr/>
        <p:txBody>
          <a:bodyPr/>
          <a:lstStyle/>
          <a:p>
            <a:r>
              <a:rPr lang="en-US" sz="2400" b="1" dirty="0"/>
              <a:t>Inactivity.</a:t>
            </a:r>
            <a:r>
              <a:rPr lang="en-US" sz="2400" dirty="0"/>
              <a:t> During long periods of inactivity, gravity causes blood to collect in the lowest areas of your body, which may lead to a blood clot. This could occur if you’re sitting for a lengthy trip or if you’re lying in bed recovering from an illness</a:t>
            </a:r>
            <a:r>
              <a:rPr lang="en-US" sz="2400" dirty="0" smtClean="0"/>
              <a:t>.</a:t>
            </a:r>
          </a:p>
          <a:p>
            <a:r>
              <a:rPr lang="en-US" sz="2400" b="1" dirty="0" smtClean="0"/>
              <a:t>Medical </a:t>
            </a:r>
            <a:r>
              <a:rPr lang="en-US" sz="2400" b="1" dirty="0"/>
              <a:t>conditions.</a:t>
            </a:r>
            <a:r>
              <a:rPr lang="en-US" sz="2400" dirty="0"/>
              <a:t> Some health conditions cause blood to clot easily, which can lead to PE. Treatments that involve surgery often lead to short-term bed rest or limited movement, which can make clotting more likely. Also, certain medical therapies for cancer can have side effects such as clotting in the blood. This puts you at risk for DVT and PE.</a:t>
            </a:r>
          </a:p>
        </p:txBody>
      </p:sp>
    </p:spTree>
    <p:extLst>
      <p:ext uri="{BB962C8B-B14F-4D97-AF65-F5344CB8AC3E}">
        <p14:creationId xmlns:p14="http://schemas.microsoft.com/office/powerpoint/2010/main" val="1774711995"/>
      </p:ext>
    </p:extLst>
  </p:cSld>
  <p:clrMapOvr>
    <a:masterClrMapping/>
  </p:clrMapOvr>
</p:sld>
</file>

<file path=ppt/theme/theme1.xml><?xml version="1.0" encoding="utf-8"?>
<a:theme xmlns:a="http://schemas.openxmlformats.org/drawingml/2006/main" name="Theme29">
  <a:themeElements>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fontScheme name="Nat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Nature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Nature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Nature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Theme29</Template>
  <TotalTime>33</TotalTime>
  <Words>1182</Words>
  <Application>Microsoft Office PowerPoint</Application>
  <PresentationFormat>On-screen Show (4:3)</PresentationFormat>
  <Paragraphs>97</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Theme29</vt:lpstr>
      <vt:lpstr>PowerPoint Presentation</vt:lpstr>
      <vt:lpstr>Table of Content</vt:lpstr>
      <vt:lpstr>What is a pulmonary embolism?</vt:lpstr>
      <vt:lpstr>PowerPoint Presentation</vt:lpstr>
      <vt:lpstr>PowerPoint Presentation</vt:lpstr>
      <vt:lpstr>Symptoms</vt:lpstr>
      <vt:lpstr>Symptoms….</vt:lpstr>
      <vt:lpstr>What causes a pulmonary embolism?</vt:lpstr>
      <vt:lpstr>What causes a pulmonary embolism?</vt:lpstr>
      <vt:lpstr>Risk factors</vt:lpstr>
      <vt:lpstr>Other risk factors</vt:lpstr>
      <vt:lpstr>How is a pulmonary embolism diagnosed?</vt:lpstr>
      <vt:lpstr>How is a pulmonary embolism diagnosed?</vt:lpstr>
      <vt:lpstr>How is a pulmonary embolism treated?</vt:lpstr>
      <vt:lpstr>How is a pulmonary embolism treated?</vt:lpstr>
      <vt:lpstr>Prevention</vt:lpstr>
      <vt:lpstr>Prevention while traveling</vt:lpstr>
      <vt:lpstr>How serious is a pulmonary embolism?</vt:lpstr>
      <vt:lpstr>Conclusion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CRP</dc:creator>
  <cp:lastModifiedBy>CRP</cp:lastModifiedBy>
  <cp:revision>5</cp:revision>
  <dcterms:created xsi:type="dcterms:W3CDTF">2022-04-04T05:33:43Z</dcterms:created>
  <dcterms:modified xsi:type="dcterms:W3CDTF">2022-10-13T15:40:45Z</dcterms:modified>
</cp:coreProperties>
</file>