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1"/>
    <p:sldMasterId id="2147485959" r:id="rId2"/>
  </p:sldMasterIdLst>
  <p:notesMasterIdLst>
    <p:notesMasterId r:id="rId25"/>
  </p:notesMasterIdLst>
  <p:handoutMasterIdLst>
    <p:handoutMasterId r:id="rId26"/>
  </p:handoutMasterIdLst>
  <p:sldIdLst>
    <p:sldId id="379" r:id="rId3"/>
    <p:sldId id="322" r:id="rId4"/>
    <p:sldId id="324" r:id="rId5"/>
    <p:sldId id="362" r:id="rId6"/>
    <p:sldId id="375" r:id="rId7"/>
    <p:sldId id="346" r:id="rId8"/>
    <p:sldId id="367" r:id="rId9"/>
    <p:sldId id="368" r:id="rId10"/>
    <p:sldId id="369" r:id="rId11"/>
    <p:sldId id="325" r:id="rId12"/>
    <p:sldId id="370" r:id="rId13"/>
    <p:sldId id="348" r:id="rId14"/>
    <p:sldId id="357" r:id="rId15"/>
    <p:sldId id="371" r:id="rId16"/>
    <p:sldId id="341" r:id="rId17"/>
    <p:sldId id="372" r:id="rId18"/>
    <p:sldId id="364" r:id="rId19"/>
    <p:sldId id="373" r:id="rId20"/>
    <p:sldId id="374" r:id="rId21"/>
    <p:sldId id="351" r:id="rId22"/>
    <p:sldId id="376" r:id="rId23"/>
    <p:sldId id="380"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353" autoAdjust="0"/>
    <p:restoredTop sz="77728" autoAdjust="0"/>
  </p:normalViewPr>
  <p:slideViewPr>
    <p:cSldViewPr>
      <p:cViewPr>
        <p:scale>
          <a:sx n="60" d="100"/>
          <a:sy n="60" d="100"/>
        </p:scale>
        <p:origin x="-1188" y="-2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12.xml"/><Relationship Id="rId7" Type="http://schemas.openxmlformats.org/officeDocument/2006/relationships/slide" Target="slides/slide16.xml"/><Relationship Id="rId2" Type="http://schemas.openxmlformats.org/officeDocument/2006/relationships/slide" Target="slides/slide11.xml"/><Relationship Id="rId1" Type="http://schemas.openxmlformats.org/officeDocument/2006/relationships/slide" Target="slides/slide10.xml"/><Relationship Id="rId6" Type="http://schemas.openxmlformats.org/officeDocument/2006/relationships/slide" Target="slides/slide15.xml"/><Relationship Id="rId11" Type="http://schemas.openxmlformats.org/officeDocument/2006/relationships/slide" Target="slides/slide20.xml"/><Relationship Id="rId5" Type="http://schemas.openxmlformats.org/officeDocument/2006/relationships/slide" Target="slides/slide14.xml"/><Relationship Id="rId10" Type="http://schemas.openxmlformats.org/officeDocument/2006/relationships/slide" Target="slides/slide19.xml"/><Relationship Id="rId4" Type="http://schemas.openxmlformats.org/officeDocument/2006/relationships/slide" Target="slides/slide13.xml"/><Relationship Id="rId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pPr>
                <a:defRPr/>
              </a:pPr>
              <a:t>10/16/2022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AD26005-350B-4663-8083-A0ECEF69C9D7}" type="slidenum">
              <a:rPr lang="en-US" altLang="en-US"/>
              <a:pPr>
                <a:defRPr/>
              </a:pPr>
              <a:t>‹#›</a:t>
            </a:fld>
            <a:endParaRPr lang="en-US" altLang="en-US" dirty="0"/>
          </a:p>
        </p:txBody>
      </p:sp>
    </p:spTree>
    <p:extLst>
      <p:ext uri="{BB962C8B-B14F-4D97-AF65-F5344CB8AC3E}">
        <p14:creationId xmlns:p14="http://schemas.microsoft.com/office/powerpoint/2010/main" val="22505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pPr>
                <a:defRPr/>
              </a:pPr>
              <a:t>10/16/2022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1C3C041-5338-46DC-B5C2-45D7FFBDD6E7}" type="slidenum">
              <a:rPr lang="en-US" altLang="en-US"/>
              <a:pPr>
                <a:defRPr/>
              </a:pPr>
              <a:t>‹#›</a:t>
            </a:fld>
            <a:endParaRPr lang="en-US" altLang="en-US" dirty="0"/>
          </a:p>
        </p:txBody>
      </p:sp>
    </p:spTree>
    <p:extLst>
      <p:ext uri="{BB962C8B-B14F-4D97-AF65-F5344CB8AC3E}">
        <p14:creationId xmlns:p14="http://schemas.microsoft.com/office/powerpoint/2010/main" val="255297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20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6</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7</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8</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9</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271594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27206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9EDE2762-D309-4A1B-90D4-EE2DB97D9608}" type="slidenum">
              <a:rPr lang="en-US" altLang="en-US"/>
              <a:pPr>
                <a:defRPr/>
              </a:pPr>
              <a:t>‹#›</a:t>
            </a:fld>
            <a:endParaRPr lang="en-US" altLang="en-US" dirty="0"/>
          </a:p>
        </p:txBody>
      </p:sp>
    </p:spTree>
    <p:extLst>
      <p:ext uri="{BB962C8B-B14F-4D97-AF65-F5344CB8AC3E}">
        <p14:creationId xmlns:p14="http://schemas.microsoft.com/office/powerpoint/2010/main" val="38433863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A6995B87-722D-46BC-9CC9-1ED5024E22B0}" type="slidenum">
              <a:rPr lang="en-US" altLang="en-US"/>
              <a:pPr>
                <a:defRPr/>
              </a:pPr>
              <a:t>‹#›</a:t>
            </a:fld>
            <a:endParaRPr lang="en-US" altLang="en-US" dirty="0"/>
          </a:p>
        </p:txBody>
      </p:sp>
    </p:spTree>
    <p:extLst>
      <p:ext uri="{BB962C8B-B14F-4D97-AF65-F5344CB8AC3E}">
        <p14:creationId xmlns:p14="http://schemas.microsoft.com/office/powerpoint/2010/main" val="32941387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2CBE984D-2DD5-4668-BAF8-1C9AC1A13DBC}" type="slidenum">
              <a:rPr lang="en-US" altLang="en-US"/>
              <a:pPr>
                <a:defRPr/>
              </a:pPr>
              <a:t>‹#›</a:t>
            </a:fld>
            <a:endParaRPr lang="en-US" altLang="en-US" dirty="0"/>
          </a:p>
        </p:txBody>
      </p:sp>
    </p:spTree>
    <p:extLst>
      <p:ext uri="{BB962C8B-B14F-4D97-AF65-F5344CB8AC3E}">
        <p14:creationId xmlns:p14="http://schemas.microsoft.com/office/powerpoint/2010/main" val="12341517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486D207D-9E64-417F-AA84-D9CB1A523B53}" type="slidenum">
              <a:rPr lang="en-US" altLang="en-US"/>
              <a:pPr>
                <a:defRPr/>
              </a:pPr>
              <a:t>‹#›</a:t>
            </a:fld>
            <a:endParaRPr lang="en-US" altLang="en-US" dirty="0"/>
          </a:p>
        </p:txBody>
      </p:sp>
    </p:spTree>
    <p:extLst>
      <p:ext uri="{BB962C8B-B14F-4D97-AF65-F5344CB8AC3E}">
        <p14:creationId xmlns:p14="http://schemas.microsoft.com/office/powerpoint/2010/main" val="1447351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C346C8A6-4EAA-425C-AD65-FB7185D13849}" type="slidenum">
              <a:rPr lang="en-US" altLang="en-US"/>
              <a:pPr>
                <a:defRPr/>
              </a:pPr>
              <a:t>‹#›</a:t>
            </a:fld>
            <a:endParaRPr lang="en-US" altLang="en-US" dirty="0"/>
          </a:p>
        </p:txBody>
      </p:sp>
    </p:spTree>
    <p:extLst>
      <p:ext uri="{BB962C8B-B14F-4D97-AF65-F5344CB8AC3E}">
        <p14:creationId xmlns:p14="http://schemas.microsoft.com/office/powerpoint/2010/main" val="6310951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243081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rgbClr val="0039A6"/>
                </a:solidFill>
                <a:effectLst>
                  <a:outerShdw blurRad="38100" dist="38100" dir="2700000" algn="tl">
                    <a:srgbClr val="C0C0C0"/>
                  </a:outerShdw>
                </a:effectLst>
                <a:latin typeface="Times New Roman" pitchFamily="18" charset="0"/>
                <a:cs typeface="Times New Roman" pitchFamily="18" charset="0"/>
              </a:defRPr>
            </a:lvl1pPr>
          </a:lstStyle>
          <a:p>
            <a:pPr>
              <a:defRPr/>
            </a:pPr>
            <a:fld id="{BF2DA97D-831A-48CD-A7A1-23EF5E790589}" type="slidenum">
              <a:rPr lang="en-US" altLang="en-US"/>
              <a:pPr>
                <a:defRPr/>
              </a:pPr>
              <a:t>‹#›</a:t>
            </a:fld>
            <a:endParaRPr lang="en-US" altLang="en-US" dirty="0"/>
          </a:p>
        </p:txBody>
      </p:sp>
    </p:spTree>
    <p:extLst>
      <p:ext uri="{BB962C8B-B14F-4D97-AF65-F5344CB8AC3E}">
        <p14:creationId xmlns:p14="http://schemas.microsoft.com/office/powerpoint/2010/main" val="3448071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577953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96217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594651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6" y="2207360"/>
            <a:ext cx="8093365" cy="2239672"/>
          </a:xfrm>
          <a:noFill/>
          <a:effectLst>
            <a:outerShdw blurRad="50800" dist="38100" dir="2700000" algn="tl" rotWithShape="0">
              <a:prstClr val="black">
                <a:alpha val="40000"/>
              </a:prstClr>
            </a:outerShdw>
          </a:effectLst>
        </p:spPr>
        <p:txBody>
          <a:bodyPr>
            <a:normAutofit/>
          </a:bodyPr>
          <a:lstStyle>
            <a:lvl1pPr algn="l">
              <a:defRPr sz="3600">
                <a:solidFill>
                  <a:srgbClr val="C00000"/>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448966" y="4854248"/>
            <a:ext cx="8093365" cy="1018033"/>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4164-3AD1-4303-8927-DA91AA9BC4F8}"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374901"/>
            <a:ext cx="7940659" cy="1018033"/>
          </a:xfrm>
        </p:spPr>
        <p:txBody>
          <a:bodyPr>
            <a:normAutofit/>
          </a:bodyPr>
          <a:lstStyle>
            <a:lvl1pPr algn="l">
              <a:defRPr sz="3600" baseline="0">
                <a:solidFill>
                  <a:srgbClr val="C000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1670" y="1800147"/>
            <a:ext cx="7940660" cy="4682953"/>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pPr>
                <a:defRPr/>
              </a:pPr>
              <a:t>‹#›</a:t>
            </a:fld>
            <a:endParaRPr lang="en-US" alt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578507"/>
            <a:ext cx="6566315" cy="967132"/>
          </a:xfrm>
          <a:noFill/>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596541"/>
            <a:ext cx="6566315" cy="46814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4213AF-26F6-41FA-8D85-E2C5388D6E58}" type="datetimeFigureOut">
              <a:rPr lang="en-US" smtClean="0"/>
              <a:pPr/>
              <a:t>10/16/2022</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a:solidFill>
                <a:schemeClr val="tx1"/>
              </a:solidFill>
            </a:endParaRPr>
          </a:p>
        </p:txBody>
      </p:sp>
    </p:spTree>
    <p:extLst>
      <p:ext uri="{BB962C8B-B14F-4D97-AF65-F5344CB8AC3E}">
        <p14:creationId xmlns:p14="http://schemas.microsoft.com/office/powerpoint/2010/main" val="162939139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4164-3AD1-4303-8927-DA91AA9BC4F8}"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16886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4164-3AD1-4303-8927-DA91AA9BC4F8}"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71293"/>
            <a:ext cx="8246070" cy="1221640"/>
          </a:xfrm>
        </p:spPr>
        <p:txBody>
          <a:bodyPr>
            <a:normAutofit/>
          </a:bodyPr>
          <a:lstStyle>
            <a:lvl1pPr algn="l">
              <a:defRPr sz="3600" baseline="0">
                <a:solidFill>
                  <a:srgbClr val="C000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36879" y="2003753"/>
            <a:ext cx="4040188"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879" y="2633616"/>
            <a:ext cx="4040188"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2003753"/>
            <a:ext cx="4041775"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2633616"/>
            <a:ext cx="4041775"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pPr>
                <a:defRPr/>
              </a:pPr>
              <a:t>‹#›</a:t>
            </a:fld>
            <a:endParaRPr lang="en-US" alt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pPr>
                <a:defRPr/>
              </a:pPr>
              <a:t>‹#›</a:t>
            </a:fld>
            <a:endParaRPr lang="en-US" altLang="en-US" dirty="0"/>
          </a:p>
        </p:txBody>
      </p:sp>
    </p:spTree>
    <p:extLst>
      <p:ext uri="{BB962C8B-B14F-4D97-AF65-F5344CB8AC3E}">
        <p14:creationId xmlns:p14="http://schemas.microsoft.com/office/powerpoint/2010/main" val="3029773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pPr>
                <a:defRPr/>
              </a:pPr>
              <a:t>‹#›</a:t>
            </a:fld>
            <a:endParaRPr lang="en-US" altLang="en-US" dirty="0"/>
          </a:p>
        </p:txBody>
      </p:sp>
    </p:spTree>
    <p:extLst>
      <p:ext uri="{BB962C8B-B14F-4D97-AF65-F5344CB8AC3E}">
        <p14:creationId xmlns:p14="http://schemas.microsoft.com/office/powerpoint/2010/main" val="4251864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4164-3AD1-4303-8927-DA91AA9BC4F8}"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4164-3AD1-4303-8927-DA91AA9BC4F8}"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4164-3AD1-4303-8927-DA91AA9BC4F8}"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4164-3AD1-4303-8927-DA91AA9BC4F8}"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90092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11363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6029556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3994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24525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2.jp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9" r:id="rId10"/>
    <p:sldLayoutId id="2147485810" r:id="rId11"/>
    <p:sldLayoutId id="2147485811" r:id="rId12"/>
    <p:sldLayoutId id="2147485812" r:id="rId13"/>
    <p:sldLayoutId id="2147485813" r:id="rId14"/>
    <p:sldLayoutId id="2147485814" r:id="rId15"/>
    <p:sldLayoutId id="2147485802" r:id="rId16"/>
    <p:sldLayoutId id="2147485815" r:id="rId17"/>
    <p:sldLayoutId id="2147485803" r:id="rId18"/>
    <p:sldLayoutId id="2147485829" r:id="rId19"/>
    <p:sldLayoutId id="2147485830" r:id="rId20"/>
    <p:sldLayoutId id="2147485831" r:id="rId21"/>
    <p:sldLayoutId id="2147485832" r:id="rId22"/>
    <p:sldLayoutId id="2147485833" r:id="rId23"/>
    <p:sldLayoutId id="2147485834" r:id="rId24"/>
    <p:sldLayoutId id="2147485835" r:id="rId25"/>
    <p:sldLayoutId id="2147485836" r:id="rId26"/>
    <p:sldLayoutId id="2147485837" r:id="rId27"/>
    <p:sldLayoutId id="2147485838" r:id="rId28"/>
    <p:sldLayoutId id="2147485839" r:id="rId29"/>
    <p:sldLayoutId id="2147485840" r:id="rId30"/>
    <p:sldLayoutId id="2147485841" r:id="rId31"/>
    <p:sldLayoutId id="2147485842" r:id="rId32"/>
    <p:sldLayoutId id="2147485843" r:id="rId33"/>
    <p:sldLayoutId id="2147485844" r:id="rId34"/>
    <p:sldLayoutId id="2147485845" r:id="rId3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10/16/2022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5960" r:id="rId1"/>
    <p:sldLayoutId id="2147485961" r:id="rId2"/>
    <p:sldLayoutId id="2147485962" r:id="rId3"/>
    <p:sldLayoutId id="2147485963" r:id="rId4"/>
    <p:sldLayoutId id="2147485964" r:id="rId5"/>
    <p:sldLayoutId id="2147485965" r:id="rId6"/>
    <p:sldLayoutId id="2147485966" r:id="rId7"/>
    <p:sldLayoutId id="2147485967" r:id="rId8"/>
    <p:sldLayoutId id="2147485968" r:id="rId9"/>
    <p:sldLayoutId id="2147485969" r:id="rId10"/>
    <p:sldLayoutId id="2147485970" r:id="rId11"/>
    <p:sldLayoutId id="2147485971" r:id="rId12"/>
    <p:sldLayoutId id="2147485972" r:id="rId13"/>
    <p:sldLayoutId id="2147485973" r:id="rId14"/>
    <p:sldLayoutId id="2147485974" r:id="rId15"/>
    <p:sldLayoutId id="2147485975" r:id="rId16"/>
    <p:sldLayoutId id="2147485976" r:id="rId17"/>
    <p:sldLayoutId id="2147485977" r:id="rId18"/>
    <p:sldLayoutId id="2147485978" r:id="rId19"/>
    <p:sldLayoutId id="2147485979" r:id="rId20"/>
    <p:sldLayoutId id="2147485980"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280964"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tx2">
                    <a:lumMod val="75000"/>
                  </a:schemeClr>
                </a:solidFill>
                <a:latin typeface="Verdana" pitchFamily="34" charset="0"/>
                <a:cs typeface="+mn-cs"/>
              </a:rPr>
              <a:t>.Org</a:t>
            </a:r>
            <a:endParaRPr lang="en-US" sz="2800" b="1" dirty="0">
              <a:solidFill>
                <a:schemeClr val="tx2">
                  <a:lumMod val="75000"/>
                </a:schemeClr>
              </a:solidFill>
              <a:latin typeface="Tahoma" pitchFamily="34" charset="0"/>
              <a:cs typeface="+mn-cs"/>
            </a:endParaRPr>
          </a:p>
        </p:txBody>
      </p:sp>
      <p:sp>
        <p:nvSpPr>
          <p:cNvPr id="16389" name="Text Box 9"/>
          <p:cNvSpPr txBox="1">
            <a:spLocks noChangeArrowheads="1"/>
          </p:cNvSpPr>
          <p:nvPr/>
        </p:nvSpPr>
        <p:spPr bwMode="auto">
          <a:xfrm>
            <a:off x="0" y="5562600"/>
            <a:ext cx="9144000" cy="646331"/>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b="1" dirty="0" smtClean="0">
                <a:solidFill>
                  <a:schemeClr val="bg1">
                    <a:lumMod val="10000"/>
                  </a:schemeClr>
                </a:solidFill>
                <a:latin typeface="Times New Roman" pitchFamily="18" charset="0"/>
                <a:cs typeface="Times New Roman" pitchFamily="18" charset="0"/>
              </a:rPr>
              <a:t>                          Submitted </a:t>
            </a:r>
            <a:r>
              <a:rPr lang="en-US" b="1" dirty="0">
                <a:solidFill>
                  <a:schemeClr val="bg1">
                    <a:lumMod val="10000"/>
                  </a:schemeClr>
                </a:solidFill>
                <a:latin typeface="Times New Roman" pitchFamily="18" charset="0"/>
                <a:cs typeface="Times New Roman" pitchFamily="18" charset="0"/>
              </a:rPr>
              <a:t>To:	 </a:t>
            </a:r>
            <a:r>
              <a:rPr lang="en-US" b="1" dirty="0" smtClean="0">
                <a:solidFill>
                  <a:schemeClr val="bg1">
                    <a:lumMod val="10000"/>
                  </a:schemeClr>
                </a:solidFill>
                <a:latin typeface="Times New Roman" pitchFamily="18" charset="0"/>
                <a:cs typeface="Times New Roman" pitchFamily="18" charset="0"/>
              </a:rPr>
              <a:t>             		         </a:t>
            </a:r>
            <a:r>
              <a:rPr lang="en-US" b="1" dirty="0" smtClean="0">
                <a:solidFill>
                  <a:schemeClr val="bg1">
                    <a:lumMod val="10000"/>
                  </a:schemeClr>
                </a:solidFill>
                <a:latin typeface="Times New Roman" pitchFamily="18" charset="0"/>
                <a:cs typeface="Times New Roman" pitchFamily="18" charset="0"/>
              </a:rPr>
              <a:t>Submitted </a:t>
            </a:r>
            <a:r>
              <a:rPr lang="en-US" b="1" dirty="0">
                <a:solidFill>
                  <a:schemeClr val="bg1">
                    <a:lumMod val="10000"/>
                  </a:schemeClr>
                </a:solidFill>
                <a:latin typeface="Times New Roman" pitchFamily="18" charset="0"/>
                <a:cs typeface="Times New Roman" pitchFamily="18" charset="0"/>
              </a:rPr>
              <a:t>By:</a:t>
            </a:r>
          </a:p>
          <a:p>
            <a:pPr eaLnBrk="0" hangingPunct="0"/>
            <a:r>
              <a:rPr lang="en-US" b="1" dirty="0" smtClean="0">
                <a:solidFill>
                  <a:schemeClr val="bg1">
                    <a:lumMod val="10000"/>
                  </a:schemeClr>
                </a:solidFill>
                <a:latin typeface="Times New Roman" pitchFamily="18" charset="0"/>
                <a:cs typeface="Times New Roman" pitchFamily="18" charset="0"/>
              </a:rPr>
              <a:t>                          Studymafia.org                                                     Studymafia.org               </a:t>
            </a:r>
            <a:endParaRPr lang="en-US" b="1" dirty="0">
              <a:solidFill>
                <a:schemeClr val="bg1">
                  <a:lumMod val="10000"/>
                </a:schemeClr>
              </a:solidFill>
              <a:latin typeface="Times New Roman" pitchFamily="18" charset="0"/>
              <a:cs typeface="Times New Roman" pitchFamily="18" charset="0"/>
            </a:endParaRPr>
          </a:p>
        </p:txBody>
      </p:sp>
      <p:sp>
        <p:nvSpPr>
          <p:cNvPr id="8" name="Rectangle 7"/>
          <p:cNvSpPr/>
          <p:nvPr/>
        </p:nvSpPr>
        <p:spPr>
          <a:xfrm>
            <a:off x="1245764" y="2659559"/>
            <a:ext cx="3757760" cy="769441"/>
          </a:xfrm>
          <a:prstGeom prst="rect">
            <a:avLst/>
          </a:prstGeom>
          <a:noFill/>
        </p:spPr>
        <p:txBody>
          <a:bodyPr wrap="none">
            <a:spAutoFit/>
          </a:bodyPr>
          <a:lstStyle/>
          <a:p>
            <a:pPr algn="ctr" fontAlgn="auto">
              <a:spcBef>
                <a:spcPts val="0"/>
              </a:spcBef>
              <a:spcAft>
                <a:spcPts val="0"/>
              </a:spcAft>
              <a:defRPr/>
            </a:pPr>
            <a:r>
              <a:rPr lang="en-US" altLang="en-US" sz="4400" b="1" dirty="0">
                <a:solidFill>
                  <a:schemeClr val="tx2"/>
                </a:solidFill>
                <a:latin typeface="Times New Roman" pitchFamily="18" charset="0"/>
                <a:cs typeface="Times New Roman" pitchFamily="18" charset="0"/>
              </a:rPr>
              <a:t>Psychotherapy</a:t>
            </a:r>
            <a:endParaRPr lang="en-US" sz="4400"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641068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990600" y="95071"/>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Preparation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574675" y="1524000"/>
            <a:ext cx="5445125" cy="5262979"/>
          </a:xfrm>
          <a:prstGeom prst="rect">
            <a:avLst/>
          </a:prstGeom>
          <a:noFill/>
        </p:spPr>
        <p:txBody>
          <a:bodyPr wrap="square">
            <a:spAutoFit/>
          </a:bodyPr>
          <a:lstStyle/>
          <a:p>
            <a:r>
              <a:rPr lang="en-US" sz="2800" b="1" dirty="0" smtClean="0">
                <a:solidFill>
                  <a:schemeClr val="bg1"/>
                </a:solidFill>
              </a:rPr>
              <a:t>Find a therapist:</a:t>
            </a:r>
          </a:p>
          <a:p>
            <a:endParaRPr lang="en-US" sz="2800" b="1" dirty="0" smtClean="0">
              <a:solidFill>
                <a:schemeClr val="bg1"/>
              </a:solidFill>
            </a:endParaRPr>
          </a:p>
          <a:p>
            <a:pPr>
              <a:buFont typeface="Arial" pitchFamily="34" charset="0"/>
              <a:buChar char="•"/>
            </a:pPr>
            <a:r>
              <a:rPr lang="en-US" sz="2800" dirty="0" smtClean="0">
                <a:solidFill>
                  <a:schemeClr val="bg1"/>
                </a:solidFill>
              </a:rPr>
              <a:t>Get a referral from a doctor, health insurance plan, friend or other trusted source. Many employers offer counseling services or referrals through employee assistance programs (EAPs). </a:t>
            </a:r>
          </a:p>
          <a:p>
            <a:pPr>
              <a:buFont typeface="Arial" pitchFamily="34" charset="0"/>
              <a:buChar char="•"/>
            </a:pPr>
            <a:r>
              <a:rPr lang="en-US" sz="2800" dirty="0" smtClean="0">
                <a:solidFill>
                  <a:schemeClr val="bg1"/>
                </a:solidFill>
              </a:rPr>
              <a:t>Or you can find a therapist on your own, for instance, by looking for a professional association on the Internet.</a:t>
            </a:r>
            <a:endParaRPr lang="en-US" sz="2800" dirty="0">
              <a:solidFill>
                <a:schemeClr val="bg1"/>
              </a:solidFill>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10</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990600" y="1524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Preparation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228600" y="1907262"/>
            <a:ext cx="6283325" cy="4493538"/>
          </a:xfrm>
          <a:prstGeom prst="rect">
            <a:avLst/>
          </a:prstGeom>
          <a:noFill/>
        </p:spPr>
        <p:txBody>
          <a:bodyPr wrap="square">
            <a:spAutoFit/>
          </a:bodyPr>
          <a:lstStyle/>
          <a:p>
            <a:pPr>
              <a:buFont typeface="Arial" pitchFamily="34" charset="0"/>
              <a:buChar char="•"/>
            </a:pPr>
            <a:r>
              <a:rPr lang="en-US" sz="2600" b="1" dirty="0" smtClean="0">
                <a:solidFill>
                  <a:schemeClr val="bg1"/>
                </a:solidFill>
              </a:rPr>
              <a:t>Understand the costs:</a:t>
            </a:r>
            <a:r>
              <a:rPr lang="en-US" sz="2600" dirty="0" smtClean="0">
                <a:solidFill>
                  <a:schemeClr val="bg1"/>
                </a:solidFill>
              </a:rPr>
              <a:t> If you have health insurance, find out what coverage it offers for psychotherapy. Some health plans cover only a certain number of psychotherapy sessions a year. Also, talk to your therapist about fees and payment options.</a:t>
            </a:r>
          </a:p>
          <a:p>
            <a:pPr>
              <a:buFont typeface="Arial" pitchFamily="34" charset="0"/>
              <a:buChar char="•"/>
            </a:pPr>
            <a:r>
              <a:rPr lang="en-US" sz="2600" b="1" dirty="0" smtClean="0">
                <a:solidFill>
                  <a:schemeClr val="bg1"/>
                </a:solidFill>
              </a:rPr>
              <a:t>Review your concerns:</a:t>
            </a:r>
            <a:r>
              <a:rPr lang="en-US" sz="2600" dirty="0" smtClean="0">
                <a:solidFill>
                  <a:schemeClr val="bg1"/>
                </a:solidFill>
              </a:rPr>
              <a:t> Before your first appointment, think about what issues you'd like to work on. While you also can sort this out with your therapist, having some sense in advance may provide a good starting point.</a:t>
            </a:r>
            <a:endParaRPr lang="en-US" sz="2600" dirty="0">
              <a:solidFill>
                <a:schemeClr val="bg1"/>
              </a:solidFill>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11</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990600" y="1524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Expectations </a:t>
            </a:r>
            <a:r>
              <a:rPr lang="en-US" altLang="en-US" sz="3600" dirty="0" smtClean="0">
                <a:solidFill>
                  <a:srgbClr val="0039A6"/>
                </a:solidFill>
                <a:latin typeface="Times New Roman" pitchFamily="18" charset="0"/>
                <a:cs typeface="Times New Roman" pitchFamily="18" charset="0"/>
              </a:rPr>
              <a:t>of</a:t>
            </a: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 </a:t>
            </a:r>
            <a:r>
              <a:rPr lang="en-US" altLang="en-US" sz="3600" dirty="0" smtClean="0">
                <a:solidFill>
                  <a:srgbClr val="0039A6"/>
                </a:solidFill>
                <a:latin typeface="Times New Roman" pitchFamily="18" charset="0"/>
                <a:cs typeface="Times New Roman" pitchFamily="18" charset="0"/>
              </a:rPr>
              <a:t>Psychotherapy</a:t>
            </a: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304800" y="1656576"/>
            <a:ext cx="5867400" cy="5201424"/>
          </a:xfrm>
          <a:prstGeom prst="rect">
            <a:avLst/>
          </a:prstGeom>
          <a:noFill/>
        </p:spPr>
        <p:txBody>
          <a:bodyPr wrap="square">
            <a:spAutoFit/>
          </a:bodyPr>
          <a:lstStyle/>
          <a:p>
            <a:r>
              <a:rPr lang="en-US" sz="2800" dirty="0" smtClean="0">
                <a:solidFill>
                  <a:schemeClr val="bg1"/>
                </a:solidFill>
              </a:rPr>
              <a:t>The first session is also an opportunity for you to interview your therapist to see if his or her approach and personality are going to work for you. Make sure you understand:</a:t>
            </a:r>
          </a:p>
          <a:p>
            <a:pPr>
              <a:buFont typeface="Arial" pitchFamily="34" charset="0"/>
              <a:buChar char="•"/>
            </a:pPr>
            <a:r>
              <a:rPr lang="en-US" sz="3200" dirty="0" smtClean="0">
                <a:solidFill>
                  <a:schemeClr val="bg1"/>
                </a:solidFill>
              </a:rPr>
              <a:t>What type of therapy will be used</a:t>
            </a:r>
          </a:p>
          <a:p>
            <a:pPr>
              <a:buFont typeface="Arial" pitchFamily="34" charset="0"/>
              <a:buChar char="•"/>
            </a:pPr>
            <a:r>
              <a:rPr lang="en-US" sz="3200" dirty="0" smtClean="0">
                <a:solidFill>
                  <a:schemeClr val="bg1"/>
                </a:solidFill>
              </a:rPr>
              <a:t>The goals of your treatment</a:t>
            </a:r>
          </a:p>
          <a:p>
            <a:pPr>
              <a:buFont typeface="Arial" pitchFamily="34" charset="0"/>
              <a:buChar char="•"/>
            </a:pPr>
            <a:r>
              <a:rPr lang="en-US" sz="3200" dirty="0" smtClean="0">
                <a:solidFill>
                  <a:schemeClr val="bg1"/>
                </a:solidFill>
              </a:rPr>
              <a:t>The length of each session</a:t>
            </a:r>
          </a:p>
          <a:p>
            <a:pPr>
              <a:buFont typeface="Arial" pitchFamily="34" charset="0"/>
              <a:buChar char="•"/>
            </a:pPr>
            <a:r>
              <a:rPr lang="en-US" sz="3200" dirty="0" smtClean="0">
                <a:solidFill>
                  <a:schemeClr val="bg1"/>
                </a:solidFill>
              </a:rPr>
              <a:t>How many therapy sessions you may need</a:t>
            </a:r>
            <a:endParaRPr lang="en-US" sz="3200" dirty="0">
              <a:solidFill>
                <a:schemeClr val="bg1"/>
              </a:solidFill>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12</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990600" y="762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Types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304800" y="1676400"/>
            <a:ext cx="5715000" cy="4893647"/>
          </a:xfrm>
          <a:prstGeom prst="rect">
            <a:avLst/>
          </a:prstGeom>
          <a:noFill/>
        </p:spPr>
        <p:txBody>
          <a:bodyPr wrap="square">
            <a:spAutoFit/>
          </a:bodyPr>
          <a:lstStyle/>
          <a:p>
            <a:pPr>
              <a:buFont typeface="Arial" pitchFamily="34" charset="0"/>
              <a:buChar char="•"/>
            </a:pPr>
            <a:r>
              <a:rPr lang="en-US" sz="2400" b="1" dirty="0" smtClean="0">
                <a:solidFill>
                  <a:schemeClr val="bg1"/>
                </a:solidFill>
              </a:rPr>
              <a:t>Cognitive behavioral therapy (CBT),</a:t>
            </a:r>
            <a:r>
              <a:rPr lang="en-US" sz="2400" dirty="0" smtClean="0">
                <a:solidFill>
                  <a:schemeClr val="bg1"/>
                </a:solidFill>
              </a:rPr>
              <a:t> which helps you identify unhealthy, negative beliefs and behaviors and replace them with healthy, positive ones</a:t>
            </a:r>
          </a:p>
          <a:p>
            <a:pPr>
              <a:buFont typeface="Arial" pitchFamily="34" charset="0"/>
              <a:buChar char="•"/>
            </a:pPr>
            <a:r>
              <a:rPr lang="en-US" sz="2400" b="1" dirty="0" smtClean="0">
                <a:solidFill>
                  <a:schemeClr val="bg1"/>
                </a:solidFill>
              </a:rPr>
              <a:t>Dialectical behavior therapy,</a:t>
            </a:r>
            <a:r>
              <a:rPr lang="en-US" sz="2400" dirty="0" smtClean="0">
                <a:solidFill>
                  <a:schemeClr val="bg1"/>
                </a:solidFill>
              </a:rPr>
              <a:t> a type of CBT that teaches behavioral skills to help you handle stress, manage your emotions and improve your relationships with others</a:t>
            </a:r>
          </a:p>
          <a:p>
            <a:pPr>
              <a:buFont typeface="Arial" pitchFamily="34" charset="0"/>
              <a:buChar char="•"/>
            </a:pPr>
            <a:r>
              <a:rPr lang="en-US" sz="2400" b="1" dirty="0" smtClean="0">
                <a:solidFill>
                  <a:schemeClr val="bg1"/>
                </a:solidFill>
              </a:rPr>
              <a:t>Acceptance and commitment therapy,</a:t>
            </a:r>
            <a:r>
              <a:rPr lang="en-US" sz="2400" dirty="0" smtClean="0">
                <a:solidFill>
                  <a:schemeClr val="bg1"/>
                </a:solidFill>
              </a:rPr>
              <a:t> which helps you become aware of and accept your thoughts and feelings and commit to making changes, increasing your ability to cope with and adjust to situations</a:t>
            </a:r>
            <a:endParaRPr lang="en-US" sz="2400" dirty="0">
              <a:solidFill>
                <a:schemeClr val="bg1"/>
              </a:solidFill>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13</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066800" y="1524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Types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228600" y="1659553"/>
            <a:ext cx="6172200" cy="4893647"/>
          </a:xfrm>
          <a:prstGeom prst="rect">
            <a:avLst/>
          </a:prstGeom>
          <a:noFill/>
        </p:spPr>
        <p:txBody>
          <a:bodyPr wrap="square">
            <a:spAutoFit/>
          </a:bodyPr>
          <a:lstStyle/>
          <a:p>
            <a:pPr>
              <a:buFont typeface="Arial" pitchFamily="34" charset="0"/>
              <a:buChar char="•"/>
            </a:pPr>
            <a:r>
              <a:rPr lang="en-US" sz="2400" b="1" dirty="0" smtClean="0">
                <a:solidFill>
                  <a:schemeClr val="bg1"/>
                </a:solidFill>
              </a:rPr>
              <a:t>Psychodynamic and psychoanalysis therapies,</a:t>
            </a:r>
            <a:r>
              <a:rPr lang="en-US" sz="2400" dirty="0" smtClean="0">
                <a:solidFill>
                  <a:schemeClr val="bg1"/>
                </a:solidFill>
              </a:rPr>
              <a:t> which focus on increasing your awareness of unconscious thoughts and behaviors, developing new insights into your motivations, and resolving conflicts</a:t>
            </a:r>
          </a:p>
          <a:p>
            <a:pPr>
              <a:buFont typeface="Arial" pitchFamily="34" charset="0"/>
              <a:buChar char="•"/>
            </a:pPr>
            <a:r>
              <a:rPr lang="en-US" sz="2400" b="1" dirty="0" smtClean="0">
                <a:solidFill>
                  <a:schemeClr val="bg1"/>
                </a:solidFill>
              </a:rPr>
              <a:t>Interpersonal psychotherapy,</a:t>
            </a:r>
            <a:r>
              <a:rPr lang="en-US" sz="2400" dirty="0" smtClean="0">
                <a:solidFill>
                  <a:schemeClr val="bg1"/>
                </a:solidFill>
              </a:rPr>
              <a:t> which focuses on addressing problems with your current relationships with other people to improve your interpersonal skills — how you relate to others, such as family, friends and colleagues</a:t>
            </a:r>
          </a:p>
          <a:p>
            <a:pPr>
              <a:buFont typeface="Arial" pitchFamily="34" charset="0"/>
              <a:buChar char="•"/>
            </a:pPr>
            <a:r>
              <a:rPr lang="en-US" sz="2400" b="1" dirty="0" smtClean="0">
                <a:solidFill>
                  <a:schemeClr val="bg1"/>
                </a:solidFill>
              </a:rPr>
              <a:t>Supportive psychotherapy,</a:t>
            </a:r>
            <a:r>
              <a:rPr lang="en-US" sz="2400" dirty="0" smtClean="0">
                <a:solidFill>
                  <a:schemeClr val="bg1"/>
                </a:solidFill>
              </a:rPr>
              <a:t> which reinforces your ability to cope with stress and difficult situations</a:t>
            </a:r>
            <a:endParaRPr lang="en-US" sz="2400" dirty="0">
              <a:solidFill>
                <a:schemeClr val="bg1"/>
              </a:solidFill>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14</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219200" y="762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Length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304801" y="1770995"/>
            <a:ext cx="5791200" cy="4832092"/>
          </a:xfrm>
          <a:prstGeom prst="rect">
            <a:avLst/>
          </a:prstGeom>
          <a:noFill/>
        </p:spPr>
        <p:txBody>
          <a:bodyPr wrap="square">
            <a:spAutoFit/>
          </a:bodyPr>
          <a:lstStyle/>
          <a:p>
            <a:r>
              <a:rPr lang="en-US" sz="2800" dirty="0" smtClean="0">
                <a:solidFill>
                  <a:schemeClr val="bg1"/>
                </a:solidFill>
              </a:rPr>
              <a:t>The number of psychotherapy sessions you need — as well as how frequently you need to see your therapist — depends on such factors as:</a:t>
            </a:r>
          </a:p>
          <a:p>
            <a:pPr>
              <a:buFont typeface="Arial" pitchFamily="34" charset="0"/>
              <a:buChar char="•"/>
            </a:pPr>
            <a:r>
              <a:rPr lang="en-US" sz="2800" dirty="0" smtClean="0">
                <a:solidFill>
                  <a:schemeClr val="bg1"/>
                </a:solidFill>
              </a:rPr>
              <a:t>Your particular mental illness or situation</a:t>
            </a:r>
          </a:p>
          <a:p>
            <a:pPr>
              <a:buFont typeface="Arial" pitchFamily="34" charset="0"/>
              <a:buChar char="•"/>
            </a:pPr>
            <a:r>
              <a:rPr lang="en-US" sz="2800" dirty="0" smtClean="0">
                <a:solidFill>
                  <a:schemeClr val="bg1"/>
                </a:solidFill>
              </a:rPr>
              <a:t>Severity of your symptoms</a:t>
            </a:r>
          </a:p>
          <a:p>
            <a:pPr>
              <a:buFont typeface="Arial" pitchFamily="34" charset="0"/>
              <a:buChar char="•"/>
            </a:pPr>
            <a:r>
              <a:rPr lang="en-US" sz="2800" dirty="0" smtClean="0">
                <a:solidFill>
                  <a:schemeClr val="bg1"/>
                </a:solidFill>
              </a:rPr>
              <a:t>How long you've had symptoms or have been dealing with your situation</a:t>
            </a:r>
          </a:p>
          <a:p>
            <a:pPr>
              <a:buFont typeface="Arial" pitchFamily="34" charset="0"/>
              <a:buChar char="•"/>
            </a:pPr>
            <a:r>
              <a:rPr lang="en-US" sz="2800" dirty="0" smtClean="0">
                <a:solidFill>
                  <a:schemeClr val="bg1"/>
                </a:solidFill>
              </a:rPr>
              <a:t>How quickly you make progress</a:t>
            </a:r>
            <a:endParaRPr lang="en-US" sz="2800" dirty="0">
              <a:solidFill>
                <a:schemeClr val="bg1"/>
              </a:solidFill>
            </a:endParaRPr>
          </a:p>
        </p:txBody>
      </p:sp>
      <p:sp>
        <p:nvSpPr>
          <p:cNvPr id="22533" name="Slide Number Placeholder 1"/>
          <p:cNvSpPr txBox="1">
            <a:spLocks/>
          </p:cNvSpPr>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15</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143000" y="762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Length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228600" y="1721108"/>
            <a:ext cx="5978525" cy="4832092"/>
          </a:xfrm>
          <a:prstGeom prst="rect">
            <a:avLst/>
          </a:prstGeom>
          <a:noFill/>
        </p:spPr>
        <p:txBody>
          <a:bodyPr wrap="square">
            <a:spAutoFit/>
          </a:bodyPr>
          <a:lstStyle/>
          <a:p>
            <a:pPr>
              <a:buFont typeface="Arial" pitchFamily="34" charset="0"/>
              <a:buChar char="•"/>
            </a:pPr>
            <a:r>
              <a:rPr lang="en-US" sz="2800" dirty="0" smtClean="0">
                <a:solidFill>
                  <a:schemeClr val="bg1"/>
                </a:solidFill>
              </a:rPr>
              <a:t>How much stress you're experiencing</a:t>
            </a:r>
          </a:p>
          <a:p>
            <a:pPr>
              <a:buFont typeface="Arial" pitchFamily="34" charset="0"/>
              <a:buChar char="•"/>
            </a:pPr>
            <a:r>
              <a:rPr lang="en-US" sz="2800" dirty="0" smtClean="0">
                <a:solidFill>
                  <a:schemeClr val="bg1"/>
                </a:solidFill>
              </a:rPr>
              <a:t>How much your mental health concerns interfere with day-to-day life</a:t>
            </a:r>
          </a:p>
          <a:p>
            <a:pPr>
              <a:buFont typeface="Arial" pitchFamily="34" charset="0"/>
              <a:buChar char="•"/>
            </a:pPr>
            <a:r>
              <a:rPr lang="en-US" sz="2800" dirty="0" smtClean="0">
                <a:solidFill>
                  <a:schemeClr val="bg1"/>
                </a:solidFill>
              </a:rPr>
              <a:t>How much support you receive from family members and others</a:t>
            </a:r>
          </a:p>
          <a:p>
            <a:pPr>
              <a:buFont typeface="Arial" pitchFamily="34" charset="0"/>
              <a:buChar char="•"/>
            </a:pPr>
            <a:r>
              <a:rPr lang="en-US" sz="2800" dirty="0" smtClean="0">
                <a:solidFill>
                  <a:schemeClr val="bg1"/>
                </a:solidFill>
              </a:rPr>
              <a:t>Cost and insurance limitations</a:t>
            </a:r>
          </a:p>
          <a:p>
            <a:r>
              <a:rPr lang="en-US" sz="2800" dirty="0" smtClean="0">
                <a:solidFill>
                  <a:schemeClr val="bg1"/>
                </a:solidFill>
              </a:rPr>
              <a:t>It may take only weeks to help you cope with a short-term situation. Or, treatment may last a year or longer if you have a long-term mental illness or other long-term concerns.</a:t>
            </a:r>
            <a:endParaRPr lang="en-US" sz="2800" dirty="0">
              <a:solidFill>
                <a:schemeClr val="bg1"/>
              </a:solidFill>
            </a:endParaRPr>
          </a:p>
        </p:txBody>
      </p:sp>
      <p:sp>
        <p:nvSpPr>
          <p:cNvPr id="22533" name="Slide Number Placeholder 1"/>
          <p:cNvSpPr txBox="1">
            <a:spLocks/>
          </p:cNvSpPr>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16</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914400" y="762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Results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228600" y="1659553"/>
            <a:ext cx="5521325" cy="4893647"/>
          </a:xfrm>
          <a:prstGeom prst="rect">
            <a:avLst/>
          </a:prstGeom>
          <a:noFill/>
        </p:spPr>
        <p:txBody>
          <a:bodyPr wrap="square">
            <a:spAutoFit/>
          </a:bodyPr>
          <a:lstStyle/>
          <a:p>
            <a:pPr>
              <a:buFont typeface="Arial" pitchFamily="34" charset="0"/>
              <a:buChar char="•"/>
            </a:pPr>
            <a:r>
              <a:rPr lang="en-US" sz="2600" b="1" dirty="0" smtClean="0">
                <a:solidFill>
                  <a:schemeClr val="bg1"/>
                </a:solidFill>
              </a:rPr>
              <a:t>Make sure you feel comfortable with your therapist.</a:t>
            </a:r>
            <a:r>
              <a:rPr lang="en-US" sz="2600" dirty="0" smtClean="0">
                <a:solidFill>
                  <a:schemeClr val="bg1"/>
                </a:solidFill>
              </a:rPr>
              <a:t> If you don't, look for another therapist with whom you feel more at ease.</a:t>
            </a:r>
          </a:p>
          <a:p>
            <a:pPr>
              <a:buFont typeface="Arial" pitchFamily="34" charset="0"/>
              <a:buChar char="•"/>
            </a:pPr>
            <a:r>
              <a:rPr lang="en-US" sz="2600" b="1" dirty="0" smtClean="0">
                <a:solidFill>
                  <a:schemeClr val="bg1"/>
                </a:solidFill>
              </a:rPr>
              <a:t>Approach therapy as a partnership.</a:t>
            </a:r>
            <a:r>
              <a:rPr lang="en-US" sz="2600" dirty="0" smtClean="0">
                <a:solidFill>
                  <a:schemeClr val="bg1"/>
                </a:solidFill>
              </a:rPr>
              <a:t> Therapy is most effective when you're an active participant and share in decision-making. Make sure you and your therapist agree about the major issues and how to tackle them. Together, you can set goals and measure progress over time.</a:t>
            </a:r>
            <a:endParaRPr lang="en-US" sz="2600" dirty="0">
              <a:solidFill>
                <a:schemeClr val="bg1"/>
              </a:solidFill>
            </a:endParaRPr>
          </a:p>
        </p:txBody>
      </p:sp>
      <p:sp>
        <p:nvSpPr>
          <p:cNvPr id="22533" name="Slide Number Placeholder 1"/>
          <p:cNvSpPr txBox="1">
            <a:spLocks/>
          </p:cNvSpPr>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17</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990600" y="762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Results </a:t>
            </a:r>
            <a:r>
              <a:rPr lang="en-US" altLang="en-US" sz="3600" dirty="0" smtClean="0">
                <a:solidFill>
                  <a:srgbClr val="0039A6"/>
                </a:solidFill>
                <a:latin typeface="Times New Roman" pitchFamily="18" charset="0"/>
                <a:cs typeface="Times New Roman" pitchFamily="18" charset="0"/>
              </a:rPr>
              <a:t>of</a:t>
            </a: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 </a:t>
            </a:r>
            <a:r>
              <a:rPr lang="en-US" altLang="en-US" sz="3600" dirty="0" smtClean="0">
                <a:solidFill>
                  <a:srgbClr val="0039A6"/>
                </a:solidFill>
                <a:latin typeface="Times New Roman" pitchFamily="18" charset="0"/>
                <a:cs typeface="Times New Roman" pitchFamily="18" charset="0"/>
              </a:rPr>
              <a:t>Psychotherapy</a:t>
            </a: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152400" y="1735753"/>
            <a:ext cx="5521325" cy="4893647"/>
          </a:xfrm>
          <a:prstGeom prst="rect">
            <a:avLst/>
          </a:prstGeom>
          <a:noFill/>
        </p:spPr>
        <p:txBody>
          <a:bodyPr wrap="square">
            <a:spAutoFit/>
          </a:bodyPr>
          <a:lstStyle/>
          <a:p>
            <a:pPr>
              <a:buFont typeface="Arial" pitchFamily="34" charset="0"/>
              <a:buChar char="•"/>
            </a:pPr>
            <a:r>
              <a:rPr lang="en-US" sz="2600" b="1" dirty="0" smtClean="0">
                <a:solidFill>
                  <a:schemeClr val="bg1"/>
                </a:solidFill>
              </a:rPr>
              <a:t>Be open and honest.</a:t>
            </a:r>
            <a:r>
              <a:rPr lang="en-US" sz="2600" dirty="0" smtClean="0">
                <a:solidFill>
                  <a:schemeClr val="bg1"/>
                </a:solidFill>
              </a:rPr>
              <a:t> Success depends on willingness to share your thoughts, feelings and experiences, and to consider new insights, ideas and ways of doing things.</a:t>
            </a:r>
          </a:p>
          <a:p>
            <a:pPr>
              <a:buFont typeface="Arial" pitchFamily="34" charset="0"/>
              <a:buChar char="•"/>
            </a:pPr>
            <a:r>
              <a:rPr lang="en-US" sz="2600" b="1" dirty="0" smtClean="0">
                <a:solidFill>
                  <a:schemeClr val="bg1"/>
                </a:solidFill>
              </a:rPr>
              <a:t>Stick to your treatment plan.</a:t>
            </a:r>
            <a:r>
              <a:rPr lang="en-US" sz="2600" dirty="0" smtClean="0">
                <a:solidFill>
                  <a:schemeClr val="bg1"/>
                </a:solidFill>
              </a:rPr>
              <a:t> If you feel down or lack motivation, it may be tempting to skip psychotherapy sessions. Doing so can disrupt your progress. Try to attend all sessions and to give some thought to what you want to discuss.</a:t>
            </a:r>
            <a:endParaRPr lang="en-US" sz="2600" dirty="0">
              <a:solidFill>
                <a:schemeClr val="bg1"/>
              </a:solidFill>
            </a:endParaRPr>
          </a:p>
        </p:txBody>
      </p:sp>
      <p:sp>
        <p:nvSpPr>
          <p:cNvPr id="22533" name="Slide Number Placeholder 1"/>
          <p:cNvSpPr txBox="1">
            <a:spLocks/>
          </p:cNvSpPr>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18</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447800" y="762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Results of </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Psychotherapy</a:t>
            </a:r>
            <a:endParaRPr lang="en-US" altLang="en-US" sz="3600" dirty="0" smtClean="0">
              <a:solidFill>
                <a:srgbClr val="0039A6"/>
              </a:solidFill>
              <a:latin typeface="Times New Roman" pitchFamily="18" charset="0"/>
              <a:cs typeface="Times New Roman" pitchFamily="18" charset="0"/>
            </a:endParaRPr>
          </a:p>
          <a:p>
            <a:pPr algn="ctr" eaLnBrk="1" hangingPunct="1">
              <a:spcBef>
                <a:spcPct val="0"/>
              </a:spcBef>
              <a:buFontTx/>
              <a:buNone/>
            </a:pPr>
            <a:endParaRPr lang="en-US" altLang="en-US" sz="3600" dirty="0" smtClean="0">
              <a:solidFill>
                <a:srgbClr val="0039A6"/>
              </a:solidFill>
              <a:latin typeface="Times New Roman" pitchFamily="18" charset="0"/>
              <a:cs typeface="Times New Roman" pitchFamily="18" charset="0"/>
            </a:endParaRPr>
          </a:p>
        </p:txBody>
      </p:sp>
      <p:sp>
        <p:nvSpPr>
          <p:cNvPr id="2" name="TextBox 1"/>
          <p:cNvSpPr txBox="1"/>
          <p:nvPr/>
        </p:nvSpPr>
        <p:spPr>
          <a:xfrm>
            <a:off x="193675" y="1524000"/>
            <a:ext cx="5597525" cy="5293757"/>
          </a:xfrm>
          <a:prstGeom prst="rect">
            <a:avLst/>
          </a:prstGeom>
          <a:noFill/>
        </p:spPr>
        <p:txBody>
          <a:bodyPr wrap="square">
            <a:spAutoFit/>
          </a:bodyPr>
          <a:lstStyle/>
          <a:p>
            <a:pPr>
              <a:buFont typeface="Arial" pitchFamily="34" charset="0"/>
              <a:buChar char="•"/>
            </a:pPr>
            <a:r>
              <a:rPr lang="en-US" sz="2600" b="1" dirty="0" smtClean="0">
                <a:solidFill>
                  <a:schemeClr val="bg1"/>
                </a:solidFill>
              </a:rPr>
              <a:t>Don't expect instant results.</a:t>
            </a:r>
            <a:r>
              <a:rPr lang="en-US" sz="2600" dirty="0" smtClean="0">
                <a:solidFill>
                  <a:schemeClr val="bg1"/>
                </a:solidFill>
              </a:rPr>
              <a:t> Working on emotional issues can be painful and may require hard work. You may need several sessions before you begin to see improvement.</a:t>
            </a:r>
          </a:p>
          <a:p>
            <a:pPr>
              <a:buFont typeface="Arial" pitchFamily="34" charset="0"/>
              <a:buChar char="•"/>
            </a:pPr>
            <a:r>
              <a:rPr lang="en-US" sz="2600" b="1" dirty="0" smtClean="0">
                <a:solidFill>
                  <a:schemeClr val="bg1"/>
                </a:solidFill>
              </a:rPr>
              <a:t>Do your homework between sessions.</a:t>
            </a:r>
            <a:r>
              <a:rPr lang="en-US" sz="2600" dirty="0" smtClean="0">
                <a:solidFill>
                  <a:schemeClr val="bg1"/>
                </a:solidFill>
              </a:rPr>
              <a:t> If your therapist asks you to document your thoughts in a journal or do other activities outside of your therapy sessions, follow through. These homework assignments can help you apply what you've learned in the therapy sessions to your life.</a:t>
            </a:r>
            <a:endParaRPr lang="en-US" sz="2600" dirty="0">
              <a:solidFill>
                <a:schemeClr val="bg1"/>
              </a:solidFill>
            </a:endParaRPr>
          </a:p>
        </p:txBody>
      </p:sp>
      <p:sp>
        <p:nvSpPr>
          <p:cNvPr id="22533" name="Slide Number Placeholder 1"/>
          <p:cNvSpPr txBox="1">
            <a:spLocks/>
          </p:cNvSpPr>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19</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203325" y="420469"/>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rgbClr val="000099"/>
                </a:solidFill>
                <a:latin typeface="Times New Roman" pitchFamily="18" charset="0"/>
                <a:cs typeface="Times New Roman" pitchFamily="18" charset="0"/>
              </a:rPr>
              <a:t>Table Contents</a:t>
            </a:r>
            <a:endParaRPr lang="en-US" altLang="en-US" sz="3600" dirty="0">
              <a:solidFill>
                <a:srgbClr val="000099"/>
              </a:solidFill>
              <a:latin typeface="Times New Roman" pitchFamily="18" charset="0"/>
              <a:cs typeface="Times New Roman" pitchFamily="18" charset="0"/>
            </a:endParaRPr>
          </a:p>
        </p:txBody>
      </p:sp>
      <p:sp>
        <p:nvSpPr>
          <p:cNvPr id="71685" name="Content Placeholder 2"/>
          <p:cNvSpPr txBox="1">
            <a:spLocks/>
          </p:cNvSpPr>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Definition</a:t>
            </a:r>
            <a:endParaRPr lang="en-US" altLang="en-US" sz="2400" dirty="0">
              <a:solidFill>
                <a:schemeClr val="bg1"/>
              </a:solidFill>
              <a:latin typeface="Times New Roman" pitchFamily="18" charset="0"/>
              <a:cs typeface="Times New Roman" pitchFamily="18" charset="0"/>
            </a:endParaRP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Introduction</a:t>
            </a: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Signs of </a:t>
            </a:r>
            <a:r>
              <a:rPr lang="en-US" sz="2400" dirty="0" smtClean="0">
                <a:solidFill>
                  <a:schemeClr val="bg1"/>
                </a:solidFill>
                <a:latin typeface="Times New Roman" pitchFamily="18" charset="0"/>
                <a:cs typeface="Times New Roman" pitchFamily="18" charset="0"/>
              </a:rPr>
              <a:t>Psychotherapy</a:t>
            </a:r>
          </a:p>
          <a:p>
            <a:pPr lvl="1" eaLnBrk="1" hangingPunct="1">
              <a:buClr>
                <a:srgbClr val="0039A6"/>
              </a:buClr>
              <a:buFont typeface="Arial" charset="0"/>
              <a:buChar char="•"/>
            </a:pPr>
            <a:r>
              <a:rPr lang="en-US" sz="2400" dirty="0" smtClean="0">
                <a:solidFill>
                  <a:schemeClr val="bg1"/>
                </a:solidFill>
                <a:latin typeface="Times New Roman" pitchFamily="18" charset="0"/>
                <a:cs typeface="Times New Roman" pitchFamily="18" charset="0"/>
              </a:rPr>
              <a:t>Why it is Done?</a:t>
            </a:r>
            <a:endParaRPr lang="en-US" altLang="en-US" sz="2400" dirty="0" smtClean="0">
              <a:solidFill>
                <a:schemeClr val="bg1"/>
              </a:solidFill>
              <a:latin typeface="Times New Roman" pitchFamily="18" charset="0"/>
              <a:cs typeface="Times New Roman" pitchFamily="18" charset="0"/>
            </a:endParaRP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Preparation of </a:t>
            </a:r>
            <a:r>
              <a:rPr lang="en-US" sz="2400" dirty="0" smtClean="0">
                <a:solidFill>
                  <a:schemeClr val="bg1"/>
                </a:solidFill>
                <a:latin typeface="Times New Roman" pitchFamily="18" charset="0"/>
                <a:cs typeface="Times New Roman" pitchFamily="18" charset="0"/>
              </a:rPr>
              <a:t>Psychotherapy</a:t>
            </a:r>
            <a:endParaRPr lang="en-US" altLang="en-US" sz="2400" dirty="0" smtClean="0">
              <a:solidFill>
                <a:schemeClr val="bg1"/>
              </a:solidFill>
              <a:latin typeface="Times New Roman" pitchFamily="18" charset="0"/>
              <a:cs typeface="Times New Roman" pitchFamily="18" charset="0"/>
            </a:endParaRP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Expectations of </a:t>
            </a:r>
            <a:r>
              <a:rPr lang="en-US" sz="2400" dirty="0" smtClean="0">
                <a:solidFill>
                  <a:schemeClr val="bg1"/>
                </a:solidFill>
                <a:latin typeface="Times New Roman" pitchFamily="18" charset="0"/>
                <a:cs typeface="Times New Roman" pitchFamily="18" charset="0"/>
              </a:rPr>
              <a:t>Psychotherapy</a:t>
            </a:r>
            <a:endParaRPr lang="en-US" altLang="en-US" sz="2400" dirty="0" smtClean="0">
              <a:solidFill>
                <a:schemeClr val="bg1"/>
              </a:solidFill>
              <a:latin typeface="Times New Roman" pitchFamily="18" charset="0"/>
              <a:cs typeface="Times New Roman" pitchFamily="18" charset="0"/>
            </a:endParaRP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Types of </a:t>
            </a:r>
            <a:r>
              <a:rPr lang="en-US" sz="2400" dirty="0" smtClean="0">
                <a:solidFill>
                  <a:schemeClr val="bg1"/>
                </a:solidFill>
                <a:latin typeface="Times New Roman" pitchFamily="18" charset="0"/>
                <a:cs typeface="Times New Roman" pitchFamily="18" charset="0"/>
              </a:rPr>
              <a:t>Psychotherapy</a:t>
            </a: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Length of </a:t>
            </a:r>
            <a:r>
              <a:rPr lang="en-US" sz="2400" dirty="0" smtClean="0">
                <a:solidFill>
                  <a:schemeClr val="bg1"/>
                </a:solidFill>
                <a:latin typeface="Times New Roman" pitchFamily="18" charset="0"/>
                <a:cs typeface="Times New Roman" pitchFamily="18" charset="0"/>
              </a:rPr>
              <a:t>Psychotherapy</a:t>
            </a:r>
            <a:endParaRPr lang="en-US" altLang="en-US" sz="2400" dirty="0" smtClean="0">
              <a:solidFill>
                <a:schemeClr val="bg1"/>
              </a:solidFill>
              <a:latin typeface="Times New Roman" pitchFamily="18" charset="0"/>
              <a:cs typeface="Times New Roman" pitchFamily="18" charset="0"/>
            </a:endParaRP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Results of </a:t>
            </a:r>
            <a:r>
              <a:rPr lang="en-US" sz="2400" dirty="0" smtClean="0">
                <a:solidFill>
                  <a:schemeClr val="bg1"/>
                </a:solidFill>
                <a:latin typeface="Times New Roman" pitchFamily="18" charset="0"/>
                <a:cs typeface="Times New Roman" pitchFamily="18" charset="0"/>
              </a:rPr>
              <a:t>Psychotherapy</a:t>
            </a:r>
            <a:endParaRPr lang="en-US" altLang="en-US" sz="2400" dirty="0" smtClean="0">
              <a:solidFill>
                <a:schemeClr val="bg1"/>
              </a:solidFill>
              <a:latin typeface="Times New Roman" pitchFamily="18" charset="0"/>
              <a:cs typeface="Times New Roman" pitchFamily="18" charset="0"/>
            </a:endParaRPr>
          </a:p>
          <a:p>
            <a:pPr lvl="1" eaLnBrk="1" hangingPunct="1">
              <a:buClr>
                <a:srgbClr val="0039A6"/>
              </a:buClr>
              <a:buFont typeface="Arial" charset="0"/>
              <a:buChar char="•"/>
            </a:pPr>
            <a:r>
              <a:rPr lang="en-US" altLang="en-US" sz="2400" dirty="0" smtClean="0">
                <a:solidFill>
                  <a:schemeClr val="bg1"/>
                </a:solidFill>
                <a:latin typeface="Times New Roman" pitchFamily="18" charset="0"/>
                <a:cs typeface="Times New Roman" pitchFamily="18" charset="0"/>
              </a:rPr>
              <a:t>Conclusion </a:t>
            </a:r>
            <a:endParaRPr lang="en-US" altLang="en-US" sz="2400" dirty="0">
              <a:solidFill>
                <a:schemeClr val="bg1"/>
              </a:solidFill>
              <a:latin typeface="Times New Roman" pitchFamily="18" charset="0"/>
              <a:cs typeface="Times New Roman" pitchFamily="18" charset="0"/>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2</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990600" y="4572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rgbClr val="0039A6"/>
                </a:solidFill>
                <a:latin typeface="Times New Roman" pitchFamily="18" charset="0"/>
                <a:cs typeface="Times New Roman" pitchFamily="18" charset="0"/>
              </a:rPr>
              <a:t>Conclusion</a:t>
            </a:r>
          </a:p>
        </p:txBody>
      </p:sp>
      <p:sp>
        <p:nvSpPr>
          <p:cNvPr id="2" name="TextBox 1"/>
          <p:cNvSpPr txBox="1"/>
          <p:nvPr/>
        </p:nvSpPr>
        <p:spPr>
          <a:xfrm>
            <a:off x="533400" y="1894344"/>
            <a:ext cx="4987925" cy="3046988"/>
          </a:xfrm>
          <a:prstGeom prst="rect">
            <a:avLst/>
          </a:prstGeom>
          <a:noFill/>
        </p:spPr>
        <p:txBody>
          <a:bodyPr wrap="square">
            <a:spAutoFit/>
          </a:bodyPr>
          <a:lstStyle/>
          <a:p>
            <a:r>
              <a:rPr lang="en-US" sz="3200" b="1" dirty="0" smtClean="0">
                <a:solidFill>
                  <a:schemeClr val="bg1"/>
                </a:solidFill>
              </a:rPr>
              <a:t>Psychotherapy is highly effective</a:t>
            </a:r>
            <a:r>
              <a:rPr lang="en-US" sz="3200" dirty="0" smtClean="0">
                <a:solidFill>
                  <a:schemeClr val="bg1"/>
                </a:solidFill>
              </a:rPr>
              <a:t>; numerous meta-analyses of thousands of studies have underscored the effectiveness of psychotherapy treatment.</a:t>
            </a:r>
            <a:endParaRPr lang="en-US" sz="3200" dirty="0">
              <a:solidFill>
                <a:schemeClr val="bg1"/>
              </a:solidFill>
              <a:latin typeface="Times New Roman" pitchFamily="18" charset="0"/>
              <a:cs typeface="Times New Roman" pitchFamily="18" charset="0"/>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pPr algn="r" eaLnBrk="1" hangingPunct="1">
                <a:spcBef>
                  <a:spcPct val="0"/>
                </a:spcBef>
                <a:buFontTx/>
                <a:buNone/>
              </a:pPr>
              <a:t>20</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83880" cy="1051560"/>
          </a:xfrm>
        </p:spPr>
        <p:txBody>
          <a:bodyPr/>
          <a:lstStyle/>
          <a:p>
            <a:r>
              <a:rPr lang="en-US" dirty="0">
                <a:solidFill>
                  <a:srgbClr val="FF0000"/>
                </a:solidFill>
              </a:rPr>
              <a:t>References</a:t>
            </a:r>
          </a:p>
        </p:txBody>
      </p:sp>
      <p:sp>
        <p:nvSpPr>
          <p:cNvPr id="3" name="Content Placeholder 2"/>
          <p:cNvSpPr>
            <a:spLocks noGrp="1"/>
          </p:cNvSpPr>
          <p:nvPr>
            <p:ph idx="1"/>
          </p:nvPr>
        </p:nvSpPr>
        <p:spPr>
          <a:xfrm>
            <a:off x="152400" y="2057400"/>
            <a:ext cx="8183880" cy="4187952"/>
          </a:xfrm>
        </p:spPr>
        <p:txBody>
          <a:bodyPr/>
          <a:lstStyle/>
          <a:p>
            <a:pPr lvl="1"/>
            <a:r>
              <a:rPr lang="en-US" dirty="0" smtClean="0"/>
              <a:t>Google.com</a:t>
            </a:r>
          </a:p>
          <a:p>
            <a:pPr lvl="1"/>
            <a:r>
              <a:rPr lang="en-US" dirty="0" smtClean="0"/>
              <a:t>Wikipedia.org</a:t>
            </a:r>
          </a:p>
          <a:p>
            <a:pPr lvl="1"/>
            <a:r>
              <a:rPr lang="en-US" dirty="0" smtClean="0"/>
              <a:t>Studymafia.org</a:t>
            </a:r>
          </a:p>
          <a:p>
            <a:pPr lvl="1"/>
            <a:r>
              <a:rPr lang="en-US" dirty="0" smtClean="0"/>
              <a:t>Slidespanda.com</a:t>
            </a:r>
          </a:p>
        </p:txBody>
      </p:sp>
    </p:spTree>
    <p:extLst>
      <p:ext uri="{BB962C8B-B14F-4D97-AF65-F5344CB8AC3E}">
        <p14:creationId xmlns:p14="http://schemas.microsoft.com/office/powerpoint/2010/main" val="405227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9800"/>
            <a:ext cx="4876800" cy="3733800"/>
          </a:xfrm>
          <a:solidFill>
            <a:schemeClr val="bg1"/>
          </a:solidFill>
        </p:spPr>
        <p:txBody>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tx1">
                    <a:lumMod val="75000"/>
                    <a:lumOff val="25000"/>
                  </a:schemeClr>
                </a:solidFill>
              </a:rPr>
              <a:t>.org</a:t>
            </a:r>
            <a:endParaRPr lang="en-US" sz="5400" b="1" dirty="0">
              <a:solidFill>
                <a:schemeClr val="tx1">
                  <a:lumMod val="75000"/>
                  <a:lumOff val="25000"/>
                </a:schemeClr>
              </a:solidFill>
            </a:endParaRPr>
          </a:p>
        </p:txBody>
      </p:sp>
    </p:spTree>
    <p:extLst>
      <p:ext uri="{BB962C8B-B14F-4D97-AF65-F5344CB8AC3E}">
        <p14:creationId xmlns:p14="http://schemas.microsoft.com/office/powerpoint/2010/main" val="310317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srgbClr val="000099"/>
                </a:solidFill>
                <a:latin typeface="Times New Roman" pitchFamily="18" charset="0"/>
                <a:cs typeface="Times New Roman" pitchFamily="18" charset="0"/>
              </a:rPr>
              <a:t>Definition</a:t>
            </a:r>
            <a:endParaRPr lang="en-US" altLang="en-US" dirty="0">
              <a:solidFill>
                <a:srgbClr val="000099"/>
              </a:solidFill>
              <a:latin typeface="Times New Roman" pitchFamily="18" charset="0"/>
              <a:cs typeface="Times New Roman" pitchFamily="18" charset="0"/>
            </a:endParaRPr>
          </a:p>
        </p:txBody>
      </p:sp>
      <p:sp>
        <p:nvSpPr>
          <p:cNvPr id="71685" name="Content Placeholder 2"/>
          <p:cNvSpPr txBox="1">
            <a:spLocks/>
          </p:cNvSpPr>
          <p:nvPr/>
        </p:nvSpPr>
        <p:spPr bwMode="auto">
          <a:xfrm>
            <a:off x="0" y="1676400"/>
            <a:ext cx="403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None/>
            </a:pPr>
            <a:r>
              <a:rPr lang="en-US" dirty="0" smtClean="0">
                <a:solidFill>
                  <a:schemeClr val="bg1"/>
                </a:solidFill>
              </a:rPr>
              <a:t>    Psychotherapy is a general term for treating mental health problems by talking with a psychiatrist, psychologist or other mental health provider.</a:t>
            </a:r>
            <a:endParaRPr lang="en-US" dirty="0" smtClean="0">
              <a:solidFill>
                <a:schemeClr val="bg1"/>
              </a:solidFill>
              <a:latin typeface="Times New Roman" pitchFamily="18" charset="0"/>
              <a:cs typeface="Times New Roman" pitchFamily="18" charset="0"/>
            </a:endParaRPr>
          </a:p>
        </p:txBody>
      </p:sp>
      <p:sp>
        <p:nvSpPr>
          <p:cNvPr id="71686" name="Slide Number Placeholder 1"/>
          <p:cNvSpPr txBox="1">
            <a:spLocks/>
          </p:cNvSpPr>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3</a:t>
            </a:fld>
            <a:endParaRPr lang="en-US" altLang="en-US" sz="1400" dirty="0">
              <a:solidFill>
                <a:srgbClr val="0039A6"/>
              </a:solidFill>
              <a:latin typeface="Myriad Web Pro" charset="0"/>
            </a:endParaRPr>
          </a:p>
        </p:txBody>
      </p:sp>
      <p:pic>
        <p:nvPicPr>
          <p:cNvPr id="7" name="Picture 6" descr="psychotherapy-treatment-concept-vector-22915818.jpg"/>
          <p:cNvPicPr>
            <a:picLocks noChangeAspect="1"/>
          </p:cNvPicPr>
          <p:nvPr/>
        </p:nvPicPr>
        <p:blipFill>
          <a:blip r:embed="rId3"/>
          <a:stretch>
            <a:fillRect/>
          </a:stretch>
        </p:blipFill>
        <p:spPr>
          <a:xfrm>
            <a:off x="4038600" y="1828800"/>
            <a:ext cx="4800600" cy="3744468"/>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143000" y="48202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srgbClr val="000099"/>
                </a:solidFill>
                <a:latin typeface="Times New Roman" pitchFamily="18" charset="0"/>
                <a:cs typeface="Times New Roman" pitchFamily="18" charset="0"/>
              </a:rPr>
              <a:t>Introduction</a:t>
            </a:r>
            <a:endParaRPr lang="en-US" altLang="en-US" dirty="0">
              <a:solidFill>
                <a:srgbClr val="000099"/>
              </a:solidFill>
              <a:latin typeface="Times New Roman" pitchFamily="18" charset="0"/>
              <a:cs typeface="Times New Roman" pitchFamily="18" charset="0"/>
            </a:endParaRPr>
          </a:p>
        </p:txBody>
      </p:sp>
      <p:sp>
        <p:nvSpPr>
          <p:cNvPr id="71685" name="Content Placeholder 2"/>
          <p:cNvSpPr txBox="1">
            <a:spLocks/>
          </p:cNvSpPr>
          <p:nvPr/>
        </p:nvSpPr>
        <p:spPr bwMode="auto">
          <a:xfrm>
            <a:off x="76200" y="1676400"/>
            <a:ext cx="6172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500" dirty="0" smtClean="0">
                <a:solidFill>
                  <a:schemeClr val="bg1"/>
                </a:solidFill>
              </a:rPr>
              <a:t>During psychotherapy, you learn about your condition and your moods, feelings, thoughts and behaviors. Psychotherapy helps you learn how to take control of your life and respond to challenging situations with healthy coping skills.</a:t>
            </a:r>
          </a:p>
          <a:p>
            <a:r>
              <a:rPr lang="en-US" sz="2500" dirty="0" smtClean="0">
                <a:solidFill>
                  <a:schemeClr val="bg1"/>
                </a:solidFill>
              </a:rPr>
              <a:t>There are many types of psychotherapy, each with its own approach. The type of psychotherapy that's right for you depends on your individual situation. Psychotherapy is also known as talk therapy, counseling, psychosocial therapy or, simply, therapy.</a:t>
            </a:r>
            <a:endParaRPr lang="en-US" sz="2500" dirty="0">
              <a:solidFill>
                <a:schemeClr val="bg1"/>
              </a:solidFill>
            </a:endParaRPr>
          </a:p>
        </p:txBody>
      </p:sp>
      <p:sp>
        <p:nvSpPr>
          <p:cNvPr id="71686" name="Slide Number Placeholder 1"/>
          <p:cNvSpPr txBox="1">
            <a:spLocks/>
          </p:cNvSpPr>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4</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914400" y="228600"/>
            <a:ext cx="474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dirty="0" smtClean="0">
                <a:solidFill>
                  <a:srgbClr val="000099"/>
                </a:solidFill>
                <a:latin typeface="Times New Roman" pitchFamily="18" charset="0"/>
                <a:cs typeface="Times New Roman" pitchFamily="18" charset="0"/>
              </a:rPr>
              <a:t>Signs of </a:t>
            </a:r>
            <a:endParaRPr lang="en-US" altLang="en-US" dirty="0" smtClean="0">
              <a:solidFill>
                <a:srgbClr val="000099"/>
              </a:solidFill>
              <a:latin typeface="Times New Roman" pitchFamily="18" charset="0"/>
              <a:cs typeface="Times New Roman" pitchFamily="18" charset="0"/>
            </a:endParaRPr>
          </a:p>
          <a:p>
            <a:pPr algn="ctr" eaLnBrk="1" hangingPunct="1">
              <a:spcBef>
                <a:spcPct val="0"/>
              </a:spcBef>
              <a:buNone/>
            </a:pPr>
            <a:r>
              <a:rPr lang="en-US" altLang="en-US" dirty="0" smtClean="0">
                <a:solidFill>
                  <a:srgbClr val="000099"/>
                </a:solidFill>
                <a:latin typeface="Times New Roman" pitchFamily="18" charset="0"/>
                <a:cs typeface="Times New Roman" pitchFamily="18" charset="0"/>
              </a:rPr>
              <a:t>Psychotherapy </a:t>
            </a:r>
            <a:endParaRPr lang="en-US" altLang="en-US" dirty="0">
              <a:solidFill>
                <a:srgbClr val="000099"/>
              </a:solidFill>
              <a:latin typeface="Times New Roman" pitchFamily="18" charset="0"/>
              <a:cs typeface="Times New Roman" pitchFamily="18" charset="0"/>
            </a:endParaRPr>
          </a:p>
        </p:txBody>
      </p:sp>
      <p:sp>
        <p:nvSpPr>
          <p:cNvPr id="71686" name="Slide Number Placeholder 1"/>
          <p:cNvSpPr txBox="1">
            <a:spLocks/>
          </p:cNvSpPr>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5</a:t>
            </a:fld>
            <a:endParaRPr lang="en-US" altLang="en-US" sz="1400" dirty="0">
              <a:solidFill>
                <a:srgbClr val="0039A6"/>
              </a:solidFill>
              <a:latin typeface="Myriad Web Pro" charset="0"/>
            </a:endParaRPr>
          </a:p>
        </p:txBody>
      </p:sp>
      <p:pic>
        <p:nvPicPr>
          <p:cNvPr id="6" name="Picture 5" descr="psychotherapy-4157172-FINAL-c8cdb021acb1432d9dffa76a8bfd7f50.png"/>
          <p:cNvPicPr>
            <a:picLocks noChangeAspect="1"/>
          </p:cNvPicPr>
          <p:nvPr/>
        </p:nvPicPr>
        <p:blipFill>
          <a:blip r:embed="rId3"/>
          <a:srcRect b="60"/>
          <a:stretch>
            <a:fillRect/>
          </a:stretch>
        </p:blipFill>
        <p:spPr>
          <a:xfrm>
            <a:off x="838200" y="1926590"/>
            <a:ext cx="7467600" cy="416941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Content Placeholder 2"/>
          <p:cNvSpPr txBox="1">
            <a:spLocks/>
          </p:cNvSpPr>
          <p:nvPr/>
        </p:nvSpPr>
        <p:spPr bwMode="auto">
          <a:xfrm>
            <a:off x="228601" y="1676400"/>
            <a:ext cx="5791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sz="2700" dirty="0" smtClean="0">
                <a:solidFill>
                  <a:schemeClr val="bg1"/>
                </a:solidFill>
              </a:rPr>
              <a:t>    Psychotherapy can be helpful in treating most mental health problems, including:</a:t>
            </a:r>
          </a:p>
          <a:p>
            <a:r>
              <a:rPr lang="en-US" sz="2700" b="1" dirty="0" smtClean="0">
                <a:solidFill>
                  <a:schemeClr val="bg1"/>
                </a:solidFill>
              </a:rPr>
              <a:t>Anxiety disorders,</a:t>
            </a:r>
            <a:r>
              <a:rPr lang="en-US" sz="2700" dirty="0" smtClean="0">
                <a:solidFill>
                  <a:schemeClr val="bg1"/>
                </a:solidFill>
              </a:rPr>
              <a:t> such as obsessive-compulsive disorder (OCD), phobias, panic disorder or post-traumatic stress disorder (PTSD)</a:t>
            </a:r>
          </a:p>
          <a:p>
            <a:r>
              <a:rPr lang="en-US" sz="2700" b="1" dirty="0" smtClean="0">
                <a:solidFill>
                  <a:schemeClr val="bg1"/>
                </a:solidFill>
              </a:rPr>
              <a:t>Mood disorders,</a:t>
            </a:r>
            <a:r>
              <a:rPr lang="en-US" sz="2700" dirty="0" smtClean="0">
                <a:solidFill>
                  <a:schemeClr val="bg1"/>
                </a:solidFill>
              </a:rPr>
              <a:t> such as depression or bipolar disorder</a:t>
            </a:r>
          </a:p>
          <a:p>
            <a:r>
              <a:rPr lang="en-US" sz="2700" b="1" dirty="0" smtClean="0">
                <a:solidFill>
                  <a:schemeClr val="bg1"/>
                </a:solidFill>
              </a:rPr>
              <a:t>Addictions,</a:t>
            </a:r>
            <a:r>
              <a:rPr lang="en-US" sz="2700" dirty="0" smtClean="0">
                <a:solidFill>
                  <a:schemeClr val="bg1"/>
                </a:solidFill>
              </a:rPr>
              <a:t> such as alcoholism, drug dependence or compulsive gambling</a:t>
            </a:r>
            <a:endParaRPr lang="en-US" sz="2700" dirty="0">
              <a:solidFill>
                <a:schemeClr val="bg1"/>
              </a:solidFill>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pPr algn="r" eaLnBrk="1" hangingPunct="1">
                <a:spcBef>
                  <a:spcPct val="0"/>
                </a:spcBef>
                <a:buFontTx/>
                <a:buNone/>
              </a:pPr>
              <a:t>6</a:t>
            </a:fld>
            <a:endParaRPr lang="en-US" altLang="en-US" sz="1400" dirty="0">
              <a:solidFill>
                <a:srgbClr val="0039A6"/>
              </a:solidFill>
              <a:latin typeface="Myriad Web Pro" charset="0"/>
            </a:endParaRPr>
          </a:p>
        </p:txBody>
      </p:sp>
      <p:sp>
        <p:nvSpPr>
          <p:cNvPr id="7" name="TextBox 7"/>
          <p:cNvSpPr txBox="1">
            <a:spLocks noChangeArrowheads="1"/>
          </p:cNvSpPr>
          <p:nvPr/>
        </p:nvSpPr>
        <p:spPr bwMode="auto">
          <a:xfrm>
            <a:off x="-838200" y="4204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Why it's done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Content Placeholder 2"/>
          <p:cNvSpPr txBox="1">
            <a:spLocks/>
          </p:cNvSpPr>
          <p:nvPr/>
        </p:nvSpPr>
        <p:spPr bwMode="auto">
          <a:xfrm>
            <a:off x="2286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800" b="1" dirty="0" smtClean="0">
                <a:solidFill>
                  <a:schemeClr val="bg1"/>
                </a:solidFill>
              </a:rPr>
              <a:t>Eating disorders,</a:t>
            </a:r>
            <a:r>
              <a:rPr lang="en-US" sz="2800" dirty="0" smtClean="0">
                <a:solidFill>
                  <a:schemeClr val="bg1"/>
                </a:solidFill>
              </a:rPr>
              <a:t> such as anorexia or bulimia</a:t>
            </a:r>
          </a:p>
          <a:p>
            <a:r>
              <a:rPr lang="en-US" sz="2800" b="1" dirty="0" smtClean="0">
                <a:solidFill>
                  <a:schemeClr val="bg1"/>
                </a:solidFill>
              </a:rPr>
              <a:t>Personality disorders,</a:t>
            </a:r>
            <a:r>
              <a:rPr lang="en-US" sz="2800" dirty="0" smtClean="0">
                <a:solidFill>
                  <a:schemeClr val="bg1"/>
                </a:solidFill>
              </a:rPr>
              <a:t> such as borderline personality disorder or dependent personality disorder</a:t>
            </a:r>
          </a:p>
          <a:p>
            <a:r>
              <a:rPr lang="en-US" sz="2800" b="1" dirty="0" smtClean="0">
                <a:solidFill>
                  <a:schemeClr val="bg1"/>
                </a:solidFill>
              </a:rPr>
              <a:t>Schizophrenia</a:t>
            </a:r>
            <a:r>
              <a:rPr lang="en-US" sz="2800" dirty="0" smtClean="0">
                <a:solidFill>
                  <a:schemeClr val="bg1"/>
                </a:solidFill>
              </a:rPr>
              <a:t> or other disorders that cause detachment from reality (psychotic disorders)</a:t>
            </a:r>
          </a:p>
          <a:p>
            <a:pPr>
              <a:buNone/>
            </a:pPr>
            <a:r>
              <a:rPr lang="en-US" sz="2800" dirty="0" smtClean="0">
                <a:solidFill>
                  <a:schemeClr val="bg1"/>
                </a:solidFill>
              </a:rPr>
              <a:t>   Not everyone who benefits from psychotherapy is diagnosed with a mental illness.</a:t>
            </a:r>
            <a:endParaRPr lang="en-US" sz="2800" dirty="0">
              <a:solidFill>
                <a:schemeClr val="bg1"/>
              </a:solidFill>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pPr algn="r" eaLnBrk="1" hangingPunct="1">
                <a:spcBef>
                  <a:spcPct val="0"/>
                </a:spcBef>
                <a:buFontTx/>
                <a:buNone/>
              </a:pPr>
              <a:t>7</a:t>
            </a:fld>
            <a:endParaRPr lang="en-US" altLang="en-US" sz="1400" dirty="0">
              <a:solidFill>
                <a:srgbClr val="0039A6"/>
              </a:solidFill>
              <a:latin typeface="Myriad Web Pro" charset="0"/>
            </a:endParaRPr>
          </a:p>
        </p:txBody>
      </p:sp>
      <p:sp>
        <p:nvSpPr>
          <p:cNvPr id="7" name="TextBox 7"/>
          <p:cNvSpPr txBox="1">
            <a:spLocks noChangeArrowheads="1"/>
          </p:cNvSpPr>
          <p:nvPr/>
        </p:nvSpPr>
        <p:spPr bwMode="auto">
          <a:xfrm>
            <a:off x="-1066800" y="3442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Why it's done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Content Placeholder 2"/>
          <p:cNvSpPr txBox="1">
            <a:spLocks/>
          </p:cNvSpPr>
          <p:nvPr/>
        </p:nvSpPr>
        <p:spPr bwMode="auto">
          <a:xfrm>
            <a:off x="228600" y="1828800"/>
            <a:ext cx="647699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600" dirty="0" smtClean="0">
                <a:solidFill>
                  <a:schemeClr val="bg1"/>
                </a:solidFill>
              </a:rPr>
              <a:t>Psychotherapy can help with a number of life's stresses and conflicts that can affect anyone. For example, it may help you:</a:t>
            </a:r>
          </a:p>
          <a:p>
            <a:r>
              <a:rPr lang="en-US" sz="2600" b="1" dirty="0" smtClean="0">
                <a:solidFill>
                  <a:schemeClr val="bg1"/>
                </a:solidFill>
              </a:rPr>
              <a:t>Resolve conflicts</a:t>
            </a:r>
            <a:r>
              <a:rPr lang="en-US" sz="2600" dirty="0" smtClean="0">
                <a:solidFill>
                  <a:schemeClr val="bg1"/>
                </a:solidFill>
              </a:rPr>
              <a:t> with your partner or someone else in your life</a:t>
            </a:r>
          </a:p>
          <a:p>
            <a:r>
              <a:rPr lang="en-US" sz="2600" b="1" dirty="0" smtClean="0">
                <a:solidFill>
                  <a:schemeClr val="bg1"/>
                </a:solidFill>
              </a:rPr>
              <a:t>Relieve anxiety or stress</a:t>
            </a:r>
            <a:r>
              <a:rPr lang="en-US" sz="2600" dirty="0" smtClean="0">
                <a:solidFill>
                  <a:schemeClr val="bg1"/>
                </a:solidFill>
              </a:rPr>
              <a:t> due to work or other situations</a:t>
            </a:r>
          </a:p>
          <a:p>
            <a:r>
              <a:rPr lang="en-US" sz="2600" b="1" dirty="0" smtClean="0">
                <a:solidFill>
                  <a:schemeClr val="bg1"/>
                </a:solidFill>
              </a:rPr>
              <a:t>Cope with major life changes,</a:t>
            </a:r>
            <a:r>
              <a:rPr lang="en-US" sz="2600" dirty="0" smtClean="0">
                <a:solidFill>
                  <a:schemeClr val="bg1"/>
                </a:solidFill>
              </a:rPr>
              <a:t> such as divorce, the death of a loved one or the loss of a job</a:t>
            </a:r>
            <a:endParaRPr lang="en-US" sz="2600" dirty="0">
              <a:solidFill>
                <a:schemeClr val="bg1"/>
              </a:solidFill>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pPr algn="r" eaLnBrk="1" hangingPunct="1">
                <a:spcBef>
                  <a:spcPct val="0"/>
                </a:spcBef>
                <a:buFontTx/>
                <a:buNone/>
              </a:pPr>
              <a:t>8</a:t>
            </a:fld>
            <a:endParaRPr lang="en-US" altLang="en-US" sz="1400" dirty="0">
              <a:solidFill>
                <a:srgbClr val="0039A6"/>
              </a:solidFill>
              <a:latin typeface="Myriad Web Pro" charset="0"/>
            </a:endParaRPr>
          </a:p>
        </p:txBody>
      </p:sp>
      <p:sp>
        <p:nvSpPr>
          <p:cNvPr id="7" name="TextBox 7"/>
          <p:cNvSpPr txBox="1">
            <a:spLocks noChangeArrowheads="1"/>
          </p:cNvSpPr>
          <p:nvPr/>
        </p:nvSpPr>
        <p:spPr bwMode="auto">
          <a:xfrm>
            <a:off x="-1066800" y="3810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Why it's done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Content Placeholder 2"/>
          <p:cNvSpPr txBox="1">
            <a:spLocks/>
          </p:cNvSpPr>
          <p:nvPr/>
        </p:nvSpPr>
        <p:spPr bwMode="auto">
          <a:xfrm>
            <a:off x="228600" y="1676400"/>
            <a:ext cx="6019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400" b="1" dirty="0" smtClean="0">
                <a:solidFill>
                  <a:schemeClr val="bg1"/>
                </a:solidFill>
              </a:rPr>
              <a:t>Learn to manage unhealthy reactions,</a:t>
            </a:r>
            <a:r>
              <a:rPr lang="en-US" sz="2400" dirty="0" smtClean="0">
                <a:solidFill>
                  <a:schemeClr val="bg1"/>
                </a:solidFill>
              </a:rPr>
              <a:t> such as road rage or passive-aggressive behavior</a:t>
            </a:r>
          </a:p>
          <a:p>
            <a:r>
              <a:rPr lang="en-US" sz="2400" b="1" dirty="0" smtClean="0">
                <a:solidFill>
                  <a:schemeClr val="bg1"/>
                </a:solidFill>
              </a:rPr>
              <a:t>Come to terms with an ongoing or serious physical health problem,</a:t>
            </a:r>
            <a:r>
              <a:rPr lang="en-US" sz="2400" dirty="0" smtClean="0">
                <a:solidFill>
                  <a:schemeClr val="bg1"/>
                </a:solidFill>
              </a:rPr>
              <a:t> such as diabetes, cancer or long-term (chronic) pain</a:t>
            </a:r>
          </a:p>
          <a:p>
            <a:r>
              <a:rPr lang="en-US" sz="2400" b="1" dirty="0" smtClean="0">
                <a:solidFill>
                  <a:schemeClr val="bg1"/>
                </a:solidFill>
              </a:rPr>
              <a:t>Recover from physical or sexual abuse</a:t>
            </a:r>
            <a:r>
              <a:rPr lang="en-US" sz="2400" dirty="0" smtClean="0">
                <a:solidFill>
                  <a:schemeClr val="bg1"/>
                </a:solidFill>
              </a:rPr>
              <a:t> or witnessing violence</a:t>
            </a:r>
          </a:p>
          <a:p>
            <a:r>
              <a:rPr lang="en-US" sz="2400" b="1" dirty="0" smtClean="0">
                <a:solidFill>
                  <a:schemeClr val="bg1"/>
                </a:solidFill>
              </a:rPr>
              <a:t>Cope with sexual problems,</a:t>
            </a:r>
            <a:r>
              <a:rPr lang="en-US" sz="2400" dirty="0" smtClean="0">
                <a:solidFill>
                  <a:schemeClr val="bg1"/>
                </a:solidFill>
              </a:rPr>
              <a:t> whether they're due to a physical or psychological cause</a:t>
            </a:r>
          </a:p>
          <a:p>
            <a:r>
              <a:rPr lang="en-US" sz="2400" b="1" dirty="0" smtClean="0">
                <a:solidFill>
                  <a:schemeClr val="bg1"/>
                </a:solidFill>
              </a:rPr>
              <a:t>Sleep better,</a:t>
            </a:r>
            <a:r>
              <a:rPr lang="en-US" sz="2400" dirty="0" smtClean="0">
                <a:solidFill>
                  <a:schemeClr val="bg1"/>
                </a:solidFill>
              </a:rPr>
              <a:t> if you have trouble getting to sleep or staying asleep (insomnia)</a:t>
            </a:r>
            <a:endParaRPr lang="en-US" sz="2400" dirty="0">
              <a:solidFill>
                <a:schemeClr val="bg1"/>
              </a:solidFill>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9</a:t>
            </a:fld>
            <a:endParaRPr lang="en-US" altLang="en-US" sz="1400" dirty="0">
              <a:solidFill>
                <a:srgbClr val="0039A6"/>
              </a:solidFill>
              <a:latin typeface="Myriad Web Pro" charset="0"/>
            </a:endParaRPr>
          </a:p>
        </p:txBody>
      </p:sp>
      <p:sp>
        <p:nvSpPr>
          <p:cNvPr id="7" name="TextBox 7"/>
          <p:cNvSpPr txBox="1">
            <a:spLocks noChangeArrowheads="1"/>
          </p:cNvSpPr>
          <p:nvPr/>
        </p:nvSpPr>
        <p:spPr bwMode="auto">
          <a:xfrm>
            <a:off x="-1066800" y="3810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rgbClr val="0039A6"/>
                </a:solidFill>
                <a:latin typeface="Times New Roman" pitchFamily="18" charset="0"/>
                <a:cs typeface="Times New Roman" pitchFamily="18" charset="0"/>
              </a:rPr>
              <a:t>Why it's done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eme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17980</TotalTime>
  <Words>640</Words>
  <Application>Microsoft Office PowerPoint</Application>
  <PresentationFormat>On-screen Show (4:3)</PresentationFormat>
  <Paragraphs>311</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7_SEPDPO</vt:lpstr>
      <vt:lpstr>Theme19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868</cp:revision>
  <cp:lastPrinted>2014-09-05T11:57:32Z</cp:lastPrinted>
  <dcterms:created xsi:type="dcterms:W3CDTF">2014-04-08T13:15:54Z</dcterms:created>
  <dcterms:modified xsi:type="dcterms:W3CDTF">2022-10-16T07:58:24Z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316510</vt:lpwstr>
  </property>
  <property fmtid="{D5CDD505-2E9C-101B-9397-08002B2CF9AE}" pid="3" name="NXPowerLiteSettings">
    <vt:lpwstr>F7000400038000</vt:lpwstr>
  </property>
  <property fmtid="{D5CDD505-2E9C-101B-9397-08002B2CF9AE}" pid="4" name="NXPowerLiteVersion">
    <vt:lpwstr>S9.1.4</vt:lpwstr>
  </property>
</Properties>
</file>