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5934" r:id="rId2"/>
  </p:sldMasterIdLst>
  <p:notesMasterIdLst>
    <p:notesMasterId r:id="rId24"/>
  </p:notesMasterIdLst>
  <p:handoutMasterIdLst>
    <p:handoutMasterId r:id="rId25"/>
  </p:handoutMasterIdLst>
  <p:sldIdLst>
    <p:sldId id="376" r:id="rId3"/>
    <p:sldId id="322" r:id="rId4"/>
    <p:sldId id="324" r:id="rId5"/>
    <p:sldId id="362" r:id="rId6"/>
    <p:sldId id="361" r:id="rId7"/>
    <p:sldId id="346" r:id="rId8"/>
    <p:sldId id="367" r:id="rId9"/>
    <p:sldId id="368" r:id="rId10"/>
    <p:sldId id="371" r:id="rId11"/>
    <p:sldId id="369" r:id="rId12"/>
    <p:sldId id="325" r:id="rId13"/>
    <p:sldId id="348" r:id="rId14"/>
    <p:sldId id="357" r:id="rId15"/>
    <p:sldId id="341" r:id="rId16"/>
    <p:sldId id="364" r:id="rId17"/>
    <p:sldId id="370" r:id="rId18"/>
    <p:sldId id="359" r:id="rId19"/>
    <p:sldId id="366" r:id="rId20"/>
    <p:sldId id="351" r:id="rId21"/>
    <p:sldId id="372" r:id="rId22"/>
    <p:sldId id="377" r:id="rId2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28" autoAdjust="0"/>
    <p:restoredTop sz="77728" autoAdjust="0"/>
  </p:normalViewPr>
  <p:slideViewPr>
    <p:cSldViewPr>
      <p:cViewPr>
        <p:scale>
          <a:sx n="60" d="100"/>
          <a:sy n="60" d="100"/>
        </p:scale>
        <p:origin x="-1264" y="-26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18.xml"/><Relationship Id="rId3" Type="http://schemas.openxmlformats.org/officeDocument/2006/relationships/slide" Target="slides/slide13.xml"/><Relationship Id="rId7" Type="http://schemas.openxmlformats.org/officeDocument/2006/relationships/slide" Target="slides/slide17.xml"/><Relationship Id="rId2" Type="http://schemas.openxmlformats.org/officeDocument/2006/relationships/slide" Target="slides/slide12.xml"/><Relationship Id="rId1" Type="http://schemas.openxmlformats.org/officeDocument/2006/relationships/slide" Target="slides/slide11.xml"/><Relationship Id="rId6" Type="http://schemas.openxmlformats.org/officeDocument/2006/relationships/slide" Target="slides/slide16.xml"/><Relationship Id="rId5" Type="http://schemas.openxmlformats.org/officeDocument/2006/relationships/slide" Target="slides/slide15.xml"/><Relationship Id="rId4" Type="http://schemas.openxmlformats.org/officeDocument/2006/relationships/slide" Target="slides/slide14.xml"/><Relationship Id="rId9" Type="http://schemas.openxmlformats.org/officeDocument/2006/relationships/slide" Target="slides/slide1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10/16/2022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10/16/2022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10</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10/16/2022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10/16/2022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10/16/2022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10/16/2022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10/16/2022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10/16/2022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10/16/2022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10/16/2022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10/16/2022</a:t>
            </a:fld>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10/16/2022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10/16/2022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10/16/2022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10/16/2022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10/16/2022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6</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10/16/2022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7</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10/16/2022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8</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10/16/2022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9</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10/16/2022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2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2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2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3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3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itle">
  <p:cSld name="2_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a:prstGeom prst="rect">
            <a:avLst/>
          </a:prstGeo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a:prstGeom prst="rect">
            <a:avLst/>
          </a:prstGeo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a:prstGeom prst="rect">
            <a:avLst/>
          </a:prstGeom>
        </p:spPr>
        <p:txBody>
          <a:bodyPr>
            <a:noAutofit/>
          </a:bodyPr>
          <a:lstStyle>
            <a:lvl1pPr algn="ctr">
              <a:defRPr sz="2000">
                <a:solidFill>
                  <a:srgbClr val="FFFFFF"/>
                </a:solidFill>
              </a:defRPr>
            </a:lvl1pPr>
          </a:lstStyle>
          <a:p>
            <a:fld id="{D7B44253-CC8C-405B-B173-37089594C512}" type="datetimeFigureOut">
              <a:rPr lang="en-US" smtClean="0"/>
              <a:pPr/>
              <a:t>10/16/2022</a:t>
            </a:fld>
            <a:endParaRPr lang="en-US"/>
          </a:p>
        </p:txBody>
      </p:sp>
      <p:sp>
        <p:nvSpPr>
          <p:cNvPr id="17" name="Footer Placeholder 16"/>
          <p:cNvSpPr>
            <a:spLocks noGrp="1"/>
          </p:cNvSpPr>
          <p:nvPr>
            <p:ph type="ftr" sz="quarter" idx="11"/>
          </p:nvPr>
        </p:nvSpPr>
        <p:spPr>
          <a:xfrm>
            <a:off x="2085393" y="236538"/>
            <a:ext cx="5867400" cy="365125"/>
          </a:xfrm>
          <a:prstGeom prst="rect">
            <a:avLst/>
          </a:prstGeo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a:prstGeom prst="rect">
            <a:avLst/>
          </a:prstGeom>
        </p:spPr>
        <p:txBody>
          <a:bodyPr/>
          <a:lstStyle>
            <a:lvl1pPr>
              <a:defRPr>
                <a:solidFill>
                  <a:schemeClr val="tx2"/>
                </a:solidFill>
              </a:defRPr>
            </a:lvl1pPr>
          </a:lstStyle>
          <a:p>
            <a:fld id="{563B4164-3AD1-4303-8927-DA91AA9BC4F8}" type="slidenum">
              <a:rPr lang="en-US" smtClean="0"/>
              <a:pPr/>
              <a:t>‹#›</a:t>
            </a:fld>
            <a:endParaRPr lang="en-US"/>
          </a:p>
        </p:txBody>
      </p:sp>
    </p:spTree>
    <p:extLst>
      <p:ext uri="{BB962C8B-B14F-4D97-AF65-F5344CB8AC3E}">
        <p14:creationId xmlns:p14="http://schemas.microsoft.com/office/powerpoint/2010/main" val="2183222479"/>
      </p:ext>
    </p:extLst>
  </p:cSld>
  <p:clrMapOvr>
    <a:overrideClrMapping bg1="dk1" tx1="lt1" bg2="dk2" tx2="lt2" accent1="accent1" accent2="accent2" accent3="accent3" accent4="accent4" accent5="accent5" accent6="accent6" hlink="hlink" folHlink="folHlink"/>
  </p:clrMapOvr>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60450" name="Group 2"/>
          <p:cNvGrpSpPr>
            <a:grpSpLocks/>
          </p:cNvGrpSpPr>
          <p:nvPr/>
        </p:nvGrpSpPr>
        <p:grpSpPr bwMode="auto">
          <a:xfrm>
            <a:off x="-3222625" y="304800"/>
            <a:ext cx="11909425" cy="4724400"/>
            <a:chOff x="-2030" y="192"/>
            <a:chExt cx="7502" cy="2976"/>
          </a:xfrm>
        </p:grpSpPr>
        <p:sp>
          <p:nvSpPr>
            <p:cNvPr id="360451" name="Line 3"/>
            <p:cNvSpPr>
              <a:spLocks noChangeShapeType="1"/>
            </p:cNvSpPr>
            <p:nvPr/>
          </p:nvSpPr>
          <p:spPr bwMode="auto">
            <a:xfrm>
              <a:off x="912" y="1584"/>
              <a:ext cx="45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452"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2083 -32000"/>
                <a:gd name="T13" fmla="*/ T12 w 64000"/>
                <a:gd name="T14" fmla="+- 0 -29632 -32000"/>
                <a:gd name="T15" fmla="*/ -29632 h 64000"/>
                <a:gd name="T16" fmla="+- 0 32000 -32000"/>
                <a:gd name="T17" fmla="*/ T16 w 64000"/>
                <a:gd name="T18" fmla="+- 0 0 -32000"/>
                <a:gd name="T19" fmla="*/ 0 h 64000"/>
                <a:gd name="T20" fmla="+- 0 12083 -32000"/>
                <a:gd name="T21" fmla="*/ T20 w 64000"/>
                <a:gd name="T22" fmla="+- 0 29631 -32000"/>
                <a:gd name="T23" fmla="*/ 29631 h 64000"/>
                <a:gd name="T24" fmla="+- 0 12083 -32000"/>
                <a:gd name="T25" fmla="*/ T24 w 64000"/>
                <a:gd name="T26" fmla="+- 0 29631 -32000"/>
                <a:gd name="T27" fmla="*/ 29631 h 64000"/>
                <a:gd name="T28" fmla="+- 0 12082 -32000"/>
                <a:gd name="T29" fmla="*/ T28 w 64000"/>
                <a:gd name="T30" fmla="+- 0 29631 -32000"/>
                <a:gd name="T31" fmla="*/ 29631 h 64000"/>
                <a:gd name="T32" fmla="+- 0 12083 -32000"/>
                <a:gd name="T33" fmla="*/ T32 w 64000"/>
                <a:gd name="T34" fmla="+- 0 29632 -32000"/>
                <a:gd name="T35" fmla="*/ 29632 h 64000"/>
                <a:gd name="T36" fmla="+- 0 12083 -32000"/>
                <a:gd name="T37" fmla="*/ T36 w 64000"/>
                <a:gd name="T38" fmla="+- 0 -29632 -32000"/>
                <a:gd name="T39" fmla="*/ -29632 h 64000"/>
                <a:gd name="T40" fmla="+- 0 12082 -32000"/>
                <a:gd name="T41" fmla="*/ T40 w 64000"/>
                <a:gd name="T42" fmla="+- 0 -29632 -32000"/>
                <a:gd name="T43" fmla="*/ -29632 h 64000"/>
                <a:gd name="T44" fmla="+- 0 12083 -32000"/>
                <a:gd name="T45" fmla="*/ T44 w 64000"/>
                <a:gd name="T46" fmla="+- 0 -29632 -32000"/>
                <a:gd name="T47" fmla="*/ -29632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eaLnBrk="1" hangingPunct="1"/>
              <a:endParaRPr lang="en-US" sz="2400">
                <a:latin typeface="Times New Roman" pitchFamily="18" charset="0"/>
              </a:endParaRPr>
            </a:p>
          </p:txBody>
        </p:sp>
        <p:sp>
          <p:nvSpPr>
            <p:cNvPr id="360453"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8994 -32000"/>
                <a:gd name="T13" fmla="*/ T12 w 64000"/>
                <a:gd name="T14" fmla="+- 0 -25754 -32000"/>
                <a:gd name="T15" fmla="*/ -25754 h 64000"/>
                <a:gd name="T16" fmla="+- 0 32000 -32000"/>
                <a:gd name="T17" fmla="*/ T16 w 64000"/>
                <a:gd name="T18" fmla="+- 0 0 -32000"/>
                <a:gd name="T19" fmla="*/ 0 h 64000"/>
                <a:gd name="T20" fmla="+- 0 18994 -32000"/>
                <a:gd name="T21" fmla="*/ T20 w 64000"/>
                <a:gd name="T22" fmla="+- 0 25753 -32000"/>
                <a:gd name="T23" fmla="*/ 25753 h 64000"/>
                <a:gd name="T24" fmla="+- 0 18994 -32000"/>
                <a:gd name="T25" fmla="*/ T24 w 64000"/>
                <a:gd name="T26" fmla="+- 0 25753 -32000"/>
                <a:gd name="T27" fmla="*/ 25753 h 64000"/>
                <a:gd name="T28" fmla="+- 0 18993 -32000"/>
                <a:gd name="T29" fmla="*/ T28 w 64000"/>
                <a:gd name="T30" fmla="+- 0 25753 -32000"/>
                <a:gd name="T31" fmla="*/ 25753 h 64000"/>
                <a:gd name="T32" fmla="+- 0 18994 -32000"/>
                <a:gd name="T33" fmla="*/ T32 w 64000"/>
                <a:gd name="T34" fmla="+- 0 25754 -32000"/>
                <a:gd name="T35" fmla="*/ 25754 h 64000"/>
                <a:gd name="T36" fmla="+- 0 18994 -32000"/>
                <a:gd name="T37" fmla="*/ T36 w 64000"/>
                <a:gd name="T38" fmla="+- 0 -25754 -32000"/>
                <a:gd name="T39" fmla="*/ -25754 h 64000"/>
                <a:gd name="T40" fmla="+- 0 18993 -32000"/>
                <a:gd name="T41" fmla="*/ T40 w 64000"/>
                <a:gd name="T42" fmla="+- 0 -25754 -32000"/>
                <a:gd name="T43" fmla="*/ -25754 h 64000"/>
                <a:gd name="T44" fmla="+- 0 18994 -32000"/>
                <a:gd name="T45" fmla="*/ T44 w 64000"/>
                <a:gd name="T46" fmla="+- 0 -25754 -32000"/>
                <a:gd name="T47" fmla="*/ -25754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eaLnBrk="1" hangingPunct="1"/>
              <a:endParaRPr lang="en-US">
                <a:latin typeface="Arial" pitchFamily="34" charset="0"/>
              </a:endParaRPr>
            </a:p>
          </p:txBody>
        </p:sp>
      </p:grpSp>
      <p:sp>
        <p:nvSpPr>
          <p:cNvPr id="360454" name="Rectangle 6"/>
          <p:cNvSpPr>
            <a:spLocks noGrp="1" noChangeArrowheads="1"/>
          </p:cNvSpPr>
          <p:nvPr>
            <p:ph type="ctrTitle"/>
          </p:nvPr>
        </p:nvSpPr>
        <p:spPr>
          <a:xfrm>
            <a:off x="1443038" y="985838"/>
            <a:ext cx="7239000" cy="1444625"/>
          </a:xfrm>
        </p:spPr>
        <p:txBody>
          <a:bodyPr/>
          <a:lstStyle>
            <a:lvl1pPr>
              <a:defRPr sz="4000"/>
            </a:lvl1pPr>
          </a:lstStyle>
          <a:p>
            <a:pPr lvl="0"/>
            <a:r>
              <a:rPr lang="en-US" noProof="0" smtClean="0"/>
              <a:t>Click to edit Master title style</a:t>
            </a:r>
            <a:endParaRPr lang="en-US" noProof="0" smtClean="0"/>
          </a:p>
        </p:txBody>
      </p:sp>
      <p:sp>
        <p:nvSpPr>
          <p:cNvPr id="360455"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pPr lvl="0"/>
            <a:r>
              <a:rPr lang="en-US" noProof="0" smtClean="0"/>
              <a:t>Click to edit Master subtitle style</a:t>
            </a:r>
            <a:endParaRPr lang="en-US" noProof="0" smtClean="0"/>
          </a:p>
        </p:txBody>
      </p:sp>
      <p:sp>
        <p:nvSpPr>
          <p:cNvPr id="360456" name="Rectangle 8"/>
          <p:cNvSpPr>
            <a:spLocks noGrp="1" noChangeArrowheads="1"/>
          </p:cNvSpPr>
          <p:nvPr>
            <p:ph type="dt" sz="half" idx="2"/>
          </p:nvPr>
        </p:nvSpPr>
        <p:spPr/>
        <p:txBody>
          <a:bodyPr/>
          <a:lstStyle>
            <a:lvl1pPr>
              <a:defRPr/>
            </a:lvl1pPr>
          </a:lstStyle>
          <a:p>
            <a:endParaRPr lang="en-US"/>
          </a:p>
        </p:txBody>
      </p:sp>
      <p:sp>
        <p:nvSpPr>
          <p:cNvPr id="360457" name="Rectangle 9"/>
          <p:cNvSpPr>
            <a:spLocks noGrp="1" noChangeArrowheads="1"/>
          </p:cNvSpPr>
          <p:nvPr>
            <p:ph type="ftr" sz="quarter" idx="3"/>
          </p:nvPr>
        </p:nvSpPr>
        <p:spPr/>
        <p:txBody>
          <a:bodyPr/>
          <a:lstStyle>
            <a:lvl1pPr>
              <a:defRPr/>
            </a:lvl1pPr>
          </a:lstStyle>
          <a:p>
            <a:endParaRPr lang="en-US"/>
          </a:p>
        </p:txBody>
      </p:sp>
      <p:sp>
        <p:nvSpPr>
          <p:cNvPr id="360458" name="Rectangle 10"/>
          <p:cNvSpPr>
            <a:spLocks noGrp="1" noChangeArrowheads="1"/>
          </p:cNvSpPr>
          <p:nvPr>
            <p:ph type="sldNum" sz="quarter" idx="4"/>
          </p:nvPr>
        </p:nvSpPr>
        <p:spPr/>
        <p:txBody>
          <a:bodyPr/>
          <a:lstStyle>
            <a:lvl1pPr>
              <a:defRPr/>
            </a:lvl1pPr>
          </a:lstStyle>
          <a:p>
            <a:fld id="{EEA6A60A-91BB-4699-9DEF-0CB73D9431CF}" type="slidenum">
              <a:rPr lang="en-US"/>
              <a:pPr/>
              <a:t>‹#›</a:t>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DE2762-D309-4A1B-90D4-EE2DB97D9608}" type="slidenum">
              <a:rPr lang="en-US" altLang="en-US" smtClean="0"/>
              <a:pPr>
                <a:defRPr/>
              </a:pPr>
              <a:t>‹#›</a:t>
            </a:fld>
            <a:endParaRPr lang="en-US" altLang="en-US" dirty="0"/>
          </a:p>
        </p:txBody>
      </p:sp>
    </p:spTree>
    <p:extLst>
      <p:ext uri="{BB962C8B-B14F-4D97-AF65-F5344CB8AC3E}">
        <p14:creationId xmlns:p14="http://schemas.microsoft.com/office/powerpoint/2010/main" val="246994703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FAA3D14-3FB6-4324-93D6-3388DB33786A}" type="slidenum">
              <a:rPr lang="en-US"/>
              <a:pPr/>
              <a:t>‹#›</a:t>
            </a:fld>
            <a:endParaRPr lang="en-US"/>
          </a:p>
        </p:txBody>
      </p:sp>
    </p:spTree>
    <p:extLst>
      <p:ext uri="{BB962C8B-B14F-4D97-AF65-F5344CB8AC3E}">
        <p14:creationId xmlns:p14="http://schemas.microsoft.com/office/powerpoint/2010/main" val="296596633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3DF6A56-85E3-457D-A128-B6F23015BCC1}" type="slidenum">
              <a:rPr lang="en-US"/>
              <a:pPr/>
              <a:t>‹#›</a:t>
            </a:fld>
            <a:endParaRPr lang="en-US"/>
          </a:p>
        </p:txBody>
      </p:sp>
    </p:spTree>
    <p:extLst>
      <p:ext uri="{BB962C8B-B14F-4D97-AF65-F5344CB8AC3E}">
        <p14:creationId xmlns:p14="http://schemas.microsoft.com/office/powerpoint/2010/main" val="44779421"/>
      </p:ext>
    </p:extLst>
  </p:cSld>
  <p:clrMapOvr>
    <a:masterClrMapping/>
  </p:clrMapOvr>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C346C8A6-4EAA-425C-AD65-FB7185D13849}" type="slidenum">
              <a:rPr lang="en-US" altLang="en-US" smtClean="0"/>
              <a:pPr>
                <a:defRPr/>
              </a:pPr>
              <a:t>‹#›</a:t>
            </a:fld>
            <a:endParaRPr lang="en-US" altLang="en-US" dirty="0"/>
          </a:p>
        </p:txBody>
      </p:sp>
    </p:spTree>
    <p:extLst>
      <p:ext uri="{BB962C8B-B14F-4D97-AF65-F5344CB8AC3E}">
        <p14:creationId xmlns:p14="http://schemas.microsoft.com/office/powerpoint/2010/main" val="353104344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2CBE984D-2DD5-4668-BAF8-1C9AC1A13DBC}" type="slidenum">
              <a:rPr lang="en-US" altLang="en-US" smtClean="0"/>
              <a:pPr>
                <a:defRPr/>
              </a:pPr>
              <a:t>‹#›</a:t>
            </a:fld>
            <a:endParaRPr lang="en-US" altLang="en-US" dirty="0"/>
          </a:p>
        </p:txBody>
      </p:sp>
    </p:spTree>
    <p:extLst>
      <p:ext uri="{BB962C8B-B14F-4D97-AF65-F5344CB8AC3E}">
        <p14:creationId xmlns:p14="http://schemas.microsoft.com/office/powerpoint/2010/main" val="245559530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486D207D-9E64-417F-AA84-D9CB1A523B53}" type="slidenum">
              <a:rPr lang="en-US" altLang="en-US" smtClean="0"/>
              <a:pPr>
                <a:defRPr/>
              </a:pPr>
              <a:t>‹#›</a:t>
            </a:fld>
            <a:endParaRPr lang="en-US" altLang="en-US" dirty="0"/>
          </a:p>
        </p:txBody>
      </p:sp>
    </p:spTree>
    <p:extLst>
      <p:ext uri="{BB962C8B-B14F-4D97-AF65-F5344CB8AC3E}">
        <p14:creationId xmlns:p14="http://schemas.microsoft.com/office/powerpoint/2010/main" val="258004008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86A6912-B02B-470D-A8A7-FDBC64C82008}" type="slidenum">
              <a:rPr lang="en-US"/>
              <a:pPr/>
              <a:t>‹#›</a:t>
            </a:fld>
            <a:endParaRPr lang="en-US"/>
          </a:p>
        </p:txBody>
      </p:sp>
    </p:spTree>
    <p:extLst>
      <p:ext uri="{BB962C8B-B14F-4D97-AF65-F5344CB8AC3E}">
        <p14:creationId xmlns:p14="http://schemas.microsoft.com/office/powerpoint/2010/main" val="41263337"/>
      </p:ext>
    </p:extLst>
  </p:cSld>
  <p:clrMapOvr>
    <a:masterClrMapping/>
  </p:clrMapOvr>
  <p:hf hdr="0" ftr="0" dt="0"/>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6736677-B0F0-4EFC-AC2B-61450781E8DC}" type="slidenum">
              <a:rPr lang="en-US"/>
              <a:pPr/>
              <a:t>‹#›</a:t>
            </a:fld>
            <a:endParaRPr lang="en-US"/>
          </a:p>
        </p:txBody>
      </p:sp>
    </p:spTree>
    <p:extLst>
      <p:ext uri="{BB962C8B-B14F-4D97-AF65-F5344CB8AC3E}">
        <p14:creationId xmlns:p14="http://schemas.microsoft.com/office/powerpoint/2010/main" val="322340808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50E9CF3-F04B-4DA7-9F65-E720908225DA}" type="slidenum">
              <a:rPr lang="en-US"/>
              <a:pPr/>
              <a:t>‹#›</a:t>
            </a:fld>
            <a:endParaRPr lang="en-US"/>
          </a:p>
        </p:txBody>
      </p:sp>
    </p:spTree>
    <p:extLst>
      <p:ext uri="{BB962C8B-B14F-4D97-AF65-F5344CB8AC3E}">
        <p14:creationId xmlns:p14="http://schemas.microsoft.com/office/powerpoint/2010/main" val="2606132960"/>
      </p:ext>
    </p:extLst>
  </p:cSld>
  <p:clrMapOvr>
    <a:masterClrMapping/>
  </p:clrMapOvr>
  <p:hf hdr="0" ftr="0" dt="0"/>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AB4A27C-9A92-4000-82DE-0CE70A8CB8FB}" type="slidenum">
              <a:rPr lang="en-US"/>
              <a:pPr/>
              <a:t>‹#›</a:t>
            </a:fld>
            <a:endParaRPr lang="en-US"/>
          </a:p>
        </p:txBody>
      </p:sp>
    </p:spTree>
    <p:extLst>
      <p:ext uri="{BB962C8B-B14F-4D97-AF65-F5344CB8AC3E}">
        <p14:creationId xmlns:p14="http://schemas.microsoft.com/office/powerpoint/2010/main" val="1854793707"/>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18" Type="http://schemas.openxmlformats.org/officeDocument/2006/relationships/slideLayout" Target="../slideLayouts/slideLayout66.xml"/><Relationship Id="rId3" Type="http://schemas.openxmlformats.org/officeDocument/2006/relationships/slideLayout" Target="../slideLayouts/slideLayout51.xml"/><Relationship Id="rId21" Type="http://schemas.openxmlformats.org/officeDocument/2006/relationships/slideLayout" Target="../slideLayouts/slideLayout69.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slideLayout" Target="../slideLayouts/slideLayout65.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20" Type="http://schemas.openxmlformats.org/officeDocument/2006/relationships/slideLayout" Target="../slideLayouts/slideLayout68.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24" Type="http://schemas.openxmlformats.org/officeDocument/2006/relationships/theme" Target="../theme/theme2.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23" Type="http://schemas.openxmlformats.org/officeDocument/2006/relationships/slideLayout" Target="../slideLayouts/slideLayout71.xml"/><Relationship Id="rId10" Type="http://schemas.openxmlformats.org/officeDocument/2006/relationships/slideLayout" Target="../slideLayouts/slideLayout58.xml"/><Relationship Id="rId19" Type="http://schemas.openxmlformats.org/officeDocument/2006/relationships/slideLayout" Target="../slideLayouts/slideLayout67.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 Id="rId22" Type="http://schemas.openxmlformats.org/officeDocument/2006/relationships/slideLayout" Target="../slideLayouts/slideLayout7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0"/>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 id="2147485829" r:id="rId19"/>
    <p:sldLayoutId id="2147485830" r:id="rId20"/>
    <p:sldLayoutId id="2147485831" r:id="rId21"/>
    <p:sldLayoutId id="2147485832" r:id="rId22"/>
    <p:sldLayoutId id="2147485833" r:id="rId23"/>
    <p:sldLayoutId id="2147485834" r:id="rId24"/>
    <p:sldLayoutId id="2147485835" r:id="rId25"/>
    <p:sldLayoutId id="2147485836" r:id="rId26"/>
    <p:sldLayoutId id="2147485839" r:id="rId27"/>
    <p:sldLayoutId id="2147485840" r:id="rId28"/>
    <p:sldLayoutId id="2147485841" r:id="rId29"/>
    <p:sldLayoutId id="2147485842" r:id="rId30"/>
    <p:sldLayoutId id="2147485843" r:id="rId31"/>
    <p:sldLayoutId id="2147485844" r:id="rId32"/>
    <p:sldLayoutId id="2147485845" r:id="rId33"/>
    <p:sldLayoutId id="2147485916" r:id="rId34"/>
    <p:sldLayoutId id="2147485917" r:id="rId35"/>
    <p:sldLayoutId id="2147485918" r:id="rId36"/>
    <p:sldLayoutId id="2147485920" r:id="rId37"/>
    <p:sldLayoutId id="2147485921" r:id="rId38"/>
    <p:sldLayoutId id="2147485922" r:id="rId39"/>
    <p:sldLayoutId id="2147485924" r:id="rId40"/>
    <p:sldLayoutId id="2147485925" r:id="rId41"/>
    <p:sldLayoutId id="2147485926" r:id="rId42"/>
    <p:sldLayoutId id="2147485927" r:id="rId43"/>
    <p:sldLayoutId id="2147485928" r:id="rId44"/>
    <p:sldLayoutId id="2147485930" r:id="rId45"/>
    <p:sldLayoutId id="2147485931" r:id="rId46"/>
    <p:sldLayoutId id="2147485932" r:id="rId47"/>
    <p:sldLayoutId id="2147485933" r:id="rId48"/>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59426" name="Group 2"/>
          <p:cNvGrpSpPr>
            <a:grpSpLocks/>
          </p:cNvGrpSpPr>
          <p:nvPr/>
        </p:nvGrpSpPr>
        <p:grpSpPr bwMode="auto">
          <a:xfrm>
            <a:off x="-3238500" y="0"/>
            <a:ext cx="11925300" cy="3810000"/>
            <a:chOff x="-2040" y="0"/>
            <a:chExt cx="7512" cy="2400"/>
          </a:xfrm>
        </p:grpSpPr>
        <p:sp>
          <p:nvSpPr>
            <p:cNvPr id="359427"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8296 -32000"/>
                <a:gd name="T13" fmla="*/ T12 w 64000"/>
                <a:gd name="T14" fmla="+- 0 -26254 -32000"/>
                <a:gd name="T15" fmla="*/ -26254 h 64000"/>
                <a:gd name="T16" fmla="+- 0 32000 -32000"/>
                <a:gd name="T17" fmla="*/ T16 w 64000"/>
                <a:gd name="T18" fmla="+- 0 0 -32000"/>
                <a:gd name="T19" fmla="*/ 0 h 64000"/>
                <a:gd name="T20" fmla="+- 0 18296 -32000"/>
                <a:gd name="T21" fmla="*/ T20 w 64000"/>
                <a:gd name="T22" fmla="+- 0 26253 -32000"/>
                <a:gd name="T23" fmla="*/ 26253 h 64000"/>
                <a:gd name="T24" fmla="+- 0 18296 -32000"/>
                <a:gd name="T25" fmla="*/ T24 w 64000"/>
                <a:gd name="T26" fmla="+- 0 26253 -32000"/>
                <a:gd name="T27" fmla="*/ 26253 h 64000"/>
                <a:gd name="T28" fmla="+- 0 18295 -32000"/>
                <a:gd name="T29" fmla="*/ T28 w 64000"/>
                <a:gd name="T30" fmla="+- 0 26253 -32000"/>
                <a:gd name="T31" fmla="*/ 26253 h 64000"/>
                <a:gd name="T32" fmla="+- 0 18296 -32000"/>
                <a:gd name="T33" fmla="*/ T32 w 64000"/>
                <a:gd name="T34" fmla="+- 0 26254 -32000"/>
                <a:gd name="T35" fmla="*/ 26254 h 64000"/>
                <a:gd name="T36" fmla="+- 0 18296 -32000"/>
                <a:gd name="T37" fmla="*/ T36 w 64000"/>
                <a:gd name="T38" fmla="+- 0 -26254 -32000"/>
                <a:gd name="T39" fmla="*/ -26254 h 64000"/>
                <a:gd name="T40" fmla="+- 0 18295 -32000"/>
                <a:gd name="T41" fmla="*/ T40 w 64000"/>
                <a:gd name="T42" fmla="+- 0 -26254 -32000"/>
                <a:gd name="T43" fmla="*/ -26254 h 64000"/>
                <a:gd name="T44" fmla="+- 0 18296 -32000"/>
                <a:gd name="T45" fmla="*/ T44 w 64000"/>
                <a:gd name="T46" fmla="+- 0 -26254 -32000"/>
                <a:gd name="T47" fmla="*/ -26254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eaLnBrk="1" hangingPunct="1"/>
              <a:endParaRPr lang="en-US" sz="2400">
                <a:latin typeface="Times New Roman" pitchFamily="18" charset="0"/>
              </a:endParaRPr>
            </a:p>
          </p:txBody>
        </p:sp>
        <p:sp>
          <p:nvSpPr>
            <p:cNvPr id="359428"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8077 -32000"/>
                <a:gd name="T13" fmla="*/ T12 w 64000"/>
                <a:gd name="T14" fmla="+- 0 -26405 -32000"/>
                <a:gd name="T15" fmla="*/ -26405 h 64000"/>
                <a:gd name="T16" fmla="+- 0 32000 -32000"/>
                <a:gd name="T17" fmla="*/ T16 w 64000"/>
                <a:gd name="T18" fmla="+- 0 0 -32000"/>
                <a:gd name="T19" fmla="*/ 0 h 64000"/>
                <a:gd name="T20" fmla="+- 0 18077 -32000"/>
                <a:gd name="T21" fmla="*/ T20 w 64000"/>
                <a:gd name="T22" fmla="+- 0 26404 -32000"/>
                <a:gd name="T23" fmla="*/ 26404 h 64000"/>
                <a:gd name="T24" fmla="+- 0 18077 -32000"/>
                <a:gd name="T25" fmla="*/ T24 w 64000"/>
                <a:gd name="T26" fmla="+- 0 26404 -32000"/>
                <a:gd name="T27" fmla="*/ 26404 h 64000"/>
                <a:gd name="T28" fmla="+- 0 18076 -32000"/>
                <a:gd name="T29" fmla="*/ T28 w 64000"/>
                <a:gd name="T30" fmla="+- 0 26404 -32000"/>
                <a:gd name="T31" fmla="*/ 26404 h 64000"/>
                <a:gd name="T32" fmla="+- 0 18077 -32000"/>
                <a:gd name="T33" fmla="*/ T32 w 64000"/>
                <a:gd name="T34" fmla="+- 0 26405 -32000"/>
                <a:gd name="T35" fmla="*/ 26405 h 64000"/>
                <a:gd name="T36" fmla="+- 0 18077 -32000"/>
                <a:gd name="T37" fmla="*/ T36 w 64000"/>
                <a:gd name="T38" fmla="+- 0 -26405 -32000"/>
                <a:gd name="T39" fmla="*/ -26405 h 64000"/>
                <a:gd name="T40" fmla="+- 0 18076 -32000"/>
                <a:gd name="T41" fmla="*/ T40 w 64000"/>
                <a:gd name="T42" fmla="+- 0 -26405 -32000"/>
                <a:gd name="T43" fmla="*/ -26405 h 64000"/>
                <a:gd name="T44" fmla="+- 0 18077 -32000"/>
                <a:gd name="T45" fmla="*/ T44 w 64000"/>
                <a:gd name="T46" fmla="+- 0 -26405 -32000"/>
                <a:gd name="T47" fmla="*/ -26405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eaLnBrk="1" hangingPunct="1"/>
              <a:endParaRPr lang="en-US">
                <a:latin typeface="Arial" pitchFamily="34" charset="0"/>
              </a:endParaRPr>
            </a:p>
          </p:txBody>
        </p:sp>
        <p:sp>
          <p:nvSpPr>
            <p:cNvPr id="359429" name="Line 5"/>
            <p:cNvSpPr>
              <a:spLocks noChangeShapeType="1"/>
            </p:cNvSpPr>
            <p:nvPr/>
          </p:nvSpPr>
          <p:spPr bwMode="auto">
            <a:xfrm>
              <a:off x="864" y="960"/>
              <a:ext cx="46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59430" name="Rectangle 6"/>
          <p:cNvSpPr>
            <a:spLocks noGrp="1" noChangeArrowheads="1"/>
          </p:cNvSpPr>
          <p:nvPr>
            <p:ph type="title"/>
          </p:nvPr>
        </p:nvSpPr>
        <p:spPr bwMode="auto">
          <a:xfrm>
            <a:off x="1370013" y="301625"/>
            <a:ext cx="73136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smtClean="0"/>
          </a:p>
        </p:txBody>
      </p:sp>
      <p:sp>
        <p:nvSpPr>
          <p:cNvPr id="359431" name="Rectangle 7"/>
          <p:cNvSpPr>
            <a:spLocks noGrp="1" noChangeArrowheads="1"/>
          </p:cNvSpPr>
          <p:nvPr>
            <p:ph type="body" idx="1"/>
          </p:nvPr>
        </p:nvSpPr>
        <p:spPr bwMode="auto">
          <a:xfrm>
            <a:off x="1370013" y="1827213"/>
            <a:ext cx="731361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359432" name="Rectangle 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a:lvl1pPr>
          </a:lstStyle>
          <a:p>
            <a:endParaRPr lang="en-US"/>
          </a:p>
        </p:txBody>
      </p:sp>
      <p:sp>
        <p:nvSpPr>
          <p:cNvPr id="359433" name="Rectangle 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359434" name="Rectangle 10"/>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9BA513C7-B2F4-4F1C-8EDE-D08B332E3BF6}"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5935" r:id="rId1"/>
    <p:sldLayoutId id="2147485936" r:id="rId2"/>
    <p:sldLayoutId id="2147485937" r:id="rId3"/>
    <p:sldLayoutId id="2147485938" r:id="rId4"/>
    <p:sldLayoutId id="2147485939" r:id="rId5"/>
    <p:sldLayoutId id="2147485940" r:id="rId6"/>
    <p:sldLayoutId id="2147485941" r:id="rId7"/>
    <p:sldLayoutId id="2147485942" r:id="rId8"/>
    <p:sldLayoutId id="2147485943" r:id="rId9"/>
    <p:sldLayoutId id="2147485944" r:id="rId10"/>
    <p:sldLayoutId id="2147485945" r:id="rId11"/>
    <p:sldLayoutId id="2147485946" r:id="rId12"/>
    <p:sldLayoutId id="2147485947" r:id="rId13"/>
    <p:sldLayoutId id="2147485948" r:id="rId14"/>
    <p:sldLayoutId id="2147485949" r:id="rId15"/>
    <p:sldLayoutId id="2147485950" r:id="rId16"/>
    <p:sldLayoutId id="2147485951" r:id="rId17"/>
    <p:sldLayoutId id="2147485952" r:id="rId18"/>
    <p:sldLayoutId id="2147485953" r:id="rId19"/>
    <p:sldLayoutId id="2147485954" r:id="rId20"/>
    <p:sldLayoutId id="2147485955" r:id="rId21"/>
    <p:sldLayoutId id="2147485956" r:id="rId22"/>
    <p:sldLayoutId id="2147485957" r:id="rId23"/>
  </p:sldLayoutIdLst>
  <p:hf hdr="0" ftr="0" dt="0"/>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pitchFamily="34" charset="0"/>
        </a:defRPr>
      </a:lvl2pPr>
      <a:lvl3pPr algn="l" rtl="0" eaLnBrk="1" fontAlgn="base" hangingPunct="1">
        <a:spcBef>
          <a:spcPct val="0"/>
        </a:spcBef>
        <a:spcAft>
          <a:spcPct val="0"/>
        </a:spcAft>
        <a:defRPr sz="3600">
          <a:solidFill>
            <a:schemeClr val="tx2"/>
          </a:solidFill>
          <a:latin typeface="Arial" pitchFamily="34" charset="0"/>
        </a:defRPr>
      </a:lvl3pPr>
      <a:lvl4pPr algn="l" rtl="0" eaLnBrk="1" fontAlgn="base" hangingPunct="1">
        <a:spcBef>
          <a:spcPct val="0"/>
        </a:spcBef>
        <a:spcAft>
          <a:spcPct val="0"/>
        </a:spcAft>
        <a:defRPr sz="3600">
          <a:solidFill>
            <a:schemeClr val="tx2"/>
          </a:solidFill>
          <a:latin typeface="Arial" pitchFamily="34" charset="0"/>
        </a:defRPr>
      </a:lvl4pPr>
      <a:lvl5pPr algn="l" rtl="0" eaLnBrk="1" fontAlgn="base" hangingPunct="1">
        <a:spcBef>
          <a:spcPct val="0"/>
        </a:spcBef>
        <a:spcAft>
          <a:spcPct val="0"/>
        </a:spcAft>
        <a:defRPr sz="3600">
          <a:solidFill>
            <a:schemeClr val="tx2"/>
          </a:solidFill>
          <a:latin typeface="Arial" pitchFamily="34" charset="0"/>
        </a:defRPr>
      </a:lvl5pPr>
      <a:lvl6pPr marL="457200" algn="l" rtl="0" eaLnBrk="1" fontAlgn="base" hangingPunct="1">
        <a:spcBef>
          <a:spcPct val="0"/>
        </a:spcBef>
        <a:spcAft>
          <a:spcPct val="0"/>
        </a:spcAft>
        <a:defRPr sz="3600">
          <a:solidFill>
            <a:schemeClr val="tx2"/>
          </a:solidFill>
          <a:latin typeface="Arial" pitchFamily="34" charset="0"/>
        </a:defRPr>
      </a:lvl6pPr>
      <a:lvl7pPr marL="914400" algn="l" rtl="0" eaLnBrk="1" fontAlgn="base" hangingPunct="1">
        <a:spcBef>
          <a:spcPct val="0"/>
        </a:spcBef>
        <a:spcAft>
          <a:spcPct val="0"/>
        </a:spcAft>
        <a:defRPr sz="3600">
          <a:solidFill>
            <a:schemeClr val="tx2"/>
          </a:solidFill>
          <a:latin typeface="Arial" pitchFamily="34" charset="0"/>
        </a:defRPr>
      </a:lvl7pPr>
      <a:lvl8pPr marL="1371600" algn="l" rtl="0" eaLnBrk="1" fontAlgn="base" hangingPunct="1">
        <a:spcBef>
          <a:spcPct val="0"/>
        </a:spcBef>
        <a:spcAft>
          <a:spcPct val="0"/>
        </a:spcAft>
        <a:defRPr sz="3600">
          <a:solidFill>
            <a:schemeClr val="tx2"/>
          </a:solidFill>
          <a:latin typeface="Arial" pitchFamily="34" charset="0"/>
        </a:defRPr>
      </a:lvl8pPr>
      <a:lvl9pPr marL="1828800" algn="l" rtl="0" eaLnBrk="1" fontAlgn="base" hangingPunct="1">
        <a:spcBef>
          <a:spcPct val="0"/>
        </a:spcBef>
        <a:spcAft>
          <a:spcPct val="0"/>
        </a:spcAft>
        <a:defRPr sz="3600">
          <a:solidFill>
            <a:schemeClr val="tx2"/>
          </a:solidFill>
          <a:latin typeface="Arial" pitchFamily="34"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eaLnBrk="1" fontAlgn="base" hangingPunct="1">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9.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6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4.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6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280964"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latin typeface="Verdana" pitchFamily="34" charset="0"/>
                <a:cs typeface="+mn-cs"/>
              </a:rPr>
              <a:t>.Org</a:t>
            </a:r>
            <a:endParaRPr lang="en-US" sz="2800" b="1" dirty="0">
              <a:latin typeface="Tahoma" pitchFamily="34" charset="0"/>
              <a:cs typeface="+mn-cs"/>
            </a:endParaRPr>
          </a:p>
        </p:txBody>
      </p:sp>
      <p:sp>
        <p:nvSpPr>
          <p:cNvPr id="16389" name="Text Box 9"/>
          <p:cNvSpPr txBox="1">
            <a:spLocks noChangeArrowheads="1"/>
          </p:cNvSpPr>
          <p:nvPr/>
        </p:nvSpPr>
        <p:spPr bwMode="auto">
          <a:xfrm>
            <a:off x="1295400" y="4572000"/>
            <a:ext cx="7151712" cy="646331"/>
          </a:xfrm>
          <a:prstGeom prst="rect">
            <a:avLst/>
          </a:prstGeom>
          <a:noFill/>
          <a:ln w="9525">
            <a:noFill/>
            <a:miter lim="800000"/>
            <a:headEnd/>
            <a:tailEnd/>
          </a:ln>
        </p:spPr>
        <p:txBody>
          <a:bodyPr wrap="square">
            <a:spAutoFit/>
          </a:bodyPr>
          <a:lstStyle/>
          <a:p>
            <a:pPr eaLnBrk="0" hangingPunct="0">
              <a:spcBef>
                <a:spcPct val="50000"/>
              </a:spcBef>
            </a:pPr>
            <a:r>
              <a:rPr lang="en-US" b="1" dirty="0">
                <a:latin typeface="Times New Roman" pitchFamily="18" charset="0"/>
                <a:cs typeface="Times New Roman" pitchFamily="18" charset="0"/>
              </a:rPr>
              <a:t>Submitted To:	 </a:t>
            </a:r>
            <a:r>
              <a:rPr lang="en-US" b="1" dirty="0" smtClean="0">
                <a:latin typeface="Times New Roman" pitchFamily="18" charset="0"/>
                <a:cs typeface="Times New Roman" pitchFamily="18" charset="0"/>
              </a:rPr>
              <a:t>             		                  Submitted </a:t>
            </a:r>
            <a:r>
              <a:rPr lang="en-US" b="1" dirty="0">
                <a:latin typeface="Times New Roman" pitchFamily="18" charset="0"/>
                <a:cs typeface="Times New Roman" pitchFamily="18" charset="0"/>
              </a:rPr>
              <a:t>By:</a:t>
            </a:r>
          </a:p>
          <a:p>
            <a:pPr eaLnBrk="0" hangingPunct="0"/>
            <a:r>
              <a:rPr lang="en-US" b="1" dirty="0">
                <a:latin typeface="Times New Roman" pitchFamily="18" charset="0"/>
                <a:cs typeface="Times New Roman" pitchFamily="18" charset="0"/>
              </a:rPr>
              <a:t>S</a:t>
            </a:r>
            <a:r>
              <a:rPr lang="en-US" b="1" dirty="0" smtClean="0">
                <a:latin typeface="Times New Roman" pitchFamily="18" charset="0"/>
                <a:cs typeface="Times New Roman" pitchFamily="18" charset="0"/>
              </a:rPr>
              <a:t>tudymafia.org                                                 	  </a:t>
            </a:r>
            <a:r>
              <a:rPr lang="en-US" b="1" dirty="0">
                <a:latin typeface="Times New Roman" pitchFamily="18" charset="0"/>
                <a:cs typeface="Times New Roman" pitchFamily="18" charset="0"/>
              </a:rPr>
              <a:t>S</a:t>
            </a:r>
            <a:r>
              <a:rPr lang="en-US" b="1" dirty="0" smtClean="0">
                <a:latin typeface="Times New Roman" pitchFamily="18" charset="0"/>
                <a:cs typeface="Times New Roman" pitchFamily="18" charset="0"/>
              </a:rPr>
              <a:t>tudymafia.org               </a:t>
            </a:r>
            <a:endParaRPr lang="en-US" b="1" dirty="0">
              <a:latin typeface="Times New Roman" pitchFamily="18" charset="0"/>
              <a:cs typeface="Times New Roman" pitchFamily="18" charset="0"/>
            </a:endParaRPr>
          </a:p>
        </p:txBody>
      </p:sp>
      <p:sp>
        <p:nvSpPr>
          <p:cNvPr id="8" name="Rectangle 7"/>
          <p:cNvSpPr/>
          <p:nvPr/>
        </p:nvSpPr>
        <p:spPr>
          <a:xfrm>
            <a:off x="2390797" y="1674674"/>
            <a:ext cx="4404090" cy="1754326"/>
          </a:xfrm>
          <a:prstGeom prst="rect">
            <a:avLst/>
          </a:prstGeom>
          <a:noFill/>
        </p:spPr>
        <p:txBody>
          <a:bodyPr wrap="none">
            <a:spAutoFit/>
          </a:bodyPr>
          <a:lstStyle/>
          <a:p>
            <a:pPr algn="ctr" fontAlgn="auto">
              <a:spcBef>
                <a:spcPts val="0"/>
              </a:spcBef>
              <a:spcAft>
                <a:spcPts val="0"/>
              </a:spcAft>
              <a:defRPr/>
            </a:pPr>
            <a:r>
              <a:rPr lang="en-US" altLang="en-US" sz="5400" dirty="0">
                <a:latin typeface="Times New Roman" pitchFamily="18" charset="0"/>
                <a:cs typeface="Times New Roman" pitchFamily="18" charset="0"/>
              </a:rPr>
              <a:t>Protein</a:t>
            </a:r>
            <a:r>
              <a:rPr lang="en-US" altLang="en-US" sz="5400" dirty="0">
                <a:solidFill>
                  <a:srgbClr val="FFC000"/>
                </a:solidFill>
                <a:latin typeface="Times New Roman" pitchFamily="18" charset="0"/>
                <a:cs typeface="Times New Roman" pitchFamily="18" charset="0"/>
              </a:rPr>
              <a:t>-</a:t>
            </a:r>
            <a:r>
              <a:rPr lang="en-US" altLang="en-US" sz="5400" dirty="0">
                <a:latin typeface="Times New Roman" pitchFamily="18" charset="0"/>
                <a:cs typeface="Times New Roman" pitchFamily="18" charset="0"/>
              </a:rPr>
              <a:t>Energy</a:t>
            </a:r>
            <a:br>
              <a:rPr lang="en-US" altLang="en-US" sz="5400" dirty="0">
                <a:latin typeface="Times New Roman" pitchFamily="18" charset="0"/>
                <a:cs typeface="Times New Roman" pitchFamily="18" charset="0"/>
              </a:rPr>
            </a:br>
            <a:r>
              <a:rPr lang="en-US" altLang="en-US" sz="5400" dirty="0">
                <a:solidFill>
                  <a:srgbClr val="FFFF00"/>
                </a:solidFill>
                <a:latin typeface="Times New Roman" pitchFamily="18" charset="0"/>
                <a:cs typeface="Times New Roman" pitchFamily="18" charset="0"/>
              </a:rPr>
              <a:t>Malnutrition</a:t>
            </a:r>
            <a:endParaRPr lang="en-US" sz="5400" b="1" spc="300" dirty="0">
              <a:ln w="11430" cmpd="sng">
                <a:solidFill>
                  <a:schemeClr val="accent1">
                    <a:tint val="10000"/>
                  </a:schemeClr>
                </a:solidFill>
                <a:prstDash val="solid"/>
                <a:miter lim="800000"/>
              </a:ln>
              <a:solidFill>
                <a:srgbClr val="FFFF0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8772016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5" name="Content Placeholder 2"/>
          <p:cNvSpPr txBox="1">
            <a:spLocks/>
          </p:cNvSpPr>
          <p:nvPr/>
        </p:nvSpPr>
        <p:spPr bwMode="auto">
          <a:xfrm>
            <a:off x="1489075" y="1600200"/>
            <a:ext cx="75787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b="1" dirty="0" smtClean="0"/>
              <a:t>Secondary PEM</a:t>
            </a:r>
          </a:p>
          <a:p>
            <a:r>
              <a:rPr lang="en-US" dirty="0" smtClean="0"/>
              <a:t>It is caused due to disorders in the gastrointestinal tract.</a:t>
            </a:r>
          </a:p>
          <a:p>
            <a:r>
              <a:rPr lang="en-US" dirty="0" smtClean="0"/>
              <a:t>It can be caused due to infections, hyperthyroidism, trauma, burns, and other critical illnesses.</a:t>
            </a:r>
          </a:p>
          <a:p>
            <a:r>
              <a:rPr lang="en-US" dirty="0" smtClean="0"/>
              <a:t>It decreases appetite and impairs nutrient metabolism</a:t>
            </a:r>
            <a:endParaRPr lang="en-US" dirty="0"/>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10</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04800" y="8776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latin typeface="Times New Roman" pitchFamily="18" charset="0"/>
                <a:cs typeface="Times New Roman" pitchFamily="18" charset="0"/>
              </a:rPr>
              <a:t>Classification of PEM</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776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latin typeface="Times New Roman" pitchFamily="18" charset="0"/>
                <a:cs typeface="Times New Roman" pitchFamily="18" charset="0"/>
              </a:rPr>
              <a:t>Causes of PEM</a:t>
            </a:r>
          </a:p>
        </p:txBody>
      </p:sp>
      <p:sp>
        <p:nvSpPr>
          <p:cNvPr id="2" name="TextBox 1"/>
          <p:cNvSpPr txBox="1"/>
          <p:nvPr/>
        </p:nvSpPr>
        <p:spPr>
          <a:xfrm>
            <a:off x="1676400" y="1524000"/>
            <a:ext cx="7696200" cy="5262979"/>
          </a:xfrm>
          <a:prstGeom prst="rect">
            <a:avLst/>
          </a:prstGeom>
          <a:noFill/>
        </p:spPr>
        <p:txBody>
          <a:bodyPr wrap="square">
            <a:spAutoFit/>
          </a:bodyPr>
          <a:lstStyle/>
          <a:p>
            <a:pPr>
              <a:lnSpc>
                <a:spcPct val="150000"/>
              </a:lnSpc>
              <a:buFont typeface="Arial" pitchFamily="34" charset="0"/>
              <a:buChar char="•"/>
            </a:pPr>
            <a:r>
              <a:rPr lang="en-US" sz="3200" dirty="0" smtClean="0"/>
              <a:t>Unsuitable dietary choices.</a:t>
            </a:r>
          </a:p>
          <a:p>
            <a:pPr>
              <a:lnSpc>
                <a:spcPct val="150000"/>
              </a:lnSpc>
              <a:buFont typeface="Arial" pitchFamily="34" charset="0"/>
              <a:buChar char="•"/>
            </a:pPr>
            <a:r>
              <a:rPr lang="en-US" sz="3200" dirty="0" smtClean="0"/>
              <a:t>Having a low income.</a:t>
            </a:r>
          </a:p>
          <a:p>
            <a:pPr>
              <a:lnSpc>
                <a:spcPct val="150000"/>
              </a:lnSpc>
              <a:buFont typeface="Arial" pitchFamily="34" charset="0"/>
              <a:buChar char="•"/>
            </a:pPr>
            <a:r>
              <a:rPr lang="en-US" sz="3200" dirty="0" smtClean="0"/>
              <a:t>Difficulty obtaining food.</a:t>
            </a:r>
          </a:p>
          <a:p>
            <a:pPr>
              <a:lnSpc>
                <a:spcPct val="150000"/>
              </a:lnSpc>
              <a:buFont typeface="Arial" pitchFamily="34" charset="0"/>
              <a:buChar char="•"/>
            </a:pPr>
            <a:r>
              <a:rPr lang="en-US" sz="3200" dirty="0" smtClean="0"/>
              <a:t>Various physical and mental health conditions.</a:t>
            </a:r>
          </a:p>
          <a:p>
            <a:pPr>
              <a:lnSpc>
                <a:spcPct val="150000"/>
              </a:lnSpc>
            </a:pPr>
            <a:r>
              <a:rPr lang="en-US" sz="3200" dirty="0" smtClean="0"/>
              <a:t/>
            </a:r>
            <a:br>
              <a:rPr lang="en-US" sz="3200" dirty="0" smtClean="0"/>
            </a:br>
            <a:endParaRPr lang="en-US" sz="3200" dirty="0" smtClean="0">
              <a:latin typeface="Times New Roman" pitchFamily="18" charset="0"/>
              <a:cs typeface="Times New Roman" pitchFamily="18" charset="0"/>
            </a:endParaRP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latin typeface="Times New Roman" pitchFamily="18" charset="0"/>
                <a:cs typeface="Times New Roman" pitchFamily="18" charset="0"/>
              </a:rPr>
              <a:t>Complications of PEM</a:t>
            </a:r>
          </a:p>
          <a:p>
            <a:pPr algn="ctr" eaLnBrk="1" hangingPunct="1">
              <a:spcBef>
                <a:spcPct val="0"/>
              </a:spcBef>
              <a:buFontTx/>
              <a:buNone/>
            </a:pPr>
            <a:endParaRPr lang="en-US" altLang="en-US" sz="3600" dirty="0" smtClean="0">
              <a:latin typeface="Times New Roman" pitchFamily="18" charset="0"/>
              <a:cs typeface="Times New Roman" pitchFamily="18" charset="0"/>
            </a:endParaRPr>
          </a:p>
        </p:txBody>
      </p:sp>
      <p:sp>
        <p:nvSpPr>
          <p:cNvPr id="2" name="TextBox 1"/>
          <p:cNvSpPr txBox="1"/>
          <p:nvPr/>
        </p:nvSpPr>
        <p:spPr>
          <a:xfrm>
            <a:off x="1219200" y="1565970"/>
            <a:ext cx="7543800" cy="3539430"/>
          </a:xfrm>
          <a:prstGeom prst="rect">
            <a:avLst/>
          </a:prstGeom>
          <a:noFill/>
        </p:spPr>
        <p:txBody>
          <a:bodyPr wrap="square">
            <a:spAutoFit/>
          </a:bodyPr>
          <a:lstStyle/>
          <a:p>
            <a:pPr marL="342900" indent="-342900" algn="just" eaLnBrk="1" fontAlgn="auto" hangingPunct="1">
              <a:spcBef>
                <a:spcPts val="0"/>
              </a:spcBef>
              <a:spcAft>
                <a:spcPts val="0"/>
              </a:spcAft>
              <a:buFont typeface="Arial" pitchFamily="34" charset="0"/>
              <a:buChar char="•"/>
              <a:defRPr/>
            </a:pPr>
            <a:r>
              <a:rPr lang="en-US" sz="3200" dirty="0" smtClean="0"/>
              <a:t>Treatment of PEM can cause complications (</a:t>
            </a:r>
            <a:r>
              <a:rPr lang="en-US" sz="3200" dirty="0" err="1" smtClean="0"/>
              <a:t>refeeding</a:t>
            </a:r>
            <a:r>
              <a:rPr lang="en-US" sz="3200" dirty="0" smtClean="0"/>
              <a:t> syndrome), including fluid overload, electrolyte deficits, hyperglycemia, cardiac arrhythmias, and diarrhea. </a:t>
            </a:r>
          </a:p>
          <a:p>
            <a:pPr marL="342900" indent="-342900" algn="just" eaLnBrk="1" fontAlgn="auto" hangingPunct="1">
              <a:spcBef>
                <a:spcPts val="0"/>
              </a:spcBef>
              <a:spcAft>
                <a:spcPts val="0"/>
              </a:spcAft>
              <a:buFont typeface="Arial" pitchFamily="34" charset="0"/>
              <a:buChar char="•"/>
              <a:defRPr/>
            </a:pPr>
            <a:r>
              <a:rPr lang="en-US" sz="3200" dirty="0" smtClean="0"/>
              <a:t>Diarrhea is usually mild and resolves; however, diarrhea in patients with severe</a:t>
            </a:r>
            <a:endParaRPr lang="en-US" sz="3200" dirty="0" smtClean="0">
              <a:latin typeface="Times New Roman" pitchFamily="18" charset="0"/>
              <a:cs typeface="Times New Roman" pitchFamily="18" charset="0"/>
            </a:endParaRP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304800" y="857071"/>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latin typeface="Times New Roman" pitchFamily="18" charset="0"/>
                <a:cs typeface="Times New Roman" pitchFamily="18" charset="0"/>
              </a:rPr>
              <a:t>Complications of PEM</a:t>
            </a:r>
          </a:p>
          <a:p>
            <a:pPr algn="ctr" eaLnBrk="1" hangingPunct="1">
              <a:spcBef>
                <a:spcPct val="0"/>
              </a:spcBef>
              <a:buFontTx/>
              <a:buNone/>
            </a:pPr>
            <a:endParaRPr lang="en-US" altLang="en-US" sz="3600" dirty="0" smtClean="0">
              <a:latin typeface="Times New Roman" pitchFamily="18" charset="0"/>
              <a:cs typeface="Times New Roman" pitchFamily="18" charset="0"/>
            </a:endParaRPr>
          </a:p>
        </p:txBody>
      </p:sp>
      <p:sp>
        <p:nvSpPr>
          <p:cNvPr id="2" name="TextBox 1"/>
          <p:cNvSpPr txBox="1"/>
          <p:nvPr/>
        </p:nvSpPr>
        <p:spPr>
          <a:xfrm>
            <a:off x="1524000" y="1844457"/>
            <a:ext cx="7010399" cy="3539430"/>
          </a:xfrm>
          <a:prstGeom prst="rect">
            <a:avLst/>
          </a:prstGeom>
          <a:noFill/>
        </p:spPr>
        <p:txBody>
          <a:bodyPr wrap="square">
            <a:spAutoFit/>
          </a:bodyPr>
          <a:lstStyle/>
          <a:p>
            <a:pPr marL="342900" indent="-342900" algn="just" eaLnBrk="1" fontAlgn="auto" hangingPunct="1">
              <a:spcBef>
                <a:spcPts val="0"/>
              </a:spcBef>
              <a:spcAft>
                <a:spcPts val="0"/>
              </a:spcAft>
              <a:buFont typeface="Arial" pitchFamily="34" charset="0"/>
              <a:buChar char="•"/>
              <a:defRPr/>
            </a:pPr>
            <a:r>
              <a:rPr lang="en-US" sz="2800" dirty="0" smtClean="0"/>
              <a:t>PEU occasionally causes severe dehydration or death. Causes of diarrhea (</a:t>
            </a:r>
            <a:r>
              <a:rPr lang="en-US" sz="2800" dirty="0" err="1" smtClean="0"/>
              <a:t>eg</a:t>
            </a:r>
            <a:r>
              <a:rPr lang="en-US" sz="2800" dirty="0" smtClean="0"/>
              <a:t>, </a:t>
            </a:r>
            <a:r>
              <a:rPr lang="en-US" sz="2800" dirty="0" err="1" smtClean="0"/>
              <a:t>sorbitol</a:t>
            </a:r>
            <a:r>
              <a:rPr lang="en-US" sz="2800" dirty="0" smtClean="0"/>
              <a:t> used in elixir tube feedings, </a:t>
            </a:r>
            <a:r>
              <a:rPr lang="en-US" sz="2800" i="1" dirty="0" smtClean="0"/>
              <a:t>Clostridium </a:t>
            </a:r>
            <a:r>
              <a:rPr lang="en-US" sz="2800" i="1" dirty="0" err="1" smtClean="0"/>
              <a:t>difficile</a:t>
            </a:r>
            <a:r>
              <a:rPr lang="en-US" sz="2800" dirty="0" smtClean="0"/>
              <a:t> if the patient has received an antibiotic) may be correctable.</a:t>
            </a:r>
          </a:p>
          <a:p>
            <a:pPr marL="342900" indent="-342900" algn="just" eaLnBrk="1" fontAlgn="auto" hangingPunct="1">
              <a:spcBef>
                <a:spcPts val="0"/>
              </a:spcBef>
              <a:spcAft>
                <a:spcPts val="0"/>
              </a:spcAft>
              <a:buFont typeface="Arial" pitchFamily="34" charset="0"/>
              <a:buChar char="•"/>
              <a:defRPr/>
            </a:pPr>
            <a:r>
              <a:rPr lang="en-US" sz="2800" dirty="0" smtClean="0"/>
              <a:t> Osmotic diarrhea due to excess calories is rare in adults and should be considered only when other causes have been excluded.</a:t>
            </a:r>
            <a:endParaRPr lang="en-US" sz="2800" b="1" dirty="0" smtClean="0">
              <a:latin typeface="Times New Roman" pitchFamily="18" charset="0"/>
              <a:cs typeface="Times New Roman" pitchFamily="18" charset="0"/>
            </a:endParaRP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13</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57071"/>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latin typeface="Times New Roman" pitchFamily="18" charset="0"/>
                <a:cs typeface="Times New Roman" pitchFamily="18" charset="0"/>
              </a:rPr>
              <a:t>Prevention of PEM</a:t>
            </a:r>
          </a:p>
          <a:p>
            <a:pPr algn="ctr" eaLnBrk="1" hangingPunct="1">
              <a:spcBef>
                <a:spcPct val="0"/>
              </a:spcBef>
              <a:buFontTx/>
              <a:buNone/>
            </a:pPr>
            <a:endParaRPr lang="en-US" altLang="en-US" sz="3600" dirty="0" smtClean="0">
              <a:latin typeface="Times New Roman" pitchFamily="18" charset="0"/>
              <a:cs typeface="Times New Roman" pitchFamily="18" charset="0"/>
            </a:endParaRPr>
          </a:p>
        </p:txBody>
      </p:sp>
      <p:sp>
        <p:nvSpPr>
          <p:cNvPr id="2" name="TextBox 1"/>
          <p:cNvSpPr txBox="1"/>
          <p:nvPr/>
        </p:nvSpPr>
        <p:spPr>
          <a:xfrm>
            <a:off x="1447800" y="1565970"/>
            <a:ext cx="7772400" cy="3539430"/>
          </a:xfrm>
          <a:prstGeom prst="rect">
            <a:avLst/>
          </a:prstGeom>
          <a:noFill/>
        </p:spPr>
        <p:txBody>
          <a:bodyPr wrap="square">
            <a:spAutoFit/>
          </a:bodyPr>
          <a:lstStyle/>
          <a:p>
            <a:pPr>
              <a:buFont typeface="Arial" pitchFamily="34" charset="0"/>
              <a:buChar char="•"/>
            </a:pPr>
            <a:r>
              <a:rPr lang="en-US" sz="2800" dirty="0" smtClean="0"/>
              <a:t>Promotion of breast feeding</a:t>
            </a:r>
          </a:p>
          <a:p>
            <a:pPr>
              <a:buFont typeface="Arial" pitchFamily="34" charset="0"/>
              <a:buChar char="•"/>
            </a:pPr>
            <a:r>
              <a:rPr lang="en-US" sz="2800" dirty="0" smtClean="0"/>
              <a:t> Development of low cost weaning</a:t>
            </a:r>
          </a:p>
          <a:p>
            <a:pPr>
              <a:buFont typeface="Arial" pitchFamily="34" charset="0"/>
              <a:buChar char="•"/>
            </a:pPr>
            <a:r>
              <a:rPr lang="en-US" sz="2800" dirty="0" smtClean="0"/>
              <a:t> Nutrition education and promotion of correct feeding      practices</a:t>
            </a:r>
          </a:p>
          <a:p>
            <a:pPr>
              <a:buFont typeface="Arial" pitchFamily="34" charset="0"/>
              <a:buChar char="•"/>
            </a:pPr>
            <a:r>
              <a:rPr lang="en-US" sz="2800" dirty="0" smtClean="0"/>
              <a:t> Family planning and spacing of births</a:t>
            </a:r>
          </a:p>
          <a:p>
            <a:pPr>
              <a:buFont typeface="Arial" pitchFamily="34" charset="0"/>
              <a:buChar char="•"/>
            </a:pPr>
            <a:r>
              <a:rPr lang="en-US" sz="2800" dirty="0" smtClean="0"/>
              <a:t> </a:t>
            </a:r>
            <a:r>
              <a:rPr lang="en-US" sz="2800" dirty="0" err="1" smtClean="0"/>
              <a:t>Immunisation</a:t>
            </a:r>
            <a:endParaRPr lang="en-US" sz="2800" dirty="0" smtClean="0"/>
          </a:p>
          <a:p>
            <a:pPr>
              <a:buFont typeface="Arial" pitchFamily="34" charset="0"/>
              <a:buChar char="•"/>
            </a:pPr>
            <a:r>
              <a:rPr lang="en-US" sz="2800" dirty="0" smtClean="0"/>
              <a:t> Food fortification</a:t>
            </a:r>
          </a:p>
          <a:p>
            <a:pPr>
              <a:buFont typeface="Arial" pitchFamily="34" charset="0"/>
              <a:buChar char="•"/>
            </a:pPr>
            <a:r>
              <a:rPr lang="en-US" sz="2800" dirty="0" smtClean="0"/>
              <a:t> Early diagnosis and treatment</a:t>
            </a:r>
            <a:endParaRPr lang="en-US" sz="2800" dirty="0"/>
          </a:p>
        </p:txBody>
      </p:sp>
      <p:sp>
        <p:nvSpPr>
          <p:cNvPr id="22533" name="Slide Number Placeholder 1"/>
          <p:cNvSpPr txBox="1">
            <a:spLocks/>
          </p:cNvSpPr>
          <p:nvPr/>
        </p:nvSpPr>
        <p:spPr bwMode="auto">
          <a:xfrm>
            <a:off x="6553200" y="62484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152400" y="857071"/>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latin typeface="Times New Roman" pitchFamily="18" charset="0"/>
                <a:cs typeface="Times New Roman" pitchFamily="18" charset="0"/>
              </a:rPr>
              <a:t>Diagnosis of PEM</a:t>
            </a:r>
          </a:p>
          <a:p>
            <a:pPr algn="ctr" eaLnBrk="1" hangingPunct="1">
              <a:spcBef>
                <a:spcPct val="0"/>
              </a:spcBef>
              <a:buFontTx/>
              <a:buNone/>
            </a:pPr>
            <a:endParaRPr lang="en-US" altLang="en-US" sz="3600" dirty="0" smtClean="0">
              <a:latin typeface="Times New Roman" pitchFamily="18" charset="0"/>
              <a:cs typeface="Times New Roman" pitchFamily="18" charset="0"/>
            </a:endParaRPr>
          </a:p>
        </p:txBody>
      </p:sp>
      <p:sp>
        <p:nvSpPr>
          <p:cNvPr id="2" name="TextBox 1"/>
          <p:cNvSpPr txBox="1"/>
          <p:nvPr/>
        </p:nvSpPr>
        <p:spPr>
          <a:xfrm>
            <a:off x="1419447" y="1752600"/>
            <a:ext cx="7495953" cy="3539430"/>
          </a:xfrm>
          <a:prstGeom prst="rect">
            <a:avLst/>
          </a:prstGeom>
          <a:noFill/>
        </p:spPr>
        <p:txBody>
          <a:bodyPr wrap="square">
            <a:spAutoFit/>
          </a:bodyPr>
          <a:lstStyle/>
          <a:p>
            <a:pPr>
              <a:buFont typeface="Arial" pitchFamily="34" charset="0"/>
              <a:buChar char="•"/>
            </a:pPr>
            <a:r>
              <a:rPr lang="en-US" sz="3200" dirty="0" smtClean="0"/>
              <a:t>PEM can be diagnosed by identifying the dietary history of the patient.</a:t>
            </a:r>
          </a:p>
          <a:p>
            <a:pPr>
              <a:buFont typeface="Arial" pitchFamily="34" charset="0"/>
              <a:buChar char="•"/>
            </a:pPr>
            <a:r>
              <a:rPr lang="en-US" sz="3200" dirty="0" smtClean="0"/>
              <a:t>The measurement of height and weight, fat distribution, anthropometric measurements of lean body mass should be examined.</a:t>
            </a:r>
          </a:p>
          <a:p>
            <a:pPr>
              <a:buFont typeface="Arial" pitchFamily="34" charset="0"/>
              <a:buChar char="•"/>
            </a:pPr>
            <a:r>
              <a:rPr lang="en-US" sz="3200" dirty="0" smtClean="0"/>
              <a:t>The Body Mass Index or BMI is calculated to measure the severity of PEM.</a:t>
            </a:r>
            <a:endParaRPr lang="en-US" sz="3200" dirty="0"/>
          </a:p>
        </p:txBody>
      </p:sp>
      <p:sp>
        <p:nvSpPr>
          <p:cNvPr id="22533" name="Slide Number Placeholder 1"/>
          <p:cNvSpPr txBox="1">
            <a:spLocks/>
          </p:cNvSpPr>
          <p:nvPr/>
        </p:nvSpPr>
        <p:spPr bwMode="auto">
          <a:xfrm>
            <a:off x="6553200" y="62484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15</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57071"/>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latin typeface="Times New Roman" pitchFamily="18" charset="0"/>
                <a:cs typeface="Times New Roman" pitchFamily="18" charset="0"/>
              </a:rPr>
              <a:t>Diagnosis of PEM</a:t>
            </a:r>
          </a:p>
          <a:p>
            <a:pPr algn="ctr" eaLnBrk="1" hangingPunct="1">
              <a:spcBef>
                <a:spcPct val="0"/>
              </a:spcBef>
              <a:buFontTx/>
              <a:buNone/>
            </a:pPr>
            <a:endParaRPr lang="en-US" altLang="en-US" sz="3600" dirty="0" smtClean="0">
              <a:latin typeface="Times New Roman" pitchFamily="18" charset="0"/>
              <a:cs typeface="Times New Roman" pitchFamily="18" charset="0"/>
            </a:endParaRPr>
          </a:p>
        </p:txBody>
      </p:sp>
      <p:sp>
        <p:nvSpPr>
          <p:cNvPr id="2" name="TextBox 1"/>
          <p:cNvSpPr txBox="1"/>
          <p:nvPr/>
        </p:nvSpPr>
        <p:spPr>
          <a:xfrm>
            <a:off x="1295400" y="1565970"/>
            <a:ext cx="8153400" cy="3539430"/>
          </a:xfrm>
          <a:prstGeom prst="rect">
            <a:avLst/>
          </a:prstGeom>
          <a:noFill/>
        </p:spPr>
        <p:txBody>
          <a:bodyPr wrap="square">
            <a:spAutoFit/>
          </a:bodyPr>
          <a:lstStyle/>
          <a:p>
            <a:pPr>
              <a:buFont typeface="Arial" pitchFamily="34" charset="0"/>
              <a:buChar char="•"/>
            </a:pPr>
            <a:r>
              <a:rPr lang="en-US" sz="2800" dirty="0" smtClean="0"/>
              <a:t>Laboratory tests such as measurement of serum albumin, total lymphocyte count, </a:t>
            </a:r>
            <a:r>
              <a:rPr lang="en-US" sz="2800" dirty="0" err="1" smtClean="0"/>
              <a:t>transferrin</a:t>
            </a:r>
            <a:r>
              <a:rPr lang="en-US" sz="2800" dirty="0" smtClean="0"/>
              <a:t> and response to skin antigens can help to detect the severity of Protein Energy Malnutrition.</a:t>
            </a:r>
          </a:p>
          <a:p>
            <a:pPr>
              <a:buFont typeface="Arial" pitchFamily="34" charset="0"/>
              <a:buChar char="•"/>
            </a:pPr>
            <a:r>
              <a:rPr lang="en-US" sz="2800" dirty="0" smtClean="0"/>
              <a:t>The decreased level of hormones, lipids, fats, cholesterol, </a:t>
            </a:r>
            <a:r>
              <a:rPr lang="en-US" sz="2800" dirty="0" err="1" smtClean="0"/>
              <a:t>prealbumin</a:t>
            </a:r>
            <a:r>
              <a:rPr lang="en-US" sz="2800" dirty="0" smtClean="0"/>
              <a:t>, insulin-like growth factor,  </a:t>
            </a:r>
            <a:r>
              <a:rPr lang="en-US" sz="2800" dirty="0" err="1" smtClean="0"/>
              <a:t>fibronectin</a:t>
            </a:r>
            <a:r>
              <a:rPr lang="en-US" sz="2800" dirty="0" smtClean="0"/>
              <a:t>, calcium, magnesium, and phosphate can also help to diagnose PEM.</a:t>
            </a:r>
            <a:endParaRPr lang="en-US" sz="2800" dirty="0"/>
          </a:p>
        </p:txBody>
      </p:sp>
      <p:sp>
        <p:nvSpPr>
          <p:cNvPr id="22533" name="Slide Number Placeholder 1"/>
          <p:cNvSpPr txBox="1">
            <a:spLocks/>
          </p:cNvSpPr>
          <p:nvPr/>
        </p:nvSpPr>
        <p:spPr bwMode="auto">
          <a:xfrm>
            <a:off x="6553200" y="62484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364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latin typeface="Times New Roman" pitchFamily="18" charset="0"/>
                <a:cs typeface="Times New Roman" pitchFamily="18" charset="0"/>
              </a:rPr>
              <a:t>Treatment of PEM</a:t>
            </a:r>
          </a:p>
          <a:p>
            <a:pPr algn="ctr" eaLnBrk="1" hangingPunct="1">
              <a:spcBef>
                <a:spcPct val="0"/>
              </a:spcBef>
              <a:buNone/>
            </a:pPr>
            <a:endParaRPr lang="en-US" altLang="en-US" sz="3600" dirty="0" smtClean="0">
              <a:latin typeface="Times New Roman" pitchFamily="18" charset="0"/>
              <a:cs typeface="Times New Roman" pitchFamily="18" charset="0"/>
            </a:endParaRPr>
          </a:p>
          <a:p>
            <a:pPr algn="ctr" eaLnBrk="1" hangingPunct="1">
              <a:spcBef>
                <a:spcPct val="0"/>
              </a:spcBef>
              <a:buNone/>
            </a:pPr>
            <a:endParaRPr lang="en-US" altLang="en-US" sz="3600" dirty="0" smtClean="0">
              <a:latin typeface="Times New Roman" pitchFamily="18" charset="0"/>
              <a:cs typeface="Times New Roman" pitchFamily="18" charset="0"/>
            </a:endParaRPr>
          </a:p>
        </p:txBody>
      </p:sp>
      <p:sp>
        <p:nvSpPr>
          <p:cNvPr id="2" name="TextBox 1"/>
          <p:cNvSpPr txBox="1"/>
          <p:nvPr/>
        </p:nvSpPr>
        <p:spPr>
          <a:xfrm>
            <a:off x="1371600" y="1548348"/>
            <a:ext cx="7696200" cy="3785652"/>
          </a:xfrm>
          <a:prstGeom prst="rect">
            <a:avLst/>
          </a:prstGeom>
          <a:noFill/>
        </p:spPr>
        <p:txBody>
          <a:bodyPr wrap="square">
            <a:spAutoFit/>
          </a:bodyPr>
          <a:lstStyle/>
          <a:p>
            <a:r>
              <a:rPr lang="en-US" sz="3200" dirty="0" smtClean="0"/>
              <a:t>Protein Energy Malnutrition can be treated in the following ways:</a:t>
            </a:r>
          </a:p>
          <a:p>
            <a:endParaRPr lang="en-US" sz="3200" dirty="0" smtClean="0"/>
          </a:p>
          <a:p>
            <a:pPr>
              <a:buFont typeface="Arial" pitchFamily="34" charset="0"/>
              <a:buChar char="•"/>
            </a:pPr>
            <a:r>
              <a:rPr lang="en-US" sz="3600" dirty="0" smtClean="0"/>
              <a:t>Oral feeding</a:t>
            </a:r>
          </a:p>
          <a:p>
            <a:pPr>
              <a:buFont typeface="Arial" pitchFamily="34" charset="0"/>
              <a:buChar char="•"/>
            </a:pPr>
            <a:r>
              <a:rPr lang="en-US" sz="3600" dirty="0" smtClean="0"/>
              <a:t>Avoiding lactose</a:t>
            </a:r>
          </a:p>
          <a:p>
            <a:pPr>
              <a:buFont typeface="Arial" pitchFamily="34" charset="0"/>
              <a:buChar char="•"/>
            </a:pPr>
            <a:r>
              <a:rPr lang="en-US" sz="3600" dirty="0" smtClean="0"/>
              <a:t>Supportive care</a:t>
            </a:r>
          </a:p>
          <a:p>
            <a:pPr>
              <a:buFont typeface="Arial" pitchFamily="34" charset="0"/>
              <a:buChar char="•"/>
            </a:pPr>
            <a:r>
              <a:rPr lang="en-US" sz="3600" dirty="0" smtClean="0"/>
              <a:t>Reduction in poverty</a:t>
            </a:r>
            <a:endParaRPr lang="en-US" sz="36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17</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364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latin typeface="Times New Roman" pitchFamily="18" charset="0"/>
                <a:cs typeface="Times New Roman" pitchFamily="18" charset="0"/>
              </a:rPr>
              <a:t>Treatment of PEM</a:t>
            </a:r>
          </a:p>
          <a:p>
            <a:pPr algn="ctr" eaLnBrk="1" hangingPunct="1">
              <a:spcBef>
                <a:spcPct val="0"/>
              </a:spcBef>
              <a:buNone/>
            </a:pPr>
            <a:endParaRPr lang="en-US" altLang="en-US" sz="3600" dirty="0" smtClean="0">
              <a:latin typeface="Times New Roman" pitchFamily="18" charset="0"/>
              <a:cs typeface="Times New Roman" pitchFamily="18" charset="0"/>
            </a:endParaRPr>
          </a:p>
          <a:p>
            <a:pPr algn="ctr" eaLnBrk="1" hangingPunct="1">
              <a:spcBef>
                <a:spcPct val="0"/>
              </a:spcBef>
              <a:buNone/>
            </a:pPr>
            <a:endParaRPr lang="en-US" altLang="en-US" sz="3600" dirty="0" smtClean="0">
              <a:latin typeface="Times New Roman" pitchFamily="18" charset="0"/>
              <a:cs typeface="Times New Roman" pitchFamily="18" charset="0"/>
            </a:endParaRPr>
          </a:p>
        </p:txBody>
      </p:sp>
      <p:sp>
        <p:nvSpPr>
          <p:cNvPr id="2" name="TextBox 1"/>
          <p:cNvSpPr txBox="1"/>
          <p:nvPr/>
        </p:nvSpPr>
        <p:spPr>
          <a:xfrm>
            <a:off x="1371600" y="1552813"/>
            <a:ext cx="7772400" cy="3323987"/>
          </a:xfrm>
          <a:prstGeom prst="rect">
            <a:avLst/>
          </a:prstGeom>
          <a:noFill/>
        </p:spPr>
        <p:txBody>
          <a:bodyPr wrap="square">
            <a:spAutoFit/>
          </a:bodyPr>
          <a:lstStyle/>
          <a:p>
            <a:pPr>
              <a:buFont typeface="Arial" pitchFamily="34" charset="0"/>
              <a:buChar char="•"/>
            </a:pPr>
            <a:r>
              <a:rPr lang="en-US" sz="3000" dirty="0" smtClean="0"/>
              <a:t>Improving nutritional education and public health measures</a:t>
            </a:r>
          </a:p>
          <a:p>
            <a:pPr>
              <a:buFont typeface="Arial" pitchFamily="34" charset="0"/>
              <a:buChar char="•"/>
            </a:pPr>
            <a:r>
              <a:rPr lang="en-US" sz="3000" dirty="0" smtClean="0"/>
              <a:t>Starvation can be treated by providing a balanced diet</a:t>
            </a:r>
          </a:p>
          <a:p>
            <a:pPr>
              <a:buFont typeface="Arial" pitchFamily="34" charset="0"/>
              <a:buChar char="•"/>
            </a:pPr>
            <a:r>
              <a:rPr lang="en-US" sz="3000" dirty="0" smtClean="0"/>
              <a:t>Multivitamin supplements</a:t>
            </a:r>
          </a:p>
          <a:p>
            <a:pPr>
              <a:buFont typeface="Arial" pitchFamily="34" charset="0"/>
              <a:buChar char="•"/>
            </a:pPr>
            <a:r>
              <a:rPr lang="en-US" sz="3000" dirty="0" smtClean="0"/>
              <a:t>Treat infections and fluid and electrolyte abnormalities, in severe cases</a:t>
            </a:r>
            <a:endParaRPr lang="en-US" sz="30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18</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776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latin typeface="Times New Roman" pitchFamily="18" charset="0"/>
                <a:cs typeface="Times New Roman" pitchFamily="18" charset="0"/>
              </a:rPr>
              <a:t>Conclusion</a:t>
            </a:r>
          </a:p>
        </p:txBody>
      </p:sp>
      <p:sp>
        <p:nvSpPr>
          <p:cNvPr id="2" name="TextBox 1"/>
          <p:cNvSpPr txBox="1"/>
          <p:nvPr/>
        </p:nvSpPr>
        <p:spPr>
          <a:xfrm>
            <a:off x="1371600" y="1524000"/>
            <a:ext cx="7772400" cy="3970318"/>
          </a:xfrm>
          <a:prstGeom prst="rect">
            <a:avLst/>
          </a:prstGeom>
          <a:noFill/>
        </p:spPr>
        <p:txBody>
          <a:bodyPr wrap="square">
            <a:spAutoFit/>
          </a:bodyPr>
          <a:lstStyle/>
          <a:p>
            <a:pPr>
              <a:buFont typeface="Arial" pitchFamily="34" charset="0"/>
              <a:buChar char="•"/>
            </a:pPr>
            <a:r>
              <a:rPr lang="en-US" sz="2800" dirty="0" smtClean="0"/>
              <a:t>Protein-energy malnutrition (PEM) is a common occurrence in end-stage renal disease (ESRD) patients before the start of dialysis, and it becomes even more common after patients start on peritoneal dialysis or </a:t>
            </a:r>
            <a:r>
              <a:rPr lang="en-US" sz="2800" dirty="0" err="1" smtClean="0"/>
              <a:t>hemodialysis</a:t>
            </a:r>
            <a:r>
              <a:rPr lang="en-US" sz="2800" dirty="0" smtClean="0"/>
              <a:t> .</a:t>
            </a:r>
          </a:p>
          <a:p>
            <a:pPr>
              <a:buFont typeface="Arial" pitchFamily="34" charset="0"/>
              <a:buChar char="•"/>
            </a:pPr>
            <a:r>
              <a:rPr lang="en-US" sz="2800" dirty="0" smtClean="0"/>
              <a:t> It is now well established that PEM is one of the most important predictors of survival in ESRD patients</a:t>
            </a:r>
          </a:p>
          <a:p>
            <a:endParaRPr lang="en-US" sz="2800" dirty="0">
              <a:latin typeface="Times New Roman" pitchFamily="18" charset="0"/>
              <a:cs typeface="Times New Roman" pitchFamily="18" charset="0"/>
            </a:endParaRP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19</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latin typeface="Times New Roman" pitchFamily="18" charset="0"/>
                <a:cs typeface="Times New Roman" pitchFamily="18" charset="0"/>
              </a:rPr>
              <a:t>Table Contents</a:t>
            </a:r>
            <a:endParaRPr lang="en-US" altLang="en-US" sz="3600" dirty="0">
              <a:latin typeface="Times New Roman" pitchFamily="18" charset="0"/>
              <a:cs typeface="Times New Roman" pitchFamily="18" charset="0"/>
            </a:endParaRPr>
          </a:p>
        </p:txBody>
      </p:sp>
      <p:sp>
        <p:nvSpPr>
          <p:cNvPr id="71685" name="Content Placeholder 2"/>
          <p:cNvSpPr txBox="1">
            <a:spLocks/>
          </p:cNvSpPr>
          <p:nvPr/>
        </p:nvSpPr>
        <p:spPr bwMode="auto">
          <a:xfrm>
            <a:off x="1066800" y="16764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Definition</a:t>
            </a:r>
            <a:endParaRPr lang="en-US" altLang="en-US" sz="2400" dirty="0">
              <a:latin typeface="Times New Roman" pitchFamily="18" charset="0"/>
              <a:cs typeface="Times New Roman" pitchFamily="18" charset="0"/>
            </a:endParaRP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Introduction</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Symptoms of PEM</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Classification of PEM</a:t>
            </a:r>
            <a:endParaRPr lang="en-US" sz="2400"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Causes of PEM</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Complications of PEM</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Prevention of PEM</a:t>
            </a:r>
            <a:endParaRPr lang="en-US" sz="2400"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Diagnosis of PEM</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Treatment of PEM</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Conclusion </a:t>
            </a:r>
            <a:endParaRPr lang="en-US" altLang="en-US" sz="2400" dirty="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20" y="457200"/>
            <a:ext cx="8183880" cy="1051560"/>
          </a:xfrm>
        </p:spPr>
        <p:txBody>
          <a:bodyPr/>
          <a:lstStyle/>
          <a:p>
            <a:r>
              <a:rPr lang="en-US" dirty="0">
                <a:solidFill>
                  <a:srgbClr val="FFFF00"/>
                </a:solidFill>
              </a:rPr>
              <a:t>References</a:t>
            </a:r>
          </a:p>
        </p:txBody>
      </p:sp>
      <p:sp>
        <p:nvSpPr>
          <p:cNvPr id="3" name="Content Placeholder 2"/>
          <p:cNvSpPr>
            <a:spLocks noGrp="1"/>
          </p:cNvSpPr>
          <p:nvPr>
            <p:ph idx="1"/>
          </p:nvPr>
        </p:nvSpPr>
        <p:spPr>
          <a:xfrm>
            <a:off x="152400" y="2057400"/>
            <a:ext cx="8183880" cy="4187952"/>
          </a:xfrm>
        </p:spPr>
        <p:txBody>
          <a:bodyPr/>
          <a:lstStyle/>
          <a:p>
            <a:pPr lvl="1"/>
            <a:r>
              <a:rPr lang="en-US" dirty="0" smtClean="0"/>
              <a:t>Google.com</a:t>
            </a:r>
          </a:p>
          <a:p>
            <a:pPr lvl="1"/>
            <a:r>
              <a:rPr lang="en-US" dirty="0" smtClean="0"/>
              <a:t>Wikipedia.org</a:t>
            </a:r>
          </a:p>
          <a:p>
            <a:pPr lvl="1"/>
            <a:r>
              <a:rPr lang="en-US" dirty="0" smtClean="0"/>
              <a:t>Studymafia.org</a:t>
            </a:r>
          </a:p>
          <a:p>
            <a:pPr lvl="1"/>
            <a:r>
              <a:rPr lang="en-US" dirty="0" smtClean="0"/>
              <a:t>Slidespanda.com</a:t>
            </a:r>
          </a:p>
        </p:txBody>
      </p:sp>
    </p:spTree>
    <p:extLst>
      <p:ext uri="{BB962C8B-B14F-4D97-AF65-F5344CB8AC3E}">
        <p14:creationId xmlns:p14="http://schemas.microsoft.com/office/powerpoint/2010/main" val="3078239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286000"/>
            <a:ext cx="6400800" cy="2819400"/>
          </a:xfrm>
          <a:solidFill>
            <a:schemeClr val="tx1"/>
          </a:solidFill>
        </p:spPr>
        <p:txBody>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bg1"/>
                </a:solidFill>
              </a:rPr>
              <a:t>.org</a:t>
            </a:r>
            <a:endParaRPr lang="en-US" sz="5400" b="1" dirty="0">
              <a:solidFill>
                <a:schemeClr val="bg1"/>
              </a:solidFill>
            </a:endParaRPr>
          </a:p>
        </p:txBody>
      </p:sp>
    </p:spTree>
    <p:extLst>
      <p:ext uri="{BB962C8B-B14F-4D97-AF65-F5344CB8AC3E}">
        <p14:creationId xmlns:p14="http://schemas.microsoft.com/office/powerpoint/2010/main" val="26601739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133600" y="78682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dirty="0" smtClean="0">
                <a:latin typeface="Times New Roman" pitchFamily="18" charset="0"/>
                <a:cs typeface="Times New Roman" pitchFamily="18" charset="0"/>
              </a:rPr>
              <a:t>Definition</a:t>
            </a:r>
            <a:endParaRPr lang="en-US" altLang="en-US" dirty="0">
              <a:latin typeface="Times New Roman" pitchFamily="18" charset="0"/>
              <a:cs typeface="Times New Roman" pitchFamily="18" charset="0"/>
            </a:endParaRPr>
          </a:p>
        </p:txBody>
      </p:sp>
      <p:sp>
        <p:nvSpPr>
          <p:cNvPr id="71685" name="Content Placeholder 2"/>
          <p:cNvSpPr txBox="1">
            <a:spLocks/>
          </p:cNvSpPr>
          <p:nvPr/>
        </p:nvSpPr>
        <p:spPr bwMode="auto">
          <a:xfrm>
            <a:off x="304800" y="1828800"/>
            <a:ext cx="8305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None/>
            </a:pPr>
            <a:r>
              <a:rPr lang="en-US" dirty="0" smtClean="0"/>
              <a:t>   Protein-energy malnutrition or PEM is the condition of lack of energy due to the deficiency of all the macronutrients and many micronutrients.</a:t>
            </a:r>
            <a:endParaRPr lang="en-US" dirty="0" smtClean="0">
              <a:latin typeface="Times New Roman" pitchFamily="18" charset="0"/>
              <a:cs typeface="Times New Roman" pitchFamily="18" charset="0"/>
            </a:endParaRP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pic>
        <p:nvPicPr>
          <p:cNvPr id="7" name="Picture 6" descr="2.png"/>
          <p:cNvPicPr>
            <a:picLocks noChangeAspect="1"/>
          </p:cNvPicPr>
          <p:nvPr/>
        </p:nvPicPr>
        <p:blipFill>
          <a:blip r:embed="rId3"/>
          <a:stretch>
            <a:fillRect/>
          </a:stretch>
        </p:blipFill>
        <p:spPr>
          <a:xfrm>
            <a:off x="3257452" y="3352800"/>
            <a:ext cx="2686148" cy="3230638"/>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78682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dirty="0" smtClean="0">
                <a:latin typeface="Times New Roman" pitchFamily="18" charset="0"/>
                <a:cs typeface="Times New Roman" pitchFamily="18" charset="0"/>
              </a:rPr>
              <a:t>Introduction</a:t>
            </a:r>
            <a:endParaRPr lang="en-US" altLang="en-US" dirty="0">
              <a:latin typeface="Times New Roman" pitchFamily="18" charset="0"/>
              <a:cs typeface="Times New Roman" pitchFamily="18" charset="0"/>
            </a:endParaRPr>
          </a:p>
        </p:txBody>
      </p:sp>
      <p:sp>
        <p:nvSpPr>
          <p:cNvPr id="71685" name="Content Placeholder 2"/>
          <p:cNvSpPr txBox="1">
            <a:spLocks/>
          </p:cNvSpPr>
          <p:nvPr/>
        </p:nvSpPr>
        <p:spPr bwMode="auto">
          <a:xfrm>
            <a:off x="762000" y="1600200"/>
            <a:ext cx="7696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pPr>
            <a:r>
              <a:rPr lang="en-US" dirty="0" smtClean="0"/>
              <a:t>It can occur suddenly or gradually. It can be graded as mild, moderate or severe. In developing countries, it affects children who are not provided with calories and proteins. In developed countries, it affects the older generation.</a:t>
            </a:r>
          </a:p>
          <a:p>
            <a:pPr lvl="1" eaLnBrk="1" hangingPunct="1">
              <a:buClr>
                <a:srgbClr val="0039A6"/>
              </a:buClr>
            </a:pPr>
            <a:r>
              <a:rPr lang="en-US" dirty="0" smtClean="0"/>
              <a:t>PEM can be treated by providing a balanced diet. The micronutrients should be taken twice, the daily recommended allowance until recovery.</a:t>
            </a:r>
            <a:endParaRPr lang="en-US" dirty="0" smtClean="0">
              <a:latin typeface="Times New Roman" pitchFamily="18" charset="0"/>
              <a:cs typeface="Times New Roman" pitchFamily="18" charset="0"/>
            </a:endParaRP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latin typeface="Times New Roman" pitchFamily="18" charset="0"/>
                <a:cs typeface="Times New Roman" pitchFamily="18" charset="0"/>
              </a:rPr>
              <a:t>Symptoms of PEM</a:t>
            </a:r>
          </a:p>
        </p:txBody>
      </p:sp>
      <p:pic>
        <p:nvPicPr>
          <p:cNvPr id="6" name="Picture 5" descr="Clinical-features-of-PEM-PEM-protein-energy-malnu-trition_Q640.jpg"/>
          <p:cNvPicPr>
            <a:picLocks noChangeAspect="1"/>
          </p:cNvPicPr>
          <p:nvPr/>
        </p:nvPicPr>
        <p:blipFill>
          <a:blip r:embed="rId3"/>
          <a:stretch>
            <a:fillRect/>
          </a:stretch>
        </p:blipFill>
        <p:spPr>
          <a:xfrm>
            <a:off x="2057401" y="1828800"/>
            <a:ext cx="5638799" cy="4419600"/>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5" name="Content Placeholder 2"/>
          <p:cNvSpPr txBox="1">
            <a:spLocks/>
          </p:cNvSpPr>
          <p:nvPr/>
        </p:nvSpPr>
        <p:spPr bwMode="auto">
          <a:xfrm>
            <a:off x="1412875" y="1600200"/>
            <a:ext cx="76549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2900" b="1" dirty="0" smtClean="0"/>
              <a:t>Primary PEM</a:t>
            </a:r>
          </a:p>
          <a:p>
            <a:r>
              <a:rPr lang="en-US" sz="2900" dirty="0" smtClean="0"/>
              <a:t>This type of protein-energy malnutrition is found in children. It is rarely found in the elders, the main cause being depression. It can also be caused due to child or elder abuse. In children, PEM is primarily of two types:</a:t>
            </a:r>
          </a:p>
          <a:p>
            <a:r>
              <a:rPr lang="en-US" sz="2900" b="1" dirty="0" smtClean="0"/>
              <a:t>Kwashiorkor</a:t>
            </a:r>
          </a:p>
          <a:p>
            <a:r>
              <a:rPr lang="en-US" sz="2900" b="1" dirty="0" err="1" smtClean="0"/>
              <a:t>Marasmus</a:t>
            </a:r>
            <a:endParaRPr lang="en-US" sz="2900" b="1" dirty="0"/>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8014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latin typeface="Times New Roman" pitchFamily="18" charset="0"/>
                <a:cs typeface="Times New Roman" pitchFamily="18" charset="0"/>
              </a:rPr>
              <a:t>Classification of PEM</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5" name="Content Placeholder 2"/>
          <p:cNvSpPr txBox="1">
            <a:spLocks/>
          </p:cNvSpPr>
          <p:nvPr/>
        </p:nvSpPr>
        <p:spPr bwMode="auto">
          <a:xfrm>
            <a:off x="1412875" y="1600200"/>
            <a:ext cx="77311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2900" b="1" dirty="0" smtClean="0"/>
              <a:t>Kwashiorkor</a:t>
            </a:r>
          </a:p>
          <a:p>
            <a:r>
              <a:rPr lang="en-US" sz="2900" dirty="0" smtClean="0"/>
              <a:t>This occurs due to the abandonment of breastfeeding before the actual age due to the birth of a younger sibling.</a:t>
            </a:r>
          </a:p>
          <a:p>
            <a:r>
              <a:rPr lang="en-US" sz="2900" dirty="0" smtClean="0"/>
              <a:t>It causes leakage of the cell membrane, releasing the intravascular fluid and proteins. This results in </a:t>
            </a:r>
            <a:r>
              <a:rPr lang="en-US" sz="2900" dirty="0" err="1" smtClean="0"/>
              <a:t>oedema</a:t>
            </a:r>
            <a:r>
              <a:rPr lang="en-US" sz="2900" dirty="0" smtClean="0"/>
              <a:t>.</a:t>
            </a:r>
            <a:endParaRPr lang="en-US" sz="2900" dirty="0"/>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7</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8776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latin typeface="Times New Roman" pitchFamily="18" charset="0"/>
                <a:cs typeface="Times New Roman" pitchFamily="18" charset="0"/>
              </a:rPr>
              <a:t>Classification of PEM</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5" name="Content Placeholder 2"/>
          <p:cNvSpPr txBox="1">
            <a:spLocks/>
          </p:cNvSpPr>
          <p:nvPr/>
        </p:nvSpPr>
        <p:spPr bwMode="auto">
          <a:xfrm>
            <a:off x="1489075" y="1600200"/>
            <a:ext cx="84169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b="1" dirty="0" err="1" smtClean="0"/>
              <a:t>Marasmus</a:t>
            </a:r>
            <a:endParaRPr lang="en-US" b="1" dirty="0" smtClean="0"/>
          </a:p>
          <a:p>
            <a:r>
              <a:rPr lang="en-US" dirty="0" smtClean="0"/>
              <a:t>Weight Loss</a:t>
            </a:r>
          </a:p>
          <a:p>
            <a:r>
              <a:rPr lang="en-US" dirty="0" smtClean="0"/>
              <a:t>Fat and muscle depletion</a:t>
            </a:r>
          </a:p>
          <a:p>
            <a:r>
              <a:rPr lang="en-US" dirty="0" smtClean="0"/>
              <a:t>Most common in developing countries.</a:t>
            </a:r>
          </a:p>
          <a:p>
            <a:r>
              <a:rPr lang="en-US" dirty="0" smtClean="0"/>
              <a:t>More common than Kwashiorkor</a:t>
            </a:r>
          </a:p>
          <a:p>
            <a:r>
              <a:rPr lang="en-US" dirty="0" smtClean="0"/>
              <a:t>Prevalent in children younger than those affected by Kwashiorkor</a:t>
            </a:r>
            <a:endParaRPr lang="en-US" dirty="0"/>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8776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latin typeface="Times New Roman" pitchFamily="18" charset="0"/>
                <a:cs typeface="Times New Roman" pitchFamily="18" charset="0"/>
              </a:rPr>
              <a:t>Classification of PEM</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9</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8776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latin typeface="Times New Roman" pitchFamily="18" charset="0"/>
                <a:cs typeface="Times New Roman" pitchFamily="18" charset="0"/>
              </a:rPr>
              <a:t>Classification of PEM</a:t>
            </a:r>
          </a:p>
        </p:txBody>
      </p:sp>
      <p:pic>
        <p:nvPicPr>
          <p:cNvPr id="6" name="Picture 5" descr="pem-3529.jpg"/>
          <p:cNvPicPr>
            <a:picLocks noChangeAspect="1"/>
          </p:cNvPicPr>
          <p:nvPr/>
        </p:nvPicPr>
        <p:blipFill>
          <a:blip r:embed="rId3"/>
          <a:stretch>
            <a:fillRect/>
          </a:stretch>
        </p:blipFill>
        <p:spPr>
          <a:xfrm>
            <a:off x="2209800" y="1752600"/>
            <a:ext cx="5562600" cy="4724400"/>
          </a:xfrm>
          <a:prstGeom prst="rect">
            <a:avLst/>
          </a:prstGeom>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7_SEPDPO">
  <a:themeElements>
    <a:clrScheme name="Custom 7">
      <a:dk1>
        <a:sysClr val="windowText" lastClr="000000"/>
      </a:dk1>
      <a:lt1>
        <a:srgbClr val="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Theme34">
  <a:themeElements>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17862</TotalTime>
  <Words>663</Words>
  <Application>Microsoft Office PowerPoint</Application>
  <PresentationFormat>On-screen Show (4:3)</PresentationFormat>
  <Paragraphs>284</Paragraphs>
  <Slides>21</Slides>
  <Notes>19</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7_SEPDPO</vt:lpstr>
      <vt:lpstr>Theme34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869</cp:revision>
  <cp:lastPrinted>2014-09-05T11:57:32Z</cp:lastPrinted>
  <dcterms:created xsi:type="dcterms:W3CDTF">2014-04-08T13:15:54Z</dcterms:created>
  <dcterms:modified xsi:type="dcterms:W3CDTF">2022-10-16T10:55:38Z</dcterms:modified>
</cp:coreProperties>
</file>