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2" r:id="rId1"/>
    <p:sldMasterId id="2147485816" r:id="rId2"/>
  </p:sldMasterIdLst>
  <p:notesMasterIdLst>
    <p:notesMasterId r:id="rId18"/>
  </p:notesMasterIdLst>
  <p:handoutMasterIdLst>
    <p:handoutMasterId r:id="rId19"/>
  </p:handoutMasterIdLst>
  <p:sldIdLst>
    <p:sldId id="359" r:id="rId3"/>
    <p:sldId id="322" r:id="rId4"/>
    <p:sldId id="324" r:id="rId5"/>
    <p:sldId id="344" r:id="rId6"/>
    <p:sldId id="323" r:id="rId7"/>
    <p:sldId id="354" r:id="rId8"/>
    <p:sldId id="345" r:id="rId9"/>
    <p:sldId id="355" r:id="rId10"/>
    <p:sldId id="266" r:id="rId11"/>
    <p:sldId id="346" r:id="rId12"/>
    <p:sldId id="325" r:id="rId13"/>
    <p:sldId id="347" r:id="rId14"/>
    <p:sldId id="351" r:id="rId15"/>
    <p:sldId id="357" r:id="rId16"/>
    <p:sldId id="360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77728" autoAdjust="0"/>
  </p:normalViewPr>
  <p:slideViewPr>
    <p:cSldViewPr>
      <p:cViewPr>
        <p:scale>
          <a:sx n="60" d="100"/>
          <a:sy n="60" d="100"/>
        </p:scale>
        <p:origin x="-1576" y="-2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9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0553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2976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charset="0"/>
                <a:cs typeface="Arial" charset="0"/>
              </a:rPr>
              <a:t>SAY:</a:t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b="1" dirty="0" smtClean="0">
                <a:latin typeface="Arial" charset="0"/>
                <a:cs typeface="Arial" charset="0"/>
              </a:rPr>
              <a:t/>
            </a:r>
            <a:br>
              <a:rPr lang="en-US" altLang="en-US" b="1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charset="0"/>
                <a:cs typeface="Arial" charset="0"/>
              </a:rPr>
              <a:t/>
            </a:r>
            <a:br>
              <a:rPr lang="en-US" altLang="en-US" dirty="0" smtClean="0">
                <a:latin typeface="Arial" charset="0"/>
                <a:cs typeface="Arial" charset="0"/>
              </a:rPr>
            </a:br>
            <a:r>
              <a:rPr lang="en-US" altLang="en-US" dirty="0" smtClean="0">
                <a:latin typeface="Arial" charset="0"/>
                <a:cs typeface="Arial" charset="0"/>
              </a:rPr>
              <a:t>&lt;</a:t>
            </a:r>
            <a:r>
              <a:rPr lang="en-US" altLang="en-US" b="1" dirty="0" smtClean="0">
                <a:latin typeface="Arial" charset="0"/>
                <a:cs typeface="Arial" charset="0"/>
              </a:rPr>
              <a:t>READ</a:t>
            </a:r>
            <a:r>
              <a:rPr lang="en-US" altLang="en-US" dirty="0" smtClean="0">
                <a:latin typeface="Arial" charset="0"/>
                <a:cs typeface="Arial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to next slide.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of causes of illness, disability, and death;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specific causes of ill health; and</a:t>
            </a:r>
          </a:p>
          <a:p>
            <a:pPr marL="174708" indent="-174708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next slide.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10/19/2022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71594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272062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33863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387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415176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7351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09513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30817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807112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5779532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8D1B0E-1CA7-49BF-805A-6AD8DBA2A8DD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5D46F-F8EB-421F-8E6A-9EF2EF27038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21756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D45AF-7B27-461D-8F9E-ECB43847A1EE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36353-9378-4982-9402-0AF2F1B216E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7909EC-F7EE-45C8-A7CD-634A095989AD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AD3ED-6F7F-452F-BCFB-6676934D578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5DF207-C5C2-45B1-97A5-ECB1C5ABD953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1E9DA-E80A-48AB-A09B-BDE59DB3A2B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54FB3-E2CD-4E92-823B-4A2BB61FA6B3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523A4-90B7-45FC-9FCF-4E076E7F1D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D3F16E-4B97-4909-98D2-025BA5FFAEBE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EC4D1-1DCD-4FA5-BFA3-793664CF844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CCF58E-6F33-49B9-B5D7-C3BF014A4DA4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FDEA3-971A-4A02-855D-7AD05D64FE7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025E1-216E-4DFE-84BA-C08DC9F0569A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B283F-61C8-48B9-8E9D-93955E60FC7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DBBCE8-3780-4481-AF27-61BD67877911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0C91A3A-5883-4CE5-B7F5-7CA602EDE11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71B6C3-FE1D-44F5-B38B-E27ADB3C1C84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403C4-ED66-44F0-96DF-D6B0B2FAEB3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5AC2EE-C2F1-480C-956A-10BF6D73F939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7998E-B1C9-45C9-97F9-509677D8324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6513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0022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8867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009262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13636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29556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3994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5253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793" r:id="rId1"/>
    <p:sldLayoutId id="2147485794" r:id="rId2"/>
    <p:sldLayoutId id="2147485795" r:id="rId3"/>
    <p:sldLayoutId id="2147485796" r:id="rId4"/>
    <p:sldLayoutId id="2147485797" r:id="rId5"/>
    <p:sldLayoutId id="2147485798" r:id="rId6"/>
    <p:sldLayoutId id="2147485799" r:id="rId7"/>
    <p:sldLayoutId id="2147485800" r:id="rId8"/>
    <p:sldLayoutId id="2147485801" r:id="rId9"/>
    <p:sldLayoutId id="2147485809" r:id="rId10"/>
    <p:sldLayoutId id="2147485810" r:id="rId11"/>
    <p:sldLayoutId id="2147485811" r:id="rId12"/>
    <p:sldLayoutId id="2147485812" r:id="rId13"/>
    <p:sldLayoutId id="2147485813" r:id="rId14"/>
    <p:sldLayoutId id="2147485814" r:id="rId15"/>
    <p:sldLayoutId id="2147485802" r:id="rId16"/>
    <p:sldLayoutId id="2147485815" r:id="rId17"/>
    <p:sldLayoutId id="2147485803" r:id="rId18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A8D5BD6-1DFF-4E1C-935C-CB3222A6EA2B}" type="datetime1">
              <a:rPr lang="en-US" smtClean="0"/>
              <a:pPr>
                <a:defRPr/>
              </a:pPr>
              <a:t>10/19/2022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9D19297-2F33-4B9B-8871-8527B026721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17" r:id="rId1"/>
    <p:sldLayoutId id="2147485818" r:id="rId2"/>
    <p:sldLayoutId id="2147485819" r:id="rId3"/>
    <p:sldLayoutId id="2147485820" r:id="rId4"/>
    <p:sldLayoutId id="2147485821" r:id="rId5"/>
    <p:sldLayoutId id="2147485822" r:id="rId6"/>
    <p:sldLayoutId id="2147485823" r:id="rId7"/>
    <p:sldLayoutId id="2147485824" r:id="rId8"/>
    <p:sldLayoutId id="2147485825" r:id="rId9"/>
    <p:sldLayoutId id="2147485826" r:id="rId10"/>
    <p:sldLayoutId id="2147485827" r:id="rId11"/>
    <p:sldLayoutId id="2147485828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280964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bg1">
                  <a:lumMod val="75000"/>
                  <a:lumOff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219200" y="4953000"/>
            <a:ext cx="7151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Submitted To:	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		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Submitted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tudymafia.org                           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Studymafia.org             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8491" y="1979474"/>
            <a:ext cx="3044424" cy="178510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5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altLang="en-US" sz="55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55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5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Structures</a:t>
            </a:r>
            <a:endParaRPr lang="en-US" sz="55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27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09600" y="12954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381000" y="1524000"/>
            <a:ext cx="84169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 structural domain is an element of the protein's overall structure that is self-stabilizing and often folds independently of the rest of the protein chain.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Many domains are not unique to the protein products of one gene or one gene family but instead appear in a variety of proteins.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Domains often are named and singled out because they figure prominently in the biological function of the protein they belong to; for example, the "calcium-binding domain of 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calmodulin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0039A6"/>
                </a:solidFill>
                <a:latin typeface="Times New Roman" pitchFamily="18" charset="0"/>
                <a:cs typeface="Times New Roman" pitchFamily="18" charset="0"/>
              </a:rPr>
              <a:t>Structural domain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0039A6"/>
                </a:solidFill>
                <a:latin typeface="Times New Roman" pitchFamily="18" charset="0"/>
                <a:cs typeface="Times New Roman" pitchFamily="18" charset="0"/>
              </a:rPr>
              <a:t>Protein structure determination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4675" y="1524000"/>
            <a:ext cx="8153400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Around 90% of the protein structures available in the Protein Data Bank have been determined by X-ray crystallography. 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This method allows one to measure the three-dimensional (3-D) density distribution of electrons in the protein, in the crystallized state, and thereby infer the 3-D coordinates of all the atoms to be determined to a certain resolution. 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Roughly 9% of the known protein structures have been obtained by nuclear magnetic resonance (NMR) techniques.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0039A6"/>
                </a:solidFill>
                <a:latin typeface="Times New Roman" pitchFamily="18" charset="0"/>
                <a:cs typeface="Times New Roman" pitchFamily="18" charset="0"/>
              </a:rPr>
              <a:t>Protein structure databases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4675" y="1524000"/>
            <a:ext cx="8153400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 protein structure database is a database that is modeled around the various experimentally determined protein structures. 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aim of most protein structure databases is to organize and annotate the protein structures, providing the biological community access to the experimental data in a useful way. 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Data included in protein structure databases often includes 3D coordinates as well as experimental information, such as unit cell dimensions and angles for x-ray crystallography determined structures.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0039A6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4675" y="1524000"/>
            <a:ext cx="81534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Proteins are built as chains of amino acids, which then fold into unique three-dimensional shapes. Bonding within protein molecules helps stabilize their structure, and the final folded forms of proteins are well-adapted for their functions.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1040"/>
            <a:ext cx="8183880" cy="105156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057400"/>
            <a:ext cx="8183880" cy="4187952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Google.com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Wikipedia.org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Studymafia.org</a:t>
            </a:r>
          </a:p>
          <a:p>
            <a:pPr lvl="1"/>
            <a:r>
              <a:rPr lang="en-US" dirty="0" smtClean="0">
                <a:solidFill>
                  <a:schemeClr val="accent1">
                    <a:lumMod val="10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259198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3733800"/>
          </a:xfrm>
        </p:spPr>
        <p:txBody>
          <a:bodyPr/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35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Table Contents</a:t>
            </a:r>
            <a:endParaRPr lang="en-US" altLang="en-US" sz="36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55625" y="1323975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533400" y="17526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Levels of protein structure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Structural domain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Protein structure determination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Protein structure databases</a:t>
            </a:r>
          </a:p>
          <a:p>
            <a:pPr lvl="1" eaLnBrk="1" hangingPunct="1">
              <a:buClr>
                <a:srgbClr val="0039A6"/>
              </a:buClr>
              <a:buFont typeface="Arial" charset="0"/>
              <a:buChar char="•"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altLang="en-US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55625" y="1323975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304800" y="15240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Protein structure is the three-dimensional arrangement of atoms in an amino acid-chain molecule. Proteins are polymers – specifically polypeptides – formed from sequences of amino acids, the monomers of the polymer. </a:t>
            </a: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6" name="Picture 5" descr="fi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267200"/>
            <a:ext cx="5410200" cy="2057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altLang="en-US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55625" y="1323975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381000" y="1676400"/>
            <a:ext cx="838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Proteins form by amino acids undergoing condensation reactions, in which the amino acids lose one water molecule per reaction in order to attach to one another with a peptide bond. By convention, a chain under 30 amino acids is often identified as a peptide, rather than a protein.</a:t>
            </a:r>
          </a:p>
          <a:p>
            <a:pPr lvl="1" eaLnBrk="1" hangingPunct="1">
              <a:buClr>
                <a:srgbClr val="0039A6"/>
              </a:buClr>
              <a:buFont typeface="Arial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 be able to perform their biological function, proteins fold into one or more specific spatial conformations driven by a number of non-covalent interactions such as hydrogen bonding, ionic interactions, Van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Waals forces, and hydrophobic packing.</a:t>
            </a: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09600" y="12954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381000" y="1600200"/>
            <a:ext cx="84169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Primary structure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 primary structure of a protein refers to the sequence of amino acids in the polypeptide chain. The primary structure is held together by peptide bonds that are made during the process of protein biosynthesis.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two ends of the polypeptide chain are referred to as the carboxyl terminus (C-terminus) and the amino terminus (N-terminus) based on the nature of the free group on each extremity. </a:t>
            </a: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39A6"/>
                </a:solidFill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0039A6"/>
                </a:solidFill>
                <a:latin typeface="Times New Roman" pitchFamily="18" charset="0"/>
                <a:cs typeface="Times New Roman" pitchFamily="18" charset="0"/>
              </a:rPr>
              <a:t>Levels of protein 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09600" y="12954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381000" y="1600200"/>
            <a:ext cx="84169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Secondary structure 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refers to highly regular local sub-structures on the actual polypeptide backbone chain. Two main types of secondary structure, the α-helix and the β-strand or β-sheets, were suggested in 1951 by 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Pauling et al.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These secondary structures are defined by patterns of hydrogen bonds between the main-chain peptide groups.</a:t>
            </a: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39A6"/>
                </a:solidFill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0039A6"/>
                </a:solidFill>
                <a:latin typeface="Times New Roman" pitchFamily="18" charset="0"/>
                <a:cs typeface="Times New Roman" pitchFamily="18" charset="0"/>
              </a:rPr>
              <a:t>Levels of protein 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09600" y="12954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381000" y="1600200"/>
            <a:ext cx="84169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Tertiary structure: 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refers to the three-dimensional structure created by a single protein molecule (a single polypeptide chain). It may include one or several domains. The α-helixes and β-pleated-sheets are folded into a compact globular structure.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folding is driven by the non-specific hydrophobic interactions, the burial of hydrophobic residues from water, but the structure is stable only when the parts of a protein domain are locked into place by specific tertiary interactions, such as salt bridges, hydrogen bonds, and the tight packing of side chains and disulfide bonds.</a:t>
            </a: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39A6"/>
                </a:solidFill>
                <a:latin typeface="Times New Roman"/>
                <a:cs typeface="Times New Roman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0039A6"/>
                </a:solidFill>
                <a:latin typeface="Times New Roman" pitchFamily="18" charset="0"/>
                <a:cs typeface="Times New Roman" pitchFamily="18" charset="0"/>
              </a:rPr>
              <a:t>Levels of protein 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09600" y="12954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685" name="Content Placeholder 2"/>
          <p:cNvSpPr txBox="1">
            <a:spLocks/>
          </p:cNvSpPr>
          <p:nvPr/>
        </p:nvSpPr>
        <p:spPr bwMode="auto">
          <a:xfrm>
            <a:off x="381000" y="1600200"/>
            <a:ext cx="84169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Quaternary structure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is the three-dimensional structure consisting of the aggregation of two or more individual polypeptide chains (subunits) that operate as a single functional unit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multimer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). The resulting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multimer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is stabilized by the same non-covalent interactions and disulfide bonds as in tertiary structure.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 are many possible quaternary structure organizations.  Complexes of two or more polypeptides (i.e. multiple subunits) are called 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multimers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686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8100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 smtClean="0">
                <a:solidFill>
                  <a:srgbClr val="0039A6"/>
                </a:solidFill>
                <a:latin typeface="Times New Roman" pitchFamily="18" charset="0"/>
                <a:cs typeface="Times New Roman" pitchFamily="18" charset="0"/>
              </a:rPr>
              <a:t>Levels of protein structure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Slide Number Placeholder 1"/>
          <p:cNvSpPr txBox="1">
            <a:spLocks/>
          </p:cNvSpPr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pic>
        <p:nvPicPr>
          <p:cNvPr id="6" name="Picture 5" descr="protein-structure-373563_final11-5c81967f46e0fb00012c667d.png"/>
          <p:cNvPicPr>
            <a:picLocks noChangeAspect="1"/>
          </p:cNvPicPr>
          <p:nvPr/>
        </p:nvPicPr>
        <p:blipFill>
          <a:blip r:embed="rId3"/>
          <a:srcRect b="6250"/>
          <a:stretch>
            <a:fillRect/>
          </a:stretch>
        </p:blipFill>
        <p:spPr>
          <a:xfrm>
            <a:off x="762000" y="1219200"/>
            <a:ext cx="7772400" cy="48577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  <a:headEnd/>
          <a:tailEnd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19122</TotalTime>
  <Words>227</Words>
  <Application>Microsoft Office PowerPoint</Application>
  <PresentationFormat>On-screen Show (4:3)</PresentationFormat>
  <Paragraphs>176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7_SEPDPO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856</cp:revision>
  <cp:lastPrinted>2014-09-05T11:57:32Z</cp:lastPrinted>
  <dcterms:created xsi:type="dcterms:W3CDTF">2014-04-08T13:15:54Z</dcterms:created>
  <dcterms:modified xsi:type="dcterms:W3CDTF">2022-10-20T09:08:17Z</dcterms:modified>
</cp:coreProperties>
</file>