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72" r:id="rId2"/>
  </p:sldMasterIdLst>
  <p:notesMasterIdLst>
    <p:notesMasterId r:id="rId21"/>
  </p:notesMasterIdLst>
  <p:handoutMasterIdLst>
    <p:handoutMasterId r:id="rId22"/>
  </p:handoutMasterIdLst>
  <p:sldIdLst>
    <p:sldId id="375" r:id="rId3"/>
    <p:sldId id="322" r:id="rId4"/>
    <p:sldId id="324" r:id="rId5"/>
    <p:sldId id="362" r:id="rId6"/>
    <p:sldId id="361" r:id="rId7"/>
    <p:sldId id="346" r:id="rId8"/>
    <p:sldId id="325" r:id="rId9"/>
    <p:sldId id="363" r:id="rId10"/>
    <p:sldId id="364" r:id="rId11"/>
    <p:sldId id="365" r:id="rId12"/>
    <p:sldId id="366" r:id="rId13"/>
    <p:sldId id="367" r:id="rId14"/>
    <p:sldId id="368" r:id="rId15"/>
    <p:sldId id="369" r:id="rId16"/>
    <p:sldId id="370" r:id="rId17"/>
    <p:sldId id="351" r:id="rId18"/>
    <p:sldId id="371" r:id="rId19"/>
    <p:sldId id="374"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6600"/>
    <a:srgbClr val="000099"/>
    <a:srgbClr val="0039A6"/>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60" d="100"/>
          <a:sy n="60" d="100"/>
        </p:scale>
        <p:origin x="-1392" y="-2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8.xml"/><Relationship Id="rId1" Type="http://schemas.openxmlformats.org/officeDocument/2006/relationships/slide" Target="slides/slide7.xml"/><Relationship Id="rId6" Type="http://schemas.openxmlformats.org/officeDocument/2006/relationships/slide" Target="slides/slide12.xml"/><Relationship Id="rId5" Type="http://schemas.openxmlformats.org/officeDocument/2006/relationships/slide" Target="slides/slide11.xml"/><Relationship Id="rId10" Type="http://schemas.openxmlformats.org/officeDocument/2006/relationships/slide" Target="slides/slide16.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10/15/2022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10/15/2022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1670" y="3734410"/>
            <a:ext cx="7329840" cy="1527050"/>
          </a:xfrm>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601670" y="5414165"/>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BB5C4-D96F-490C-8027-C5A8C0CDD068}"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timing>
    <p:tnLst>
      <p:par>
        <p:cTn id="1" dur="indefinite" restart="never" nodeType="tmRoot"/>
      </p:par>
    </p:tnLst>
  </p:timing>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610820"/>
          </a:xfrm>
          <a:solidFill>
            <a:srgbClr val="7ABC32"/>
          </a:solidFill>
        </p:spPr>
        <p:txBody>
          <a:bodyPr>
            <a:normAutofit/>
          </a:bodyPr>
          <a:lstStyle>
            <a:lvl1pPr algn="l">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D32504C-16FC-4832-9EFC-491957BE80C4}"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1"/>
            <a:ext cx="6558080" cy="610820"/>
          </a:xfrm>
          <a:solidFill>
            <a:srgbClr val="7ABC32"/>
          </a:solidFill>
        </p:spPr>
        <p:txBody>
          <a:bodyPr>
            <a:normAutofit/>
          </a:bodyPr>
          <a:lstStyle>
            <a:lvl1pPr algn="l">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976015" y="1138425"/>
            <a:ext cx="6558080"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29391393"/>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6344157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56791830"/>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532180"/>
          </a:xfrm>
          <a:solidFill>
            <a:srgbClr val="7ABC32"/>
          </a:solidFill>
        </p:spPr>
        <p:txBody>
          <a:bodyPr>
            <a:normAutofit/>
          </a:bodyPr>
          <a:lstStyle>
            <a:lvl1pPr algn="l">
              <a:defRPr sz="360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48965" y="2054654"/>
            <a:ext cx="4040188" cy="639762"/>
          </a:xfr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8965" y="2684517"/>
            <a:ext cx="4040188"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36790" y="2054654"/>
            <a:ext cx="4041775" cy="639762"/>
          </a:xfr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6790" y="2684517"/>
            <a:ext cx="4041775"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10/15/2022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122911988"/>
      </p:ext>
    </p:extLst>
  </p:cSld>
  <p:clrMapOvr>
    <a:masterClrMapping/>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10/15/2022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29773110"/>
      </p:ext>
    </p:extLst>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51864075"/>
      </p:ext>
    </p:extLst>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74452648"/>
      </p:ext>
    </p:extLst>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77607843"/>
      </p:ext>
    </p:extLst>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28665726"/>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93609949"/>
      </p:ext>
    </p:extLst>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theme" Target="../theme/theme2.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6073" r:id="rId1"/>
    <p:sldLayoutId id="2147486074" r:id="rId2"/>
    <p:sldLayoutId id="2147486075" r:id="rId3"/>
    <p:sldLayoutId id="2147486076" r:id="rId4"/>
    <p:sldLayoutId id="2147486077" r:id="rId5"/>
    <p:sldLayoutId id="2147486078" r:id="rId6"/>
    <p:sldLayoutId id="2147486079" r:id="rId7"/>
    <p:sldLayoutId id="2147486080" r:id="rId8"/>
    <p:sldLayoutId id="2147486081" r:id="rId9"/>
    <p:sldLayoutId id="2147486082" r:id="rId10"/>
    <p:sldLayoutId id="2147486083" r:id="rId11"/>
    <p:sldLayoutId id="2147486084" r:id="rId12"/>
    <p:sldLayoutId id="2147486085" r:id="rId13"/>
    <p:sldLayoutId id="2147486086" r:id="rId14"/>
    <p:sldLayoutId id="2147486087" r:id="rId15"/>
    <p:sldLayoutId id="2147486088" r:id="rId16"/>
    <p:sldLayoutId id="2147486089" r:id="rId17"/>
    <p:sldLayoutId id="2147486090" r:id="rId18"/>
    <p:sldLayoutId id="2147486091" r:id="rId19"/>
  </p:sldLayoutIdLst>
  <p:transition>
    <p:fade thruBlk="1"/>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80964"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2">
                    <a:lumMod val="75000"/>
                  </a:schemeClr>
                </a:solidFill>
                <a:latin typeface="Verdana" pitchFamily="34" charset="0"/>
                <a:cs typeface="+mn-cs"/>
              </a:rPr>
              <a:t>.Org</a:t>
            </a:r>
            <a:endParaRPr lang="en-US" sz="2800" b="1" dirty="0">
              <a:solidFill>
                <a:schemeClr val="tx2">
                  <a:lumMod val="75000"/>
                </a:schemeClr>
              </a:solidFill>
              <a:latin typeface="Tahoma" pitchFamily="34" charset="0"/>
              <a:cs typeface="+mn-cs"/>
            </a:endParaRPr>
          </a:p>
        </p:txBody>
      </p:sp>
      <p:sp>
        <p:nvSpPr>
          <p:cNvPr id="16389" name="Text Box 9"/>
          <p:cNvSpPr txBox="1">
            <a:spLocks noChangeArrowheads="1"/>
          </p:cNvSpPr>
          <p:nvPr/>
        </p:nvSpPr>
        <p:spPr bwMode="auto">
          <a:xfrm>
            <a:off x="1382688" y="4648200"/>
            <a:ext cx="7151712" cy="646331"/>
          </a:xfrm>
          <a:prstGeom prst="rect">
            <a:avLst/>
          </a:prstGeom>
          <a:noFill/>
          <a:ln w="9525">
            <a:noFill/>
            <a:miter lim="800000"/>
            <a:headEnd/>
            <a:tailEnd/>
          </a:ln>
        </p:spPr>
        <p:txBody>
          <a:bodyPr wrap="square">
            <a:spAutoFit/>
          </a:bodyPr>
          <a:lstStyle/>
          <a:p>
            <a:pPr eaLnBrk="0" hangingPunct="0">
              <a:spcBef>
                <a:spcPct val="50000"/>
              </a:spcBef>
            </a:pPr>
            <a:r>
              <a:rPr lang="en-US" b="1" dirty="0">
                <a:solidFill>
                  <a:schemeClr val="bg1">
                    <a:lumMod val="10000"/>
                  </a:schemeClr>
                </a:solidFill>
                <a:latin typeface="Times New Roman" pitchFamily="18" charset="0"/>
                <a:cs typeface="Times New Roman" pitchFamily="18" charset="0"/>
              </a:rPr>
              <a:t>Submitted To:	 </a:t>
            </a:r>
            <a:r>
              <a:rPr lang="en-US" b="1" dirty="0" smtClean="0">
                <a:solidFill>
                  <a:schemeClr val="bg1">
                    <a:lumMod val="10000"/>
                  </a:schemeClr>
                </a:solidFill>
                <a:latin typeface="Times New Roman" pitchFamily="18" charset="0"/>
                <a:cs typeface="Times New Roman" pitchFamily="18" charset="0"/>
              </a:rPr>
              <a:t>             		                  Submitted </a:t>
            </a:r>
            <a:r>
              <a:rPr lang="en-US" b="1" dirty="0">
                <a:solidFill>
                  <a:schemeClr val="bg1">
                    <a:lumMod val="10000"/>
                  </a:schemeClr>
                </a:solidFill>
                <a:latin typeface="Times New Roman" pitchFamily="18" charset="0"/>
                <a:cs typeface="Times New Roman" pitchFamily="18" charset="0"/>
              </a:rPr>
              <a:t>By:</a:t>
            </a:r>
          </a:p>
          <a:p>
            <a:pPr eaLnBrk="0" hangingPunct="0"/>
            <a:r>
              <a:rPr lang="en-US" b="1" dirty="0">
                <a:solidFill>
                  <a:schemeClr val="bg1">
                    <a:lumMod val="10000"/>
                  </a:schemeClr>
                </a:solidFill>
                <a:latin typeface="Times New Roman" pitchFamily="18" charset="0"/>
                <a:cs typeface="Times New Roman" pitchFamily="18" charset="0"/>
              </a:rPr>
              <a:t>S</a:t>
            </a:r>
            <a:r>
              <a:rPr lang="en-US" b="1" dirty="0" smtClean="0">
                <a:solidFill>
                  <a:schemeClr val="bg1">
                    <a:lumMod val="10000"/>
                  </a:schemeClr>
                </a:solidFill>
                <a:latin typeface="Times New Roman" pitchFamily="18" charset="0"/>
                <a:cs typeface="Times New Roman" pitchFamily="18" charset="0"/>
              </a:rPr>
              <a:t>tudymafia.org                                                 	  </a:t>
            </a:r>
            <a:r>
              <a:rPr lang="en-US" b="1" dirty="0">
                <a:solidFill>
                  <a:schemeClr val="bg1">
                    <a:lumMod val="10000"/>
                  </a:schemeClr>
                </a:solidFill>
                <a:latin typeface="Times New Roman" pitchFamily="18" charset="0"/>
                <a:cs typeface="Times New Roman" pitchFamily="18" charset="0"/>
              </a:rPr>
              <a:t>S</a:t>
            </a:r>
            <a:r>
              <a:rPr lang="en-US" b="1" dirty="0" smtClean="0">
                <a:solidFill>
                  <a:schemeClr val="bg1">
                    <a:lumMod val="10000"/>
                  </a:schemeClr>
                </a:solidFill>
                <a:latin typeface="Times New Roman" pitchFamily="18" charset="0"/>
                <a:cs typeface="Times New Roman" pitchFamily="18" charset="0"/>
              </a:rPr>
              <a:t>tudymafia.org               </a:t>
            </a:r>
            <a:endParaRPr lang="en-US" b="1" dirty="0">
              <a:solidFill>
                <a:schemeClr val="bg1">
                  <a:lumMod val="10000"/>
                </a:schemeClr>
              </a:solidFill>
              <a:latin typeface="Times New Roman" pitchFamily="18" charset="0"/>
              <a:cs typeface="Times New Roman" pitchFamily="18" charset="0"/>
            </a:endParaRPr>
          </a:p>
        </p:txBody>
      </p:sp>
      <p:sp>
        <p:nvSpPr>
          <p:cNvPr id="8" name="Rectangle 7"/>
          <p:cNvSpPr/>
          <p:nvPr/>
        </p:nvSpPr>
        <p:spPr>
          <a:xfrm>
            <a:off x="3284119" y="1844824"/>
            <a:ext cx="2617448" cy="1446550"/>
          </a:xfrm>
          <a:prstGeom prst="rect">
            <a:avLst/>
          </a:prstGeom>
          <a:noFill/>
        </p:spPr>
        <p:txBody>
          <a:bodyPr wrap="none">
            <a:spAutoFit/>
          </a:bodyPr>
          <a:lstStyle/>
          <a:p>
            <a:pPr algn="ctr" fontAlgn="auto">
              <a:spcBef>
                <a:spcPts val="0"/>
              </a:spcBef>
              <a:spcAft>
                <a:spcPts val="0"/>
              </a:spcAft>
              <a:defRPr/>
            </a:pPr>
            <a:r>
              <a:rPr lang="en-US" altLang="en-US" sz="4400" b="1" dirty="0">
                <a:solidFill>
                  <a:schemeClr val="accent2">
                    <a:lumMod val="75000"/>
                  </a:schemeClr>
                </a:solidFill>
                <a:latin typeface="Times New Roman" pitchFamily="18" charset="0"/>
                <a:cs typeface="Times New Roman" pitchFamily="18" charset="0"/>
              </a:rPr>
              <a:t>Power </a:t>
            </a:r>
            <a:r>
              <a:rPr lang="en-US" altLang="en-US" sz="4400" b="1" dirty="0">
                <a:solidFill>
                  <a:schemeClr val="accent5">
                    <a:lumMod val="50000"/>
                  </a:schemeClr>
                </a:solidFill>
                <a:latin typeface="Times New Roman" pitchFamily="18" charset="0"/>
                <a:cs typeface="Times New Roman" pitchFamily="18" charset="0"/>
              </a:rPr>
              <a:t>Of </a:t>
            </a:r>
            <a:br>
              <a:rPr lang="en-US" altLang="en-US" sz="4400" b="1" dirty="0">
                <a:solidFill>
                  <a:schemeClr val="accent5">
                    <a:lumMod val="50000"/>
                  </a:schemeClr>
                </a:solidFill>
                <a:latin typeface="Times New Roman" pitchFamily="18" charset="0"/>
                <a:cs typeface="Times New Roman" pitchFamily="18" charset="0"/>
              </a:rPr>
            </a:br>
            <a:r>
              <a:rPr lang="en-US" altLang="en-US" sz="4400" b="1" dirty="0">
                <a:solidFill>
                  <a:srgbClr val="0070C0"/>
                </a:solidFill>
                <a:latin typeface="Times New Roman" pitchFamily="18" charset="0"/>
                <a:cs typeface="Times New Roman" pitchFamily="18" charset="0"/>
              </a:rPr>
              <a:t>Media</a:t>
            </a:r>
            <a:endParaRPr lang="en-US" sz="4400" b="1" spc="300" dirty="0">
              <a:ln w="11430" cmpd="sng">
                <a:solidFill>
                  <a:schemeClr val="accent1">
                    <a:tint val="10000"/>
                  </a:schemeClr>
                </a:solidFill>
                <a:prstDash val="solid"/>
                <a:miter lim="800000"/>
              </a:ln>
              <a:solidFill>
                <a:srgbClr val="0070C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480458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Power of Media</a:t>
            </a:r>
          </a:p>
        </p:txBody>
      </p:sp>
      <p:sp>
        <p:nvSpPr>
          <p:cNvPr id="2" name="TextBox 1"/>
          <p:cNvSpPr txBox="1"/>
          <p:nvPr/>
        </p:nvSpPr>
        <p:spPr>
          <a:xfrm>
            <a:off x="574675" y="1524000"/>
            <a:ext cx="8153400" cy="4031873"/>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3200" dirty="0" smtClean="0"/>
              <a:t>Media's role in creating awareness among the masses regarding the political, social and economic scenario cannot be overemphasized. </a:t>
            </a:r>
          </a:p>
          <a:p>
            <a:pPr marL="342900" indent="-342900" algn="just" eaLnBrk="1" fontAlgn="auto" hangingPunct="1">
              <a:spcBef>
                <a:spcPts val="0"/>
              </a:spcBef>
              <a:spcAft>
                <a:spcPts val="0"/>
              </a:spcAft>
              <a:buFont typeface="Arial" pitchFamily="34" charset="0"/>
              <a:buChar char="•"/>
              <a:defRPr/>
            </a:pPr>
            <a:r>
              <a:rPr lang="en-US" sz="3200" dirty="0" smtClean="0"/>
              <a:t>Owing to the growth of TV channels and newspapers, people today are more aware and educated about the surroundings and the steps taken by the government</a:t>
            </a:r>
            <a:endParaRPr lang="en-US" sz="3200" dirty="0" smtClean="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Power of Media</a:t>
            </a:r>
          </a:p>
        </p:txBody>
      </p:sp>
      <p:sp>
        <p:nvSpPr>
          <p:cNvPr id="2" name="TextBox 1"/>
          <p:cNvSpPr txBox="1"/>
          <p:nvPr/>
        </p:nvSpPr>
        <p:spPr>
          <a:xfrm>
            <a:off x="574675" y="1524000"/>
            <a:ext cx="8153400" cy="3046988"/>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3200" dirty="0" smtClean="0"/>
              <a:t>Media is promoting public participation in the decision-making of the state machinery. </a:t>
            </a:r>
          </a:p>
          <a:p>
            <a:pPr marL="342900" indent="-342900" algn="just" eaLnBrk="1" fontAlgn="auto" hangingPunct="1">
              <a:spcBef>
                <a:spcPts val="0"/>
              </a:spcBef>
              <a:spcAft>
                <a:spcPts val="0"/>
              </a:spcAft>
              <a:buFont typeface="Arial" pitchFamily="34" charset="0"/>
              <a:buChar char="•"/>
              <a:defRPr/>
            </a:pPr>
            <a:r>
              <a:rPr lang="en-US" sz="3200" dirty="0" smtClean="0"/>
              <a:t>The skilled and bold personalities of the anchor persons raise people's voice, </a:t>
            </a:r>
            <a:r>
              <a:rPr lang="en-US" sz="3200" dirty="0" err="1" smtClean="0"/>
              <a:t>analyse</a:t>
            </a:r>
            <a:r>
              <a:rPr lang="en-US" sz="3200" dirty="0" smtClean="0"/>
              <a:t> government's actions and get the expert opinion.</a:t>
            </a:r>
            <a:endParaRPr lang="en-US" sz="3200" dirty="0" smtClean="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Power of Media</a:t>
            </a:r>
          </a:p>
        </p:txBody>
      </p:sp>
      <p:sp>
        <p:nvSpPr>
          <p:cNvPr id="2" name="TextBox 1"/>
          <p:cNvSpPr txBox="1"/>
          <p:nvPr/>
        </p:nvSpPr>
        <p:spPr>
          <a:xfrm>
            <a:off x="574675" y="1524000"/>
            <a:ext cx="8153400" cy="3108543"/>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800" dirty="0" smtClean="0"/>
              <a:t>Media has also played a significant role in bringing the world at our doorstep. It produces and introduces different lifestyles in the world, changes moods and behavior, braves the bold topics through dramas and talk shows. </a:t>
            </a:r>
          </a:p>
          <a:p>
            <a:pPr marL="342900" indent="-342900" algn="just" eaLnBrk="1" fontAlgn="auto" hangingPunct="1">
              <a:spcBef>
                <a:spcPts val="0"/>
              </a:spcBef>
              <a:spcAft>
                <a:spcPts val="0"/>
              </a:spcAft>
              <a:buFont typeface="Arial" pitchFamily="34" charset="0"/>
              <a:buChar char="•"/>
              <a:defRPr/>
            </a:pPr>
            <a:r>
              <a:rPr lang="en-US" sz="2800" dirty="0" smtClean="0"/>
              <a:t>It also suggests the new household styles, guides the youth to new opportunities and creates civic sense</a:t>
            </a:r>
            <a:endParaRPr lang="en-US" sz="2500" dirty="0" smtClean="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Power of Media</a:t>
            </a:r>
          </a:p>
        </p:txBody>
      </p:sp>
      <p:sp>
        <p:nvSpPr>
          <p:cNvPr id="2" name="TextBox 1"/>
          <p:cNvSpPr txBox="1"/>
          <p:nvPr/>
        </p:nvSpPr>
        <p:spPr>
          <a:xfrm>
            <a:off x="574675" y="1524000"/>
            <a:ext cx="8153400" cy="3046988"/>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3200" dirty="0" smtClean="0"/>
              <a:t>Media also helps in providing religious knowledge by the competent scholars, answering the queries of public to solve their problems. </a:t>
            </a:r>
          </a:p>
          <a:p>
            <a:pPr marL="342900" indent="-342900" algn="just" eaLnBrk="1" fontAlgn="auto" hangingPunct="1">
              <a:spcBef>
                <a:spcPts val="0"/>
              </a:spcBef>
              <a:spcAft>
                <a:spcPts val="0"/>
              </a:spcAft>
              <a:buFont typeface="Arial" pitchFamily="34" charset="0"/>
              <a:buChar char="•"/>
              <a:defRPr/>
            </a:pPr>
            <a:r>
              <a:rPr lang="en-US" sz="3200" dirty="0" smtClean="0"/>
              <a:t>It highlights religious events and promotes sectarian harmony.</a:t>
            </a:r>
            <a:endParaRPr lang="en-US" sz="3200" dirty="0" smtClean="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Power of Media</a:t>
            </a:r>
          </a:p>
        </p:txBody>
      </p:sp>
      <p:sp>
        <p:nvSpPr>
          <p:cNvPr id="2" name="TextBox 1"/>
          <p:cNvSpPr txBox="1"/>
          <p:nvPr/>
        </p:nvSpPr>
        <p:spPr>
          <a:xfrm>
            <a:off x="574675" y="1524000"/>
            <a:ext cx="7959725" cy="4031873"/>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3200" dirty="0" smtClean="0"/>
              <a:t>Despite frequent martial laws, other factors that stand responsible for the poor growth of independent media could be indifferent attitude illiteracy, poverty, unawareness, attitude of indifference towards the political decisions, lack of interest in state affairs, political instability and political pressures and problems.</a:t>
            </a:r>
            <a:endParaRPr lang="en-US" sz="3200" dirty="0" smtClean="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Power of Media</a:t>
            </a:r>
          </a:p>
        </p:txBody>
      </p:sp>
      <p:sp>
        <p:nvSpPr>
          <p:cNvPr id="2" name="TextBox 1"/>
          <p:cNvSpPr txBox="1"/>
          <p:nvPr/>
        </p:nvSpPr>
        <p:spPr>
          <a:xfrm>
            <a:off x="574675" y="1524000"/>
            <a:ext cx="8153400" cy="3970318"/>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800" dirty="0" smtClean="0"/>
              <a:t>There are certain ethics and do's and don'ts of media channels and press to shape the discipline of journalism so that they may seek truth, convey information, ideas and opinions with transparency and accuracy. </a:t>
            </a:r>
          </a:p>
          <a:p>
            <a:pPr marL="342900" indent="-342900" algn="just" eaLnBrk="1" fontAlgn="auto" hangingPunct="1">
              <a:spcBef>
                <a:spcPts val="0"/>
              </a:spcBef>
              <a:spcAft>
                <a:spcPts val="0"/>
              </a:spcAft>
              <a:buFont typeface="Arial" pitchFamily="34" charset="0"/>
              <a:buChar char="•"/>
              <a:defRPr/>
            </a:pPr>
            <a:r>
              <a:rPr lang="en-US" sz="2800" dirty="0" smtClean="0"/>
              <a:t>These ethics advise the media personals to report and interpret honestly, striking for accuracy, fairness and disclosure of all essential facts and urge the necessary correction of errors.</a:t>
            </a:r>
            <a:endParaRPr lang="en-US" sz="2500" dirty="0" smtClean="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Conclusion</a:t>
            </a:r>
          </a:p>
        </p:txBody>
      </p:sp>
      <p:sp>
        <p:nvSpPr>
          <p:cNvPr id="2" name="TextBox 1"/>
          <p:cNvSpPr txBox="1"/>
          <p:nvPr/>
        </p:nvSpPr>
        <p:spPr>
          <a:xfrm>
            <a:off x="574675" y="1524000"/>
            <a:ext cx="8153400" cy="3046988"/>
          </a:xfrm>
          <a:prstGeom prst="rect">
            <a:avLst/>
          </a:prstGeom>
          <a:noFill/>
        </p:spPr>
        <p:txBody>
          <a:bodyPr wrap="square">
            <a:spAutoFit/>
          </a:bodyPr>
          <a:lstStyle/>
          <a:p>
            <a:pPr>
              <a:buFont typeface="Arial" pitchFamily="34" charset="0"/>
              <a:buChar char="•"/>
            </a:pPr>
            <a:r>
              <a:rPr lang="en-US" sz="3200" dirty="0" smtClean="0">
                <a:latin typeface="Times New Roman" pitchFamily="18" charset="0"/>
                <a:cs typeface="Times New Roman" pitchFamily="18" charset="0"/>
              </a:rPr>
              <a:t>Media is regarded as the most powerful weapon of 21st century. It is as lethal a weapon as a nuke.</a:t>
            </a:r>
          </a:p>
          <a:p>
            <a:pPr>
              <a:buFont typeface="Arial" pitchFamily="34" charset="0"/>
              <a:buChar char="•"/>
            </a:pPr>
            <a:r>
              <a:rPr lang="en-US" sz="3200" dirty="0" smtClean="0">
                <a:latin typeface="Times New Roman" pitchFamily="18" charset="0"/>
                <a:cs typeface="Times New Roman" pitchFamily="18" charset="0"/>
              </a:rPr>
              <a:t> It has the capability to convert day into night and night into day, a hero into a villain and a villain into hero. </a:t>
            </a:r>
            <a:endParaRPr lang="en-US" sz="3000" dirty="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1040"/>
            <a:ext cx="8183880" cy="1051560"/>
          </a:xfrm>
        </p:spPr>
        <p:txBody>
          <a:bodyPr/>
          <a:lstStyle/>
          <a:p>
            <a:r>
              <a:rPr lang="en-US" dirty="0">
                <a:solidFill>
                  <a:srgbClr val="FFFFFF"/>
                </a:solidFill>
              </a:rPr>
              <a:t>References</a:t>
            </a:r>
          </a:p>
        </p:txBody>
      </p:sp>
      <p:sp>
        <p:nvSpPr>
          <p:cNvPr id="3" name="Content Placeholder 2"/>
          <p:cNvSpPr>
            <a:spLocks noGrp="1"/>
          </p:cNvSpPr>
          <p:nvPr>
            <p:ph idx="1"/>
          </p:nvPr>
        </p:nvSpPr>
        <p:spPr>
          <a:xfrm>
            <a:off x="152400" y="20574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2788584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3733800"/>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0454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99"/>
                </a:solidFill>
                <a:latin typeface="Times New Roman" pitchFamily="18" charset="0"/>
                <a:cs typeface="Times New Roman" pitchFamily="18" charset="0"/>
              </a:rPr>
              <a:t>Table Contents</a:t>
            </a:r>
            <a:endParaRPr lang="en-US" altLang="en-US" sz="36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304800" y="1492101"/>
            <a:ext cx="8382000"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400" dirty="0" smtClean="0">
                <a:solidFill>
                  <a:schemeClr val="bg1">
                    <a:lumMod val="10000"/>
                  </a:schemeClr>
                </a:solidFill>
                <a:latin typeface="Times New Roman" pitchFamily="18" charset="0"/>
                <a:cs typeface="Times New Roman" pitchFamily="18" charset="0"/>
              </a:rPr>
              <a:t>Definition</a:t>
            </a:r>
            <a:endParaRPr lang="en-US" altLang="en-US" sz="2400" dirty="0">
              <a:solidFill>
                <a:schemeClr val="bg1">
                  <a:lumMod val="10000"/>
                </a:schemeClr>
              </a:solidFill>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solidFill>
                  <a:schemeClr val="bg1">
                    <a:lumMod val="10000"/>
                  </a:schemeClr>
                </a:solidFill>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400" dirty="0" smtClean="0">
                <a:solidFill>
                  <a:schemeClr val="bg1">
                    <a:lumMod val="10000"/>
                  </a:schemeClr>
                </a:solidFill>
                <a:latin typeface="Times New Roman" pitchFamily="18" charset="0"/>
                <a:cs typeface="Times New Roman" pitchFamily="18" charset="0"/>
              </a:rPr>
              <a:t>Types of Media</a:t>
            </a:r>
            <a:endParaRPr lang="en-US" sz="2400" dirty="0" smtClean="0">
              <a:solidFill>
                <a:schemeClr val="bg1">
                  <a:lumMod val="10000"/>
                </a:schemeClr>
              </a:solidFill>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solidFill>
                  <a:schemeClr val="bg1">
                    <a:lumMod val="10000"/>
                  </a:schemeClr>
                </a:solidFill>
                <a:latin typeface="Times New Roman" pitchFamily="18" charset="0"/>
                <a:cs typeface="Times New Roman" pitchFamily="18" charset="0"/>
              </a:rPr>
              <a:t>History of Media</a:t>
            </a:r>
          </a:p>
          <a:p>
            <a:pPr lvl="1" eaLnBrk="1" hangingPunct="1">
              <a:buClr>
                <a:srgbClr val="0039A6"/>
              </a:buClr>
              <a:buFont typeface="Arial" charset="0"/>
              <a:buChar char="•"/>
            </a:pPr>
            <a:r>
              <a:rPr lang="en-US" altLang="en-US" sz="2400" dirty="0" smtClean="0">
                <a:solidFill>
                  <a:schemeClr val="bg1">
                    <a:lumMod val="10000"/>
                  </a:schemeClr>
                </a:solidFill>
                <a:latin typeface="Times New Roman" pitchFamily="18" charset="0"/>
                <a:cs typeface="Times New Roman" pitchFamily="18" charset="0"/>
              </a:rPr>
              <a:t>Power of Media</a:t>
            </a:r>
            <a:endParaRPr lang="en-US" sz="2400" dirty="0" smtClean="0">
              <a:solidFill>
                <a:schemeClr val="bg1">
                  <a:lumMod val="10000"/>
                </a:schemeClr>
              </a:solidFill>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solidFill>
                  <a:schemeClr val="bg1">
                    <a:lumMod val="10000"/>
                  </a:schemeClr>
                </a:solidFill>
                <a:latin typeface="Times New Roman" pitchFamily="18" charset="0"/>
                <a:cs typeface="Times New Roman" pitchFamily="18" charset="0"/>
              </a:rPr>
              <a:t>Conclusion </a:t>
            </a:r>
            <a:endParaRPr lang="en-US" altLang="en-US" sz="2400" dirty="0">
              <a:solidFill>
                <a:schemeClr val="bg1">
                  <a:lumMod val="10000"/>
                </a:schemeClr>
              </a:solidFill>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Definition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0" y="13716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None/>
            </a:pPr>
            <a:r>
              <a:rPr lang="en-US" dirty="0" smtClean="0">
                <a:solidFill>
                  <a:schemeClr val="bg1">
                    <a:lumMod val="10000"/>
                  </a:schemeClr>
                </a:solidFill>
              </a:rPr>
              <a:t>   Media is the plural form of medium, which (broadly speaking) describes any channel of communication. This can include anything from printed paper to digital data, and encompasses art, news, educational content and numerous other forms of information. Anything that can reach or influence people, including phones, television, and the Internet can be considered a form of media.</a:t>
            </a:r>
            <a:endParaRPr lang="en-US" dirty="0" smtClean="0">
              <a:solidFill>
                <a:schemeClr val="bg1">
                  <a:lumMod val="10000"/>
                </a:schemeClr>
              </a:solidFill>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mtClean="0">
                <a:solidFill>
                  <a:srgbClr val="000099"/>
                </a:solidFill>
                <a:latin typeface="Times New Roman" pitchFamily="18" charset="0"/>
                <a:cs typeface="Times New Roman" pitchFamily="18" charset="0"/>
              </a:rPr>
              <a:t>Introduction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457200" y="15240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In modern times, media are gravitating more and more towards the digital side of this field.</a:t>
            </a:r>
          </a:p>
          <a:p>
            <a:r>
              <a:rPr lang="en-US" sz="2800" dirty="0" smtClean="0"/>
              <a:t>Modern digital media include all forms of communication that are transmitted electronically across the world through computer networks and fiber optic cables. </a:t>
            </a:r>
          </a:p>
          <a:p>
            <a:r>
              <a:rPr lang="en-US" sz="2800" dirty="0" smtClean="0"/>
              <a:t>Some of these modern forms of media, such as the Internet or social media (</a:t>
            </a:r>
            <a:r>
              <a:rPr lang="en-US" sz="2800" dirty="0" err="1" smtClean="0"/>
              <a:t>Facebook</a:t>
            </a:r>
            <a:r>
              <a:rPr lang="en-US" sz="2800" dirty="0" smtClean="0"/>
              <a:t>, Twitter, </a:t>
            </a:r>
            <a:r>
              <a:rPr lang="en-US" sz="2800" dirty="0" err="1" smtClean="0"/>
              <a:t>Instagram</a:t>
            </a:r>
            <a:r>
              <a:rPr lang="en-US" sz="2800" dirty="0" smtClean="0"/>
              <a:t>, etc.) have completely revolutionized our world.</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Types of Media</a:t>
            </a:r>
          </a:p>
        </p:txBody>
      </p:sp>
      <p:pic>
        <p:nvPicPr>
          <p:cNvPr id="6" name="Picture 5" descr="1_GNykvNFeDePJ42RbcmR_Ng.png"/>
          <p:cNvPicPr>
            <a:picLocks noChangeAspect="1"/>
          </p:cNvPicPr>
          <p:nvPr/>
        </p:nvPicPr>
        <p:blipFill>
          <a:blip r:embed="rId3"/>
          <a:stretch>
            <a:fillRect/>
          </a:stretch>
        </p:blipFill>
        <p:spPr>
          <a:xfrm>
            <a:off x="990600" y="1371600"/>
            <a:ext cx="7162800" cy="5284336"/>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solidFill>
                  <a:schemeClr val="bg1">
                    <a:lumMod val="10000"/>
                  </a:schemeClr>
                </a:solidFill>
              </a:rPr>
              <a:t>Traditional media includes newspapers, journals, radio, television, magazines, and even billboards. Traditional media is broadly divided into two subcategories: print media and broadcast media.</a:t>
            </a:r>
          </a:p>
          <a:p>
            <a:r>
              <a:rPr lang="en-US" sz="2800" dirty="0" smtClean="0">
                <a:solidFill>
                  <a:schemeClr val="bg1">
                    <a:lumMod val="10000"/>
                  </a:schemeClr>
                </a:solidFill>
              </a:rPr>
              <a:t>Print media is the oldest form of media and includes all types of printed paper publications, such as newspapers, magazines, books, reports, clinical journals, leaflets, essays etc.</a:t>
            </a:r>
          </a:p>
          <a:p>
            <a:r>
              <a:rPr lang="en-US" sz="2800" dirty="0" smtClean="0">
                <a:solidFill>
                  <a:schemeClr val="bg1">
                    <a:lumMod val="10000"/>
                  </a:schemeClr>
                </a:solidFill>
              </a:rPr>
              <a:t>Broadcast Media was introduced at the beginning of the 20th century in the form of radio and (later) television</a:t>
            </a:r>
            <a:endParaRPr lang="en-US" sz="2800" dirty="0">
              <a:solidFill>
                <a:schemeClr val="bg1">
                  <a:lumMod val="10000"/>
                </a:schemeClr>
              </a:solidFill>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History of Media</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Power of Media</a:t>
            </a:r>
          </a:p>
        </p:txBody>
      </p:sp>
      <p:sp>
        <p:nvSpPr>
          <p:cNvPr id="2" name="TextBox 1"/>
          <p:cNvSpPr txBox="1"/>
          <p:nvPr/>
        </p:nvSpPr>
        <p:spPr>
          <a:xfrm>
            <a:off x="574675" y="1524000"/>
            <a:ext cx="8153400" cy="3539430"/>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800" dirty="0" smtClean="0"/>
              <a:t>Media is an essential attribute of democratic polity as both work hand in glove with each other. If democracy is the government of the people, media is the voice of the people. </a:t>
            </a:r>
          </a:p>
          <a:p>
            <a:pPr marL="342900" indent="-342900" algn="just" eaLnBrk="1" fontAlgn="auto" hangingPunct="1">
              <a:spcBef>
                <a:spcPts val="0"/>
              </a:spcBef>
              <a:spcAft>
                <a:spcPts val="0"/>
              </a:spcAft>
              <a:buFont typeface="Arial" pitchFamily="34" charset="0"/>
              <a:buChar char="•"/>
              <a:defRPr/>
            </a:pPr>
            <a:r>
              <a:rPr lang="en-US" sz="2800" dirty="0" smtClean="0"/>
              <a:t>Media could not breathe independently and one of the factor that could be held responsible for this sorry state of affairs is the obstructed and failed democratic form of government.</a:t>
            </a:r>
            <a:endParaRPr lang="en-US" sz="2500" dirty="0" smtClean="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Power of Media</a:t>
            </a:r>
          </a:p>
        </p:txBody>
      </p:sp>
      <p:sp>
        <p:nvSpPr>
          <p:cNvPr id="2" name="TextBox 1"/>
          <p:cNvSpPr txBox="1"/>
          <p:nvPr/>
        </p:nvSpPr>
        <p:spPr>
          <a:xfrm>
            <a:off x="574675" y="1524000"/>
            <a:ext cx="8153400" cy="4031873"/>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3200" dirty="0" smtClean="0"/>
              <a:t>Media is the only force that can ensure the flow of information. </a:t>
            </a:r>
          </a:p>
          <a:p>
            <a:pPr marL="342900" indent="-342900" algn="just" eaLnBrk="1" fontAlgn="auto" hangingPunct="1">
              <a:spcBef>
                <a:spcPts val="0"/>
              </a:spcBef>
              <a:spcAft>
                <a:spcPts val="0"/>
              </a:spcAft>
              <a:buFont typeface="Arial" pitchFamily="34" charset="0"/>
              <a:buChar char="•"/>
              <a:defRPr/>
            </a:pPr>
            <a:r>
              <a:rPr lang="en-US" sz="3200" dirty="0" smtClean="0"/>
              <a:t>If restricted, hindered or obstructed in any way, masses remain ignorant, ignorant of their rights, their duties to the state, their needs and the role that they can play for the betterment of the society and the country they live in.</a:t>
            </a:r>
            <a:endParaRPr lang="en-US" sz="3200" dirty="0" smtClean="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Power of Media</a:t>
            </a:r>
          </a:p>
        </p:txBody>
      </p:sp>
      <p:sp>
        <p:nvSpPr>
          <p:cNvPr id="2" name="TextBox 1"/>
          <p:cNvSpPr txBox="1"/>
          <p:nvPr/>
        </p:nvSpPr>
        <p:spPr>
          <a:xfrm>
            <a:off x="574675" y="1524000"/>
            <a:ext cx="8153400" cy="3046988"/>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3200" dirty="0" smtClean="0"/>
              <a:t>Media's role in imparting education to the masses cannot be stressed enough. </a:t>
            </a:r>
          </a:p>
          <a:p>
            <a:pPr marL="342900" indent="-342900" algn="just" eaLnBrk="1" fontAlgn="auto" hangingPunct="1">
              <a:spcBef>
                <a:spcPts val="0"/>
              </a:spcBef>
              <a:spcAft>
                <a:spcPts val="0"/>
              </a:spcAft>
              <a:buFont typeface="Arial" pitchFamily="34" charset="0"/>
              <a:buChar char="•"/>
              <a:defRPr/>
            </a:pPr>
            <a:r>
              <a:rPr lang="en-US" sz="3200" dirty="0" smtClean="0"/>
              <a:t>Online lectures and speeches of the professors, scholars and intellectuals are playing a significant role in imparting formal and technical education to the masses.</a:t>
            </a:r>
            <a:endParaRPr lang="en-US" sz="3200" dirty="0" smtClean="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eme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17881</TotalTime>
  <Words>835</Words>
  <Application>Microsoft Office PowerPoint</Application>
  <PresentationFormat>On-screen Show (4:3)</PresentationFormat>
  <Paragraphs>223</Paragraphs>
  <Slides>18</Slides>
  <Notes>16</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7_SEPDPO</vt:lpstr>
      <vt:lpstr>Theme21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868</cp:revision>
  <cp:lastPrinted>2014-09-05T11:57:32Z</cp:lastPrinted>
  <dcterms:created xsi:type="dcterms:W3CDTF">2014-04-08T13:15:54Z</dcterms:created>
  <dcterms:modified xsi:type="dcterms:W3CDTF">2022-10-15T14:57:18Z</dcterms:modified>
</cp:coreProperties>
</file>