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6"/>
  </p:notesMasterIdLst>
  <p:sldIdLst>
    <p:sldId id="289" r:id="rId2"/>
    <p:sldId id="257" r:id="rId3"/>
    <p:sldId id="279" r:id="rId4"/>
    <p:sldId id="285" r:id="rId5"/>
    <p:sldId id="280" r:id="rId6"/>
    <p:sldId id="278" r:id="rId7"/>
    <p:sldId id="259" r:id="rId8"/>
    <p:sldId id="282" r:id="rId9"/>
    <p:sldId id="261" r:id="rId10"/>
    <p:sldId id="281" r:id="rId11"/>
    <p:sldId id="284" r:id="rId12"/>
    <p:sldId id="283" r:id="rId13"/>
    <p:sldId id="287" r:id="rId14"/>
    <p:sldId id="29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576" autoAdjust="0"/>
  </p:normalViewPr>
  <p:slideViewPr>
    <p:cSldViewPr>
      <p:cViewPr>
        <p:scale>
          <a:sx n="68" d="100"/>
          <a:sy n="68" d="100"/>
        </p:scale>
        <p:origin x="-122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2CA42-AF79-4A8E-8157-ABB8616F0D33}" type="datetimeFigureOut">
              <a:rPr lang="en-ZA" smtClean="0"/>
              <a:pPr/>
              <a:t>2022/10/19</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0AB0F0-3EFE-4DB4-9B1A-EAAA4553C972}" type="slidenum">
              <a:rPr lang="en-ZA" smtClean="0"/>
              <a:pPr/>
              <a:t>‹#›</a:t>
            </a:fld>
            <a:endParaRPr lang="en-ZA"/>
          </a:p>
        </p:txBody>
      </p:sp>
    </p:spTree>
    <p:extLst>
      <p:ext uri="{BB962C8B-B14F-4D97-AF65-F5344CB8AC3E}">
        <p14:creationId xmlns:p14="http://schemas.microsoft.com/office/powerpoint/2010/main" val="932757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AB0F0-3EFE-4DB4-9B1A-EAAA4553C972}" type="slidenum">
              <a:rPr lang="en-ZA" smtClean="0"/>
              <a:pPr/>
              <a:t>8</a:t>
            </a:fld>
            <a:endParaRPr lang="en-ZA"/>
          </a:p>
        </p:txBody>
      </p:sp>
    </p:spTree>
    <p:extLst>
      <p:ext uri="{BB962C8B-B14F-4D97-AF65-F5344CB8AC3E}">
        <p14:creationId xmlns:p14="http://schemas.microsoft.com/office/powerpoint/2010/main" val="1631964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AB0F0-3EFE-4DB4-9B1A-EAAA4553C972}" type="slidenum">
              <a:rPr lang="en-ZA" smtClean="0"/>
              <a:pPr/>
              <a:t>9</a:t>
            </a:fld>
            <a:endParaRPr lang="en-ZA"/>
          </a:p>
        </p:txBody>
      </p:sp>
    </p:spTree>
    <p:extLst>
      <p:ext uri="{BB962C8B-B14F-4D97-AF65-F5344CB8AC3E}">
        <p14:creationId xmlns:p14="http://schemas.microsoft.com/office/powerpoint/2010/main" val="1631964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AB0F0-3EFE-4DB4-9B1A-EAAA4553C972}" type="slidenum">
              <a:rPr lang="en-ZA" smtClean="0"/>
              <a:pPr/>
              <a:t>10</a:t>
            </a:fld>
            <a:endParaRPr lang="en-ZA"/>
          </a:p>
        </p:txBody>
      </p:sp>
    </p:spTree>
    <p:extLst>
      <p:ext uri="{BB962C8B-B14F-4D97-AF65-F5344CB8AC3E}">
        <p14:creationId xmlns:p14="http://schemas.microsoft.com/office/powerpoint/2010/main" val="1631964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0AB0F0-3EFE-4DB4-9B1A-EAAA4553C972}" type="slidenum">
              <a:rPr lang="en-ZA" smtClean="0"/>
              <a:pPr/>
              <a:t>12</a:t>
            </a:fld>
            <a:endParaRPr lang="en-ZA"/>
          </a:p>
        </p:txBody>
      </p:sp>
    </p:spTree>
    <p:extLst>
      <p:ext uri="{BB962C8B-B14F-4D97-AF65-F5344CB8AC3E}">
        <p14:creationId xmlns:p14="http://schemas.microsoft.com/office/powerpoint/2010/main" val="163196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20" name="Footer Placeholder 19"/>
          <p:cNvSpPr>
            <a:spLocks noGrp="1"/>
          </p:cNvSpPr>
          <p:nvPr>
            <p:ph type="ftr" sz="quarter" idx="11"/>
          </p:nvPr>
        </p:nvSpPr>
        <p:spPr/>
        <p:txBody>
          <a:bodyPr/>
          <a:lstStyle>
            <a:extLst/>
          </a:lstStyle>
          <a:p>
            <a:endParaRPr lang="en-ZA"/>
          </a:p>
        </p:txBody>
      </p:sp>
      <p:sp>
        <p:nvSpPr>
          <p:cNvPr id="10" name="Slide Number Placeholder 9"/>
          <p:cNvSpPr>
            <a:spLocks noGrp="1"/>
          </p:cNvSpPr>
          <p:nvPr>
            <p:ph type="sldNum" sz="quarter" idx="12"/>
          </p:nvPr>
        </p:nvSpPr>
        <p:spPr/>
        <p:txBody>
          <a:bodyPr/>
          <a:lstStyle>
            <a:extLst/>
          </a:lstStyle>
          <a:p>
            <a:fld id="{474659ED-EE23-4553-9DFF-EE71E91F32A7}" type="slidenum">
              <a:rPr lang="en-ZA" smtClean="0"/>
              <a:pPr/>
              <a:t>‹#›</a:t>
            </a:fld>
            <a:endParaRPr lang="en-Z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474659ED-EE23-4553-9DFF-EE71E91F32A7}"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474659ED-EE23-4553-9DFF-EE71E91F32A7}"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474659ED-EE23-4553-9DFF-EE71E91F32A7}"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474659ED-EE23-4553-9DFF-EE71E91F32A7}" type="slidenum">
              <a:rPr lang="en-ZA" smtClean="0"/>
              <a:pPr/>
              <a:t>‹#›</a:t>
            </a:fld>
            <a:endParaRPr lang="en-Z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474659ED-EE23-4553-9DFF-EE71E91F32A7}"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8" name="Footer Placeholder 7"/>
          <p:cNvSpPr>
            <a:spLocks noGrp="1"/>
          </p:cNvSpPr>
          <p:nvPr>
            <p:ph type="ftr" sz="quarter" idx="11"/>
          </p:nvPr>
        </p:nvSpPr>
        <p:spPr/>
        <p:txBody>
          <a:bodyPr/>
          <a:lstStyle>
            <a:extLst/>
          </a:lstStyle>
          <a:p>
            <a:endParaRPr lang="en-ZA"/>
          </a:p>
        </p:txBody>
      </p:sp>
      <p:sp>
        <p:nvSpPr>
          <p:cNvPr id="9" name="Slide Number Placeholder 8"/>
          <p:cNvSpPr>
            <a:spLocks noGrp="1"/>
          </p:cNvSpPr>
          <p:nvPr>
            <p:ph type="sldNum" sz="quarter" idx="12"/>
          </p:nvPr>
        </p:nvSpPr>
        <p:spPr/>
        <p:txBody>
          <a:bodyPr/>
          <a:lstStyle>
            <a:extLst/>
          </a:lstStyle>
          <a:p>
            <a:fld id="{474659ED-EE23-4553-9DFF-EE71E91F32A7}"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4" name="Footer Placeholder 3"/>
          <p:cNvSpPr>
            <a:spLocks noGrp="1"/>
          </p:cNvSpPr>
          <p:nvPr>
            <p:ph type="ftr" sz="quarter" idx="11"/>
          </p:nvPr>
        </p:nvSpPr>
        <p:spPr/>
        <p:txBody>
          <a:bodyPr/>
          <a:lstStyle>
            <a:extLst/>
          </a:lstStyle>
          <a:p>
            <a:endParaRPr lang="en-ZA"/>
          </a:p>
        </p:txBody>
      </p:sp>
      <p:sp>
        <p:nvSpPr>
          <p:cNvPr id="5" name="Slide Number Placeholder 4"/>
          <p:cNvSpPr>
            <a:spLocks noGrp="1"/>
          </p:cNvSpPr>
          <p:nvPr>
            <p:ph type="sldNum" sz="quarter" idx="12"/>
          </p:nvPr>
        </p:nvSpPr>
        <p:spPr/>
        <p:txBody>
          <a:bodyPr/>
          <a:lstStyle>
            <a:extLst/>
          </a:lstStyle>
          <a:p>
            <a:fld id="{474659ED-EE23-4553-9DFF-EE71E91F32A7}"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3" name="Footer Placeholder 2"/>
          <p:cNvSpPr>
            <a:spLocks noGrp="1"/>
          </p:cNvSpPr>
          <p:nvPr>
            <p:ph type="ftr" sz="quarter" idx="11"/>
          </p:nvPr>
        </p:nvSpPr>
        <p:spPr/>
        <p:txBody>
          <a:bodyPr/>
          <a:lstStyle>
            <a:extLst/>
          </a:lstStyle>
          <a:p>
            <a:endParaRPr lang="en-ZA"/>
          </a:p>
        </p:txBody>
      </p:sp>
      <p:sp>
        <p:nvSpPr>
          <p:cNvPr id="4" name="Slide Number Placeholder 3"/>
          <p:cNvSpPr>
            <a:spLocks noGrp="1"/>
          </p:cNvSpPr>
          <p:nvPr>
            <p:ph type="sldNum" sz="quarter" idx="12"/>
          </p:nvPr>
        </p:nvSpPr>
        <p:spPr/>
        <p:txBody>
          <a:bodyPr/>
          <a:lstStyle>
            <a:extLst/>
          </a:lstStyle>
          <a:p>
            <a:fld id="{474659ED-EE23-4553-9DFF-EE71E91F32A7}" type="slidenum">
              <a:rPr lang="en-ZA" smtClean="0"/>
              <a:pPr/>
              <a:t>‹#›</a:t>
            </a:fld>
            <a:endParaRPr lang="en-Z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474659ED-EE23-4553-9DFF-EE71E91F32A7}"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96A24CB-8138-4953-BA32-944755D3484C}" type="datetimeFigureOut">
              <a:rPr lang="en-ZA" smtClean="0"/>
              <a:pPr/>
              <a:t>2022/10/19</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474659ED-EE23-4553-9DFF-EE71E91F32A7}" type="slidenum">
              <a:rPr lang="en-ZA" smtClean="0"/>
              <a:pPr/>
              <a:t>‹#›</a:t>
            </a:fld>
            <a:endParaRPr lang="en-Z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96A24CB-8138-4953-BA32-944755D3484C}" type="datetimeFigureOut">
              <a:rPr lang="en-ZA" smtClean="0"/>
              <a:pPr/>
              <a:t>2022/10/19</a:t>
            </a:fld>
            <a:endParaRPr lang="en-Z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Z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74659ED-EE23-4553-9DFF-EE71E91F32A7}" type="slidenum">
              <a:rPr lang="en-ZA" smtClean="0"/>
              <a:pPr/>
              <a:t>‹#›</a:t>
            </a:fld>
            <a:endParaRPr lang="en-Z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219200" y="4953000"/>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latin typeface="Times New Roman" pitchFamily="18" charset="0"/>
                <a:cs typeface="Times New Roman" pitchFamily="18" charset="0"/>
              </a:rPr>
              <a:t>Submitted To: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smtClean="0">
                <a:latin typeface="Times New Roman" pitchFamily="18" charset="0"/>
                <a:cs typeface="Times New Roman" pitchFamily="18" charset="0"/>
              </a:rPr>
              <a:t>               Studymafia.org               </a:t>
            </a:r>
            <a:endParaRPr lang="en-US" b="1" dirty="0">
              <a:latin typeface="Times New Roman" pitchFamily="18" charset="0"/>
              <a:cs typeface="Times New Roman" pitchFamily="18" charset="0"/>
            </a:endParaRPr>
          </a:p>
        </p:txBody>
      </p:sp>
      <p:sp>
        <p:nvSpPr>
          <p:cNvPr id="8" name="Rectangle 7"/>
          <p:cNvSpPr/>
          <p:nvPr/>
        </p:nvSpPr>
        <p:spPr>
          <a:xfrm>
            <a:off x="2880114" y="1979474"/>
            <a:ext cx="4301177" cy="1754326"/>
          </a:xfrm>
          <a:prstGeom prst="rect">
            <a:avLst/>
          </a:prstGeom>
          <a:noFill/>
        </p:spPr>
        <p:txBody>
          <a:bodyPr wrap="none">
            <a:spAutoFit/>
          </a:bodyPr>
          <a:lstStyle/>
          <a:p>
            <a:pPr algn="ctr" fontAlgn="auto">
              <a:spcBef>
                <a:spcPts val="0"/>
              </a:spcBef>
              <a:spcAft>
                <a:spcPts val="0"/>
              </a:spcAft>
              <a:defRPr/>
            </a:pPr>
            <a:r>
              <a:rPr lang="en-US" sz="5400" b="1" dirty="0" smtClean="0">
                <a:solidFill>
                  <a:schemeClr val="accent6"/>
                </a:solidFill>
              </a:rPr>
              <a:t>Postpartum</a:t>
            </a:r>
          </a:p>
          <a:p>
            <a:pPr algn="ctr" fontAlgn="auto">
              <a:spcBef>
                <a:spcPts val="0"/>
              </a:spcBef>
              <a:spcAft>
                <a:spcPts val="0"/>
              </a:spcAft>
              <a:defRPr/>
            </a:pPr>
            <a:r>
              <a:rPr lang="en-US" sz="5400" b="1" dirty="0" smtClean="0">
                <a:solidFill>
                  <a:schemeClr val="accent4">
                    <a:lumMod val="75000"/>
                  </a:schemeClr>
                </a:solidFill>
              </a:rPr>
              <a:t> </a:t>
            </a:r>
            <a:r>
              <a:rPr lang="en-US" sz="5400" b="1" dirty="0">
                <a:solidFill>
                  <a:schemeClr val="accent5">
                    <a:lumMod val="60000"/>
                    <a:lumOff val="40000"/>
                  </a:schemeClr>
                </a:solidFill>
              </a:rPr>
              <a:t>Hemorrhage</a:t>
            </a:r>
            <a:r>
              <a:rPr lang="en-US" sz="5400" b="1" dirty="0">
                <a:solidFill>
                  <a:schemeClr val="accent4">
                    <a:lumMod val="75000"/>
                  </a:schemeClr>
                </a:solidFill>
              </a:rPr>
              <a:t> </a:t>
            </a:r>
            <a:endParaRPr lang="en-US" sz="5400" b="1" spc="300" dirty="0">
              <a:ln w="11430" cmpd="sng">
                <a:solidFill>
                  <a:schemeClr val="accent1">
                    <a:tint val="10000"/>
                  </a:schemeClr>
                </a:solidFill>
                <a:prstDash val="solid"/>
                <a:miter lim="800000"/>
              </a:ln>
              <a:effectLst>
                <a:glow rad="45500">
                  <a:schemeClr val="accent1">
                    <a:satMod val="220000"/>
                    <a:alpha val="35000"/>
                  </a:schemeClr>
                </a:glow>
              </a:effectLst>
            </a:endParaRPr>
          </a:p>
        </p:txBody>
      </p:sp>
    </p:spTree>
    <p:extLst>
      <p:ext uri="{BB962C8B-B14F-4D97-AF65-F5344CB8AC3E}">
        <p14:creationId xmlns:p14="http://schemas.microsoft.com/office/powerpoint/2010/main" val="1122745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42852"/>
            <a:ext cx="8712968" cy="1152127"/>
          </a:xfrm>
        </p:spPr>
        <p:txBody>
          <a:bodyPr>
            <a:normAutofit/>
          </a:bodyPr>
          <a:lstStyle/>
          <a:p>
            <a:pPr algn="ctr"/>
            <a:r>
              <a:rPr lang="en-ZA" b="1" dirty="0" smtClean="0">
                <a:effectLst/>
                <a:latin typeface="+mn-lt"/>
              </a:rPr>
              <a:t>PPH Treatment</a:t>
            </a:r>
            <a:endParaRPr lang="en-ZA" b="1" dirty="0">
              <a:effectLst/>
              <a:latin typeface="+mn-lt"/>
            </a:endParaRPr>
          </a:p>
        </p:txBody>
      </p:sp>
      <p:sp>
        <p:nvSpPr>
          <p:cNvPr id="3" name="Subtitle 2"/>
          <p:cNvSpPr>
            <a:spLocks noGrp="1"/>
          </p:cNvSpPr>
          <p:nvPr>
            <p:ph type="subTitle" idx="1"/>
          </p:nvPr>
        </p:nvSpPr>
        <p:spPr>
          <a:xfrm>
            <a:off x="1285852" y="1556792"/>
            <a:ext cx="7500990" cy="5301208"/>
          </a:xfrm>
        </p:spPr>
        <p:txBody>
          <a:bodyPr>
            <a:noAutofit/>
          </a:bodyPr>
          <a:lstStyle/>
          <a:p>
            <a:pPr>
              <a:buFont typeface="Arial" pitchFamily="34" charset="0"/>
              <a:buChar char="•"/>
            </a:pPr>
            <a:r>
              <a:rPr lang="en-US" sz="2400" dirty="0" smtClean="0"/>
              <a:t>Uterine massage to help the muscles of your uterus contract.</a:t>
            </a:r>
          </a:p>
          <a:p>
            <a:pPr>
              <a:buFont typeface="Arial" pitchFamily="34" charset="0"/>
              <a:buChar char="•"/>
            </a:pPr>
            <a:r>
              <a:rPr lang="en-US" sz="2400" dirty="0" smtClean="0"/>
              <a:t>Medication to stimulate contractions.</a:t>
            </a:r>
          </a:p>
          <a:p>
            <a:pPr>
              <a:buFont typeface="Arial" pitchFamily="34" charset="0"/>
              <a:buChar char="•"/>
            </a:pPr>
            <a:r>
              <a:rPr lang="en-US" sz="2400" dirty="0" smtClean="0"/>
              <a:t>Removing retained placental tissue from your uterus.</a:t>
            </a:r>
          </a:p>
          <a:p>
            <a:pPr>
              <a:buFont typeface="Arial" pitchFamily="34" charset="0"/>
              <a:buChar char="•"/>
            </a:pPr>
            <a:r>
              <a:rPr lang="en-US" sz="2400" dirty="0" smtClean="0"/>
              <a:t>Repairing vaginal, cervical and uterine tears or lacerations.</a:t>
            </a:r>
          </a:p>
          <a:p>
            <a:pPr>
              <a:buFont typeface="Arial" pitchFamily="34" charset="0"/>
              <a:buChar char="•"/>
            </a:pPr>
            <a:r>
              <a:rPr lang="en-US" sz="2400" dirty="0" smtClean="0"/>
              <a:t>Packing your uterus with sterile gauze or tying off the blood vessels.</a:t>
            </a:r>
          </a:p>
          <a:p>
            <a:pPr>
              <a:buFont typeface="Arial" pitchFamily="34" charset="0"/>
              <a:buChar char="•"/>
            </a:pPr>
            <a:r>
              <a:rPr lang="en-US" sz="2400" dirty="0" smtClean="0"/>
              <a:t>Using a catheter or balloon to help put pressure on your uterine walls.</a:t>
            </a:r>
          </a:p>
          <a:p>
            <a:pPr>
              <a:buFont typeface="Arial" pitchFamily="34" charset="0"/>
              <a:buChar char="•"/>
            </a:pPr>
            <a:r>
              <a:rPr lang="en-US" sz="2400" dirty="0" smtClean="0"/>
              <a:t>Uterine artery </a:t>
            </a:r>
            <a:r>
              <a:rPr lang="en-US" sz="2400" dirty="0" err="1" smtClean="0"/>
              <a:t>embolization</a:t>
            </a:r>
            <a:r>
              <a:rPr lang="en-US" sz="2400" dirty="0" smtClean="0"/>
              <a:t>.</a:t>
            </a:r>
          </a:p>
          <a:p>
            <a:pPr>
              <a:buFont typeface="Arial" pitchFamily="34" charset="0"/>
              <a:buChar char="•"/>
            </a:pPr>
            <a:r>
              <a:rPr lang="en-US" sz="2400" dirty="0" smtClean="0"/>
              <a:t>Blood transfusion.</a:t>
            </a:r>
            <a:endParaRPr lang="en-US" sz="2400" dirty="0"/>
          </a:p>
        </p:txBody>
      </p:sp>
    </p:spTree>
    <p:extLst>
      <p:ext uri="{BB962C8B-B14F-4D97-AF65-F5344CB8AC3E}">
        <p14:creationId xmlns:p14="http://schemas.microsoft.com/office/powerpoint/2010/main" val="3062447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WOMAN-Trial-.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42852"/>
            <a:ext cx="8712968" cy="1152127"/>
          </a:xfrm>
        </p:spPr>
        <p:txBody>
          <a:bodyPr>
            <a:normAutofit/>
          </a:bodyPr>
          <a:lstStyle/>
          <a:p>
            <a:pPr algn="ctr"/>
            <a:r>
              <a:rPr lang="en-ZA" b="1" dirty="0" smtClean="0">
                <a:effectLst/>
                <a:latin typeface="+mn-lt"/>
              </a:rPr>
              <a:t>Conclusion</a:t>
            </a:r>
            <a:endParaRPr lang="en-ZA" b="1" dirty="0">
              <a:effectLst/>
              <a:latin typeface="+mn-lt"/>
            </a:endParaRPr>
          </a:p>
        </p:txBody>
      </p:sp>
      <p:sp>
        <p:nvSpPr>
          <p:cNvPr id="3" name="Subtitle 2"/>
          <p:cNvSpPr>
            <a:spLocks noGrp="1"/>
          </p:cNvSpPr>
          <p:nvPr>
            <p:ph type="subTitle" idx="1"/>
          </p:nvPr>
        </p:nvSpPr>
        <p:spPr>
          <a:xfrm>
            <a:off x="1285852" y="1556792"/>
            <a:ext cx="7500990" cy="5301208"/>
          </a:xfrm>
        </p:spPr>
        <p:txBody>
          <a:bodyPr>
            <a:noAutofit/>
          </a:bodyPr>
          <a:lstStyle/>
          <a:p>
            <a:pPr>
              <a:buFont typeface="Arial" pitchFamily="34" charset="0"/>
              <a:buChar char="•"/>
            </a:pPr>
            <a:r>
              <a:rPr lang="en-US" sz="2400" dirty="0" smtClean="0"/>
              <a:t>Postpartum hemorrhage is a serious condition that requires medical attention as soon as possible. Contact your healthcare provider immediately if you’re experiencing severe bleeding after childbirth. Other signs of postpartum hemorrhage are dizziness, feeling faint and blurred vision. Early detection and prompt treatment can help prevent complications. </a:t>
            </a:r>
          </a:p>
          <a:p>
            <a:pPr>
              <a:buFont typeface="Arial" pitchFamily="34" charset="0"/>
              <a:buChar char="•"/>
            </a:pPr>
            <a:r>
              <a:rPr lang="en-US" sz="2400" dirty="0" smtClean="0"/>
              <a:t>It’s important to be open with your healthcare provider about your medical history so they can determine if you’re at higher risk for postpartum hemorrhage.</a:t>
            </a:r>
            <a:endParaRPr lang="en-US" sz="2400" dirty="0"/>
          </a:p>
        </p:txBody>
      </p:sp>
    </p:spTree>
    <p:extLst>
      <p:ext uri="{BB962C8B-B14F-4D97-AF65-F5344CB8AC3E}">
        <p14:creationId xmlns:p14="http://schemas.microsoft.com/office/powerpoint/2010/main" val="306244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656" y="70104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708600" y="198884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1838350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54135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52"/>
            <a:ext cx="7772400" cy="1080120"/>
          </a:xfrm>
        </p:spPr>
        <p:txBody>
          <a:bodyPr>
            <a:normAutofit/>
          </a:bodyPr>
          <a:lstStyle/>
          <a:p>
            <a:pPr algn="ctr"/>
            <a:r>
              <a:rPr lang="en-ZA" sz="4000" b="1" dirty="0" smtClean="0">
                <a:effectLst/>
              </a:rPr>
              <a:t>Table Contents</a:t>
            </a:r>
            <a:endParaRPr lang="en-ZA" sz="4000" b="1" dirty="0">
              <a:effectLst/>
            </a:endParaRPr>
          </a:p>
        </p:txBody>
      </p:sp>
      <p:sp>
        <p:nvSpPr>
          <p:cNvPr id="3" name="Subtitle 2"/>
          <p:cNvSpPr>
            <a:spLocks noGrp="1"/>
          </p:cNvSpPr>
          <p:nvPr>
            <p:ph type="subTitle" idx="1"/>
          </p:nvPr>
        </p:nvSpPr>
        <p:spPr>
          <a:xfrm>
            <a:off x="1214414" y="1412776"/>
            <a:ext cx="7572428" cy="5445224"/>
          </a:xfrm>
        </p:spPr>
        <p:txBody>
          <a:bodyPr>
            <a:noAutofit/>
          </a:bodyPr>
          <a:lstStyle/>
          <a:p>
            <a:pPr marL="457200" indent="-457200" algn="l">
              <a:buFont typeface="Arial" pitchFamily="34" charset="0"/>
              <a:buChar char="•"/>
            </a:pPr>
            <a:r>
              <a:rPr lang="en-ZA" sz="2800" dirty="0" smtClean="0"/>
              <a:t>Definition</a:t>
            </a:r>
          </a:p>
          <a:p>
            <a:pPr marL="457200" indent="-457200" algn="l">
              <a:buFont typeface="Arial" pitchFamily="34" charset="0"/>
              <a:buChar char="•"/>
            </a:pPr>
            <a:r>
              <a:rPr lang="en-ZA" sz="2800" dirty="0" smtClean="0">
                <a:solidFill>
                  <a:schemeClr val="tx1"/>
                </a:solidFill>
              </a:rPr>
              <a:t>Introduction</a:t>
            </a:r>
          </a:p>
          <a:p>
            <a:pPr marL="457200" indent="-457200" algn="l">
              <a:buFont typeface="Arial" pitchFamily="34" charset="0"/>
              <a:buChar char="•"/>
            </a:pPr>
            <a:r>
              <a:rPr lang="en-ZA" sz="2800" dirty="0" smtClean="0">
                <a:solidFill>
                  <a:schemeClr val="tx1"/>
                </a:solidFill>
              </a:rPr>
              <a:t>PPH Risk-Factors</a:t>
            </a:r>
          </a:p>
          <a:p>
            <a:pPr marL="457200" indent="-457200" algn="l">
              <a:buFont typeface="Arial" pitchFamily="34" charset="0"/>
              <a:buChar char="•"/>
            </a:pPr>
            <a:r>
              <a:rPr lang="en-ZA" sz="2800" dirty="0" smtClean="0">
                <a:solidFill>
                  <a:schemeClr val="tx1"/>
                </a:solidFill>
              </a:rPr>
              <a:t>Causes of PPH</a:t>
            </a:r>
          </a:p>
          <a:p>
            <a:pPr marL="457200" indent="-457200">
              <a:buFont typeface="Arial" pitchFamily="34" charset="0"/>
              <a:buChar char="•"/>
            </a:pPr>
            <a:r>
              <a:rPr lang="en-ZA" sz="2800" dirty="0" smtClean="0">
                <a:solidFill>
                  <a:schemeClr val="tx1"/>
                </a:solidFill>
              </a:rPr>
              <a:t>PPH Diagnosis</a:t>
            </a:r>
          </a:p>
          <a:p>
            <a:pPr marL="457200" indent="-457200">
              <a:buFont typeface="Arial" pitchFamily="34" charset="0"/>
              <a:buChar char="•"/>
            </a:pPr>
            <a:r>
              <a:rPr lang="en-ZA" sz="2800" dirty="0" smtClean="0">
                <a:solidFill>
                  <a:schemeClr val="tx1"/>
                </a:solidFill>
              </a:rPr>
              <a:t>PPH Prevention</a:t>
            </a:r>
          </a:p>
          <a:p>
            <a:pPr marL="457200" indent="-457200" algn="l">
              <a:buFont typeface="Arial" pitchFamily="34" charset="0"/>
              <a:buChar char="•"/>
            </a:pPr>
            <a:r>
              <a:rPr lang="en-ZA" sz="2800" dirty="0" smtClean="0">
                <a:solidFill>
                  <a:schemeClr val="tx1"/>
                </a:solidFill>
              </a:rPr>
              <a:t>PPH Treatment</a:t>
            </a:r>
          </a:p>
          <a:p>
            <a:pPr marL="457200" indent="-457200" algn="l">
              <a:buFont typeface="Arial" pitchFamily="34" charset="0"/>
              <a:buChar char="•"/>
            </a:pPr>
            <a:r>
              <a:rPr lang="en-ZA" sz="2800" smtClean="0">
                <a:solidFill>
                  <a:schemeClr val="tx1"/>
                </a:solidFill>
              </a:rPr>
              <a:t>Conclusion</a:t>
            </a:r>
            <a:endParaRPr lang="en-ZA" sz="2800" dirty="0" smtClean="0">
              <a:solidFill>
                <a:schemeClr val="tx1"/>
              </a:solidFill>
            </a:endParaRPr>
          </a:p>
        </p:txBody>
      </p:sp>
    </p:spTree>
    <p:extLst>
      <p:ext uri="{BB962C8B-B14F-4D97-AF65-F5344CB8AC3E}">
        <p14:creationId xmlns:p14="http://schemas.microsoft.com/office/powerpoint/2010/main" val="1195720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52"/>
            <a:ext cx="7772400" cy="1080120"/>
          </a:xfrm>
        </p:spPr>
        <p:txBody>
          <a:bodyPr>
            <a:normAutofit/>
          </a:bodyPr>
          <a:lstStyle/>
          <a:p>
            <a:pPr algn="ctr"/>
            <a:r>
              <a:rPr lang="en-ZA" sz="4000" b="1" dirty="0" smtClean="0">
                <a:effectLst/>
              </a:rPr>
              <a:t>Definition</a:t>
            </a:r>
            <a:endParaRPr lang="en-ZA" sz="4000" b="1" dirty="0">
              <a:effectLst/>
            </a:endParaRPr>
          </a:p>
        </p:txBody>
      </p:sp>
      <p:sp>
        <p:nvSpPr>
          <p:cNvPr id="3" name="Subtitle 2"/>
          <p:cNvSpPr>
            <a:spLocks noGrp="1"/>
          </p:cNvSpPr>
          <p:nvPr>
            <p:ph type="subTitle" idx="1"/>
          </p:nvPr>
        </p:nvSpPr>
        <p:spPr>
          <a:xfrm>
            <a:off x="1214414" y="1412776"/>
            <a:ext cx="7572428" cy="5445224"/>
          </a:xfrm>
        </p:spPr>
        <p:txBody>
          <a:bodyPr>
            <a:noAutofit/>
          </a:bodyPr>
          <a:lstStyle/>
          <a:p>
            <a:pPr marL="457200" indent="-457200" algn="l"/>
            <a:endParaRPr lang="en-ZA" dirty="0" smtClean="0"/>
          </a:p>
          <a:p>
            <a:pPr marL="457200" indent="-457200" algn="l">
              <a:buFont typeface="Wingdings" pitchFamily="2" charset="2"/>
              <a:buChar char="Ø"/>
            </a:pPr>
            <a:r>
              <a:rPr lang="en-ZA" dirty="0" smtClean="0"/>
              <a:t> </a:t>
            </a:r>
            <a:r>
              <a:rPr lang="en-ZA" sz="3200" dirty="0" smtClean="0">
                <a:solidFill>
                  <a:schemeClr val="tx1"/>
                </a:solidFill>
              </a:rPr>
              <a:t>Bleeding more than </a:t>
            </a:r>
            <a:r>
              <a:rPr lang="en-ZA" sz="3200" b="1" dirty="0" smtClean="0">
                <a:solidFill>
                  <a:schemeClr val="tx1"/>
                </a:solidFill>
              </a:rPr>
              <a:t>500</a:t>
            </a:r>
            <a:r>
              <a:rPr lang="en-ZA" sz="3200" dirty="0" smtClean="0">
                <a:solidFill>
                  <a:schemeClr val="tx1"/>
                </a:solidFill>
              </a:rPr>
              <a:t>mls following vaginal delivery and </a:t>
            </a:r>
            <a:r>
              <a:rPr lang="en-ZA" sz="3200" b="1" dirty="0" smtClean="0">
                <a:solidFill>
                  <a:schemeClr val="tx1"/>
                </a:solidFill>
              </a:rPr>
              <a:t>1000</a:t>
            </a:r>
            <a:r>
              <a:rPr lang="en-ZA" sz="3200" dirty="0" smtClean="0">
                <a:solidFill>
                  <a:schemeClr val="tx1"/>
                </a:solidFill>
              </a:rPr>
              <a:t>mls following c/s.</a:t>
            </a:r>
          </a:p>
          <a:p>
            <a:pPr marL="457200" indent="-457200" algn="l">
              <a:buFont typeface="Wingdings" pitchFamily="2" charset="2"/>
              <a:buChar char="Ø"/>
            </a:pPr>
            <a:r>
              <a:rPr lang="en-ZA" sz="3200" dirty="0" smtClean="0">
                <a:solidFill>
                  <a:schemeClr val="tx1"/>
                </a:solidFill>
              </a:rPr>
              <a:t>Constant trickling of blood after delivery</a:t>
            </a:r>
          </a:p>
          <a:p>
            <a:pPr marL="457200" indent="-457200" algn="l">
              <a:buFont typeface="Wingdings" pitchFamily="2" charset="2"/>
              <a:buChar char="Ø"/>
            </a:pPr>
            <a:r>
              <a:rPr lang="en-ZA" sz="3200" dirty="0" smtClean="0">
                <a:solidFill>
                  <a:schemeClr val="tx1"/>
                </a:solidFill>
              </a:rPr>
              <a:t>Blood loss sufficient to cause hemodynamic instability.</a:t>
            </a:r>
          </a:p>
          <a:p>
            <a:pPr marL="457200" indent="-457200" algn="l">
              <a:buFont typeface="Wingdings" pitchFamily="2" charset="2"/>
              <a:buChar char="Ø"/>
            </a:pPr>
            <a:r>
              <a:rPr lang="en-ZA" sz="3200" dirty="0" smtClean="0">
                <a:solidFill>
                  <a:schemeClr val="tx1"/>
                </a:solidFill>
              </a:rPr>
              <a:t> It is unpredictable – be prepared!</a:t>
            </a:r>
            <a:endParaRPr lang="en-ZA" sz="3200" dirty="0">
              <a:solidFill>
                <a:schemeClr val="tx1"/>
              </a:solidFill>
            </a:endParaRPr>
          </a:p>
        </p:txBody>
      </p:sp>
    </p:spTree>
    <p:extLst>
      <p:ext uri="{BB962C8B-B14F-4D97-AF65-F5344CB8AC3E}">
        <p14:creationId xmlns:p14="http://schemas.microsoft.com/office/powerpoint/2010/main" val="1195720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shot 2022-05-31 212553.png"/>
          <p:cNvPicPr>
            <a:picLocks noGrp="1" noChangeAspect="1"/>
          </p:cNvPicPr>
          <p:nvPr>
            <p:ph idx="1"/>
          </p:nvPr>
        </p:nvPicPr>
        <p:blipFill>
          <a:blip r:embed="rId2"/>
          <a:stretch>
            <a:fillRect/>
          </a:stretch>
        </p:blipFill>
        <p:spPr>
          <a:xfrm>
            <a:off x="1571604" y="214290"/>
            <a:ext cx="6500858" cy="638047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52"/>
            <a:ext cx="7772400" cy="1080120"/>
          </a:xfrm>
        </p:spPr>
        <p:txBody>
          <a:bodyPr>
            <a:normAutofit/>
          </a:bodyPr>
          <a:lstStyle/>
          <a:p>
            <a:pPr algn="ctr"/>
            <a:r>
              <a:rPr lang="en-ZA" sz="4000" b="1" dirty="0" smtClean="0">
                <a:effectLst/>
              </a:rPr>
              <a:t>Introduction</a:t>
            </a:r>
            <a:endParaRPr lang="en-ZA" sz="4000" b="1" dirty="0">
              <a:effectLst/>
            </a:endParaRPr>
          </a:p>
        </p:txBody>
      </p:sp>
      <p:sp>
        <p:nvSpPr>
          <p:cNvPr id="3" name="Subtitle 2"/>
          <p:cNvSpPr>
            <a:spLocks noGrp="1"/>
          </p:cNvSpPr>
          <p:nvPr>
            <p:ph type="subTitle" idx="1"/>
          </p:nvPr>
        </p:nvSpPr>
        <p:spPr>
          <a:xfrm>
            <a:off x="1214414" y="1412776"/>
            <a:ext cx="7572428" cy="5445224"/>
          </a:xfrm>
        </p:spPr>
        <p:txBody>
          <a:bodyPr>
            <a:noAutofit/>
          </a:bodyPr>
          <a:lstStyle/>
          <a:p>
            <a:r>
              <a:rPr lang="en-US" dirty="0" smtClean="0"/>
              <a:t>Postpartum hemorrhage (PPH) is severe bleeding after giving birth. It's a serious and dangerous condition. PPH usually occurs within 24 hours of childbirth, but it can happen up to 12 weeks postpartum. When the bleeding is caught early and treated quickly, it leads to more successful outcomes.</a:t>
            </a:r>
          </a:p>
          <a:p>
            <a:r>
              <a:rPr lang="en-US" dirty="0" smtClean="0"/>
              <a:t>Postpartum hemorrhage is when the total blood loss is greater than 32 fluid ounces after delivery, regardless of whether it’s a vaginal delivery or a Cesarean section, or C-section, or when bleeding is severe enough to cause symptoms of too much blood loss or a significant change in heart rate or blood pressure.</a:t>
            </a:r>
            <a:endParaRPr lang="en-US" dirty="0"/>
          </a:p>
        </p:txBody>
      </p:sp>
    </p:spTree>
    <p:extLst>
      <p:ext uri="{BB962C8B-B14F-4D97-AF65-F5344CB8AC3E}">
        <p14:creationId xmlns:p14="http://schemas.microsoft.com/office/powerpoint/2010/main" val="119572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effectLst/>
                <a:latin typeface="+mn-lt"/>
              </a:rPr>
              <a:t>PPH Risk Factors</a:t>
            </a:r>
            <a:endParaRPr lang="en-US" b="1" dirty="0">
              <a:effectLst/>
              <a:latin typeface="+mn-lt"/>
            </a:endParaRPr>
          </a:p>
        </p:txBody>
      </p:sp>
      <p:sp>
        <p:nvSpPr>
          <p:cNvPr id="3" name="Content Placeholder 2"/>
          <p:cNvSpPr>
            <a:spLocks noGrp="1"/>
          </p:cNvSpPr>
          <p:nvPr>
            <p:ph idx="1"/>
          </p:nvPr>
        </p:nvSpPr>
        <p:spPr/>
        <p:txBody>
          <a:bodyPr>
            <a:noAutofit/>
          </a:bodyPr>
          <a:lstStyle/>
          <a:p>
            <a:pPr marL="457200" indent="-457200">
              <a:buFont typeface="Wingdings" pitchFamily="2" charset="2"/>
              <a:buChar char="Ø"/>
            </a:pPr>
            <a:r>
              <a:rPr lang="en-ZA" sz="2800" dirty="0" smtClean="0"/>
              <a:t>Preeclampsia.</a:t>
            </a:r>
          </a:p>
          <a:p>
            <a:pPr marL="457200" indent="-457200">
              <a:buFont typeface="Wingdings" pitchFamily="2" charset="2"/>
              <a:buChar char="Ø"/>
            </a:pPr>
            <a:r>
              <a:rPr lang="en-ZA" sz="2800" dirty="0" smtClean="0"/>
              <a:t> </a:t>
            </a:r>
            <a:r>
              <a:rPr lang="en-ZA" sz="2800" dirty="0" err="1" smtClean="0"/>
              <a:t>Nulliparity</a:t>
            </a:r>
            <a:r>
              <a:rPr lang="en-ZA" sz="2800" dirty="0" smtClean="0"/>
              <a:t>.</a:t>
            </a:r>
          </a:p>
          <a:p>
            <a:pPr marL="457200" indent="-457200">
              <a:buFont typeface="Wingdings" pitchFamily="2" charset="2"/>
              <a:buChar char="Ø"/>
            </a:pPr>
            <a:r>
              <a:rPr lang="en-ZA" sz="2800" dirty="0" smtClean="0"/>
              <a:t> Multiple gestation.</a:t>
            </a:r>
          </a:p>
          <a:p>
            <a:pPr marL="457200" indent="-457200">
              <a:buFont typeface="Wingdings" pitchFamily="2" charset="2"/>
              <a:buChar char="Ø"/>
            </a:pPr>
            <a:r>
              <a:rPr lang="en-ZA" sz="2800" dirty="0" smtClean="0"/>
              <a:t> Previous </a:t>
            </a:r>
            <a:r>
              <a:rPr lang="en-ZA" sz="2800" dirty="0" err="1" smtClean="0"/>
              <a:t>Cesarian</a:t>
            </a:r>
            <a:r>
              <a:rPr lang="en-ZA" sz="2800" dirty="0" smtClean="0"/>
              <a:t> section</a:t>
            </a:r>
          </a:p>
          <a:p>
            <a:pPr marL="457200" indent="-457200">
              <a:buFont typeface="Wingdings" pitchFamily="2" charset="2"/>
              <a:buChar char="Ø"/>
            </a:pPr>
            <a:r>
              <a:rPr lang="en-ZA" sz="2800" dirty="0" smtClean="0"/>
              <a:t> Prolonged third stage (&gt;30min)</a:t>
            </a:r>
          </a:p>
          <a:p>
            <a:pPr marL="457200" indent="-457200">
              <a:buFont typeface="Wingdings" pitchFamily="2" charset="2"/>
              <a:buChar char="Ø"/>
            </a:pPr>
            <a:r>
              <a:rPr lang="en-ZA" sz="2800" dirty="0" smtClean="0"/>
              <a:t> Assisted delivery.</a:t>
            </a:r>
          </a:p>
          <a:p>
            <a:pPr marL="457200" indent="-457200">
              <a:buFont typeface="Wingdings" pitchFamily="2" charset="2"/>
              <a:buChar char="Ø"/>
            </a:pPr>
            <a:r>
              <a:rPr lang="en-ZA" sz="2800" dirty="0" smtClean="0"/>
              <a:t> Grand </a:t>
            </a:r>
            <a:r>
              <a:rPr lang="en-ZA" sz="2800" dirty="0" err="1" smtClean="0"/>
              <a:t>multiparity</a:t>
            </a:r>
            <a:r>
              <a:rPr lang="en-ZA" sz="2800" dirty="0" smtClean="0"/>
              <a:t>.</a:t>
            </a:r>
          </a:p>
          <a:p>
            <a:pPr marL="457200" indent="-457200">
              <a:buFont typeface="Wingdings" pitchFamily="2" charset="2"/>
              <a:buChar char="Ø"/>
            </a:pPr>
            <a:r>
              <a:rPr lang="en-ZA" sz="2800" dirty="0" smtClean="0"/>
              <a:t> Placenta </a:t>
            </a:r>
            <a:r>
              <a:rPr lang="en-ZA" sz="2800" dirty="0" err="1" smtClean="0"/>
              <a:t>prevea</a:t>
            </a:r>
            <a:r>
              <a:rPr lang="en-ZA" sz="2800" dirty="0" smtClean="0"/>
              <a:t>.	</a:t>
            </a:r>
          </a:p>
          <a:p>
            <a:pPr marL="457200" indent="-457200">
              <a:buFont typeface="Wingdings" pitchFamily="2" charset="2"/>
              <a:buChar char="Ø"/>
            </a:pPr>
            <a:r>
              <a:rPr lang="en-ZA" sz="2800" dirty="0" smtClean="0"/>
              <a:t> </a:t>
            </a:r>
            <a:r>
              <a:rPr lang="en-ZA" sz="2800" dirty="0" err="1" smtClean="0"/>
              <a:t>Polyhydramnious</a:t>
            </a:r>
            <a:r>
              <a:rPr lang="en-ZA" sz="2800" dirty="0" smtClean="0"/>
              <a:t>.	</a:t>
            </a:r>
          </a:p>
          <a:p>
            <a:pPr marL="457200" indent="-457200">
              <a:buFont typeface="Wingdings" pitchFamily="2" charset="2"/>
              <a:buChar char="Ø"/>
            </a:pPr>
            <a:r>
              <a:rPr lang="en-ZA" sz="2800" dirty="0" smtClean="0"/>
              <a:t>Episiotomy.</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60649"/>
            <a:ext cx="7772400" cy="1008112"/>
          </a:xfrm>
        </p:spPr>
        <p:txBody>
          <a:bodyPr>
            <a:normAutofit/>
          </a:bodyPr>
          <a:lstStyle/>
          <a:p>
            <a:pPr algn="ctr"/>
            <a:r>
              <a:rPr lang="en-ZA" b="1" dirty="0" smtClean="0">
                <a:effectLst/>
              </a:rPr>
              <a:t>Causes Of PPH</a:t>
            </a:r>
            <a:endParaRPr lang="en-ZA" b="1" dirty="0">
              <a:effectLst/>
            </a:endParaRPr>
          </a:p>
        </p:txBody>
      </p:sp>
      <p:sp>
        <p:nvSpPr>
          <p:cNvPr id="3" name="Subtitle 2"/>
          <p:cNvSpPr>
            <a:spLocks noGrp="1"/>
          </p:cNvSpPr>
          <p:nvPr>
            <p:ph type="subTitle" idx="1"/>
          </p:nvPr>
        </p:nvSpPr>
        <p:spPr>
          <a:xfrm>
            <a:off x="1357290" y="1643050"/>
            <a:ext cx="8568952" cy="4824536"/>
          </a:xfrm>
        </p:spPr>
        <p:txBody>
          <a:bodyPr>
            <a:normAutofit/>
          </a:bodyPr>
          <a:lstStyle/>
          <a:p>
            <a:pPr algn="just"/>
            <a:r>
              <a:rPr lang="en-ZA" sz="3600" dirty="0" smtClean="0">
                <a:solidFill>
                  <a:schemeClr val="tx1"/>
                </a:solidFill>
              </a:rPr>
              <a:t>Commonly known as 4Ts</a:t>
            </a:r>
          </a:p>
          <a:p>
            <a:pPr algn="just"/>
            <a:r>
              <a:rPr lang="en-ZA" sz="3600" dirty="0" smtClean="0">
                <a:solidFill>
                  <a:schemeClr val="tx1"/>
                </a:solidFill>
              </a:rPr>
              <a:t>Arranged according to frequency</a:t>
            </a:r>
          </a:p>
          <a:p>
            <a:pPr marL="457200" indent="-457200" algn="just">
              <a:buFont typeface="Wingdings" pitchFamily="2" charset="2"/>
              <a:buChar char="Ø"/>
            </a:pPr>
            <a:r>
              <a:rPr lang="en-ZA" sz="3600" dirty="0" smtClean="0">
                <a:solidFill>
                  <a:schemeClr val="tx1"/>
                </a:solidFill>
              </a:rPr>
              <a:t> Tone (70%)</a:t>
            </a:r>
          </a:p>
          <a:p>
            <a:pPr marL="457200" indent="-457200" algn="just">
              <a:buFont typeface="Wingdings" pitchFamily="2" charset="2"/>
              <a:buChar char="Ø"/>
            </a:pPr>
            <a:r>
              <a:rPr lang="en-ZA" sz="3600" dirty="0" smtClean="0">
                <a:solidFill>
                  <a:schemeClr val="tx1"/>
                </a:solidFill>
              </a:rPr>
              <a:t>Trauma (20%)</a:t>
            </a:r>
          </a:p>
          <a:p>
            <a:pPr marL="457200" indent="-457200" algn="just">
              <a:buFont typeface="Wingdings" pitchFamily="2" charset="2"/>
              <a:buChar char="Ø"/>
            </a:pPr>
            <a:r>
              <a:rPr lang="en-ZA" sz="3600" dirty="0" smtClean="0">
                <a:solidFill>
                  <a:schemeClr val="tx1"/>
                </a:solidFill>
              </a:rPr>
              <a:t>Tissue (9%)</a:t>
            </a:r>
          </a:p>
          <a:p>
            <a:pPr marL="457200" indent="-457200" algn="just">
              <a:buFont typeface="Wingdings" pitchFamily="2" charset="2"/>
              <a:buChar char="Ø"/>
            </a:pPr>
            <a:r>
              <a:rPr lang="en-ZA" sz="3600" dirty="0" smtClean="0">
                <a:solidFill>
                  <a:schemeClr val="tx1"/>
                </a:solidFill>
              </a:rPr>
              <a:t>Thrombin (1%)</a:t>
            </a:r>
          </a:p>
          <a:p>
            <a:pPr algn="just"/>
            <a:endParaRPr lang="en-ZA" dirty="0"/>
          </a:p>
        </p:txBody>
      </p:sp>
    </p:spTree>
    <p:extLst>
      <p:ext uri="{BB962C8B-B14F-4D97-AF65-F5344CB8AC3E}">
        <p14:creationId xmlns:p14="http://schemas.microsoft.com/office/powerpoint/2010/main" val="3274467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42852"/>
            <a:ext cx="8712968" cy="1152127"/>
          </a:xfrm>
        </p:spPr>
        <p:txBody>
          <a:bodyPr>
            <a:normAutofit/>
          </a:bodyPr>
          <a:lstStyle/>
          <a:p>
            <a:pPr algn="ctr"/>
            <a:r>
              <a:rPr lang="en-ZA" b="1" dirty="0" smtClean="0">
                <a:effectLst/>
                <a:latin typeface="+mn-lt"/>
              </a:rPr>
              <a:t>PPH Diagnosis</a:t>
            </a:r>
            <a:endParaRPr lang="en-ZA" b="1" dirty="0">
              <a:effectLst/>
              <a:latin typeface="+mn-lt"/>
            </a:endParaRPr>
          </a:p>
        </p:txBody>
      </p:sp>
      <p:sp>
        <p:nvSpPr>
          <p:cNvPr id="3" name="Subtitle 2"/>
          <p:cNvSpPr>
            <a:spLocks noGrp="1"/>
          </p:cNvSpPr>
          <p:nvPr>
            <p:ph type="subTitle" idx="1"/>
          </p:nvPr>
        </p:nvSpPr>
        <p:spPr>
          <a:xfrm>
            <a:off x="1285852" y="1556792"/>
            <a:ext cx="7500990" cy="5301208"/>
          </a:xfrm>
        </p:spPr>
        <p:txBody>
          <a:bodyPr>
            <a:noAutofit/>
          </a:bodyPr>
          <a:lstStyle/>
          <a:p>
            <a:pPr>
              <a:buFont typeface="Arial" pitchFamily="34" charset="0"/>
              <a:buChar char="•"/>
            </a:pPr>
            <a:r>
              <a:rPr lang="en-US" sz="3200" dirty="0" smtClean="0"/>
              <a:t>Continual monitoring of your pulse rate and blood pressure to detect problems.</a:t>
            </a:r>
          </a:p>
          <a:p>
            <a:pPr>
              <a:buFont typeface="Arial" pitchFamily="34" charset="0"/>
              <a:buChar char="•"/>
            </a:pPr>
            <a:r>
              <a:rPr lang="en-US" sz="3200" dirty="0" smtClean="0"/>
              <a:t>Blood tests to measure red blood cells (</a:t>
            </a:r>
            <a:r>
              <a:rPr lang="en-US" sz="3200" dirty="0" err="1" smtClean="0"/>
              <a:t>hematocrit</a:t>
            </a:r>
            <a:r>
              <a:rPr lang="en-US" sz="3200" dirty="0" smtClean="0"/>
              <a:t>) and clotting factors.</a:t>
            </a:r>
          </a:p>
          <a:p>
            <a:pPr>
              <a:buFont typeface="Arial" pitchFamily="34" charset="0"/>
              <a:buChar char="•"/>
            </a:pPr>
            <a:r>
              <a:rPr lang="en-US" sz="3200" dirty="0" smtClean="0"/>
              <a:t>Ultrasound to get a detailed image of your uterus and other organs.</a:t>
            </a:r>
          </a:p>
        </p:txBody>
      </p:sp>
    </p:spTree>
    <p:extLst>
      <p:ext uri="{BB962C8B-B14F-4D97-AF65-F5344CB8AC3E}">
        <p14:creationId xmlns:p14="http://schemas.microsoft.com/office/powerpoint/2010/main" val="3062447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9"/>
            <a:ext cx="8712968" cy="1152127"/>
          </a:xfrm>
        </p:spPr>
        <p:txBody>
          <a:bodyPr>
            <a:normAutofit/>
          </a:bodyPr>
          <a:lstStyle/>
          <a:p>
            <a:pPr algn="ctr"/>
            <a:r>
              <a:rPr lang="en-ZA" b="1" dirty="0" smtClean="0">
                <a:effectLst/>
                <a:latin typeface="+mn-lt"/>
              </a:rPr>
              <a:t>PPH Prevention</a:t>
            </a:r>
            <a:endParaRPr lang="en-ZA" b="1" dirty="0">
              <a:effectLst/>
              <a:latin typeface="+mn-lt"/>
            </a:endParaRPr>
          </a:p>
        </p:txBody>
      </p:sp>
      <p:sp>
        <p:nvSpPr>
          <p:cNvPr id="3" name="Subtitle 2"/>
          <p:cNvSpPr>
            <a:spLocks noGrp="1"/>
          </p:cNvSpPr>
          <p:nvPr>
            <p:ph type="subTitle" idx="1"/>
          </p:nvPr>
        </p:nvSpPr>
        <p:spPr>
          <a:xfrm>
            <a:off x="1214414" y="1785926"/>
            <a:ext cx="7500990" cy="5301208"/>
          </a:xfrm>
        </p:spPr>
        <p:txBody>
          <a:bodyPr>
            <a:noAutofit/>
          </a:bodyPr>
          <a:lstStyle/>
          <a:p>
            <a:pPr marL="457200" indent="-457200" algn="l">
              <a:buFont typeface="Wingdings" pitchFamily="2" charset="2"/>
              <a:buChar char="Ø"/>
            </a:pPr>
            <a:r>
              <a:rPr lang="en-ZA" sz="2800" dirty="0" smtClean="0"/>
              <a:t> </a:t>
            </a:r>
            <a:r>
              <a:rPr lang="en-ZA" sz="2800" dirty="0" smtClean="0">
                <a:solidFill>
                  <a:schemeClr val="tx1"/>
                </a:solidFill>
              </a:rPr>
              <a:t>Treat anaemia during prenatal care.</a:t>
            </a:r>
          </a:p>
          <a:p>
            <a:pPr marL="457200" indent="-457200" algn="l">
              <a:buFont typeface="Wingdings" pitchFamily="2" charset="2"/>
              <a:buChar char="Ø"/>
            </a:pPr>
            <a:r>
              <a:rPr lang="en-ZA" sz="2800" dirty="0" smtClean="0">
                <a:solidFill>
                  <a:schemeClr val="tx1"/>
                </a:solidFill>
              </a:rPr>
              <a:t> Avoid routine episiotomy</a:t>
            </a:r>
          </a:p>
          <a:p>
            <a:pPr marL="457200" indent="-457200" algn="l">
              <a:buFont typeface="Wingdings" pitchFamily="2" charset="2"/>
              <a:buChar char="Ø"/>
            </a:pPr>
            <a:r>
              <a:rPr lang="en-ZA" sz="2800" dirty="0" smtClean="0">
                <a:solidFill>
                  <a:schemeClr val="tx1"/>
                </a:solidFill>
              </a:rPr>
              <a:t> Actively manage third stage of labour</a:t>
            </a:r>
          </a:p>
          <a:p>
            <a:pPr marL="457200" indent="-457200" algn="l">
              <a:buFont typeface="Wingdings" pitchFamily="2" charset="2"/>
              <a:buChar char="Ø"/>
            </a:pPr>
            <a:r>
              <a:rPr lang="en-ZA" sz="2800" dirty="0" smtClean="0">
                <a:solidFill>
                  <a:schemeClr val="tx1"/>
                </a:solidFill>
              </a:rPr>
              <a:t> Re-examine after completing delivery paperwork.</a:t>
            </a:r>
          </a:p>
          <a:p>
            <a:pPr marL="457200" indent="-457200" algn="l">
              <a:buFont typeface="Wingdings" pitchFamily="2" charset="2"/>
              <a:buChar char="Ø"/>
            </a:pPr>
            <a:r>
              <a:rPr lang="en-ZA" sz="2800" dirty="0" smtClean="0">
                <a:solidFill>
                  <a:schemeClr val="tx1"/>
                </a:solidFill>
              </a:rPr>
              <a:t>Give Misoprostol 600 mcg </a:t>
            </a:r>
            <a:r>
              <a:rPr lang="en-ZA" sz="2800" dirty="0" err="1" smtClean="0">
                <a:solidFill>
                  <a:schemeClr val="tx1"/>
                </a:solidFill>
              </a:rPr>
              <a:t>po</a:t>
            </a:r>
            <a:r>
              <a:rPr lang="en-ZA" sz="2800" dirty="0" smtClean="0">
                <a:solidFill>
                  <a:schemeClr val="tx1"/>
                </a:solidFill>
              </a:rPr>
              <a:t> to every woman with risk factor of PPH after </a:t>
            </a:r>
            <a:r>
              <a:rPr lang="en-ZA" sz="2800" dirty="0">
                <a:solidFill>
                  <a:schemeClr val="tx1"/>
                </a:solidFill>
              </a:rPr>
              <a:t>the active management of third stage of </a:t>
            </a:r>
            <a:r>
              <a:rPr lang="en-ZA" sz="2800" dirty="0" smtClean="0">
                <a:solidFill>
                  <a:schemeClr val="tx1"/>
                </a:solidFill>
              </a:rPr>
              <a:t>labour</a:t>
            </a:r>
          </a:p>
        </p:txBody>
      </p:sp>
    </p:spTree>
    <p:extLst>
      <p:ext uri="{BB962C8B-B14F-4D97-AF65-F5344CB8AC3E}">
        <p14:creationId xmlns:p14="http://schemas.microsoft.com/office/powerpoint/2010/main" val="3062447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
      <a:majorFont>
        <a:latin typeface="Times New Roman"/>
        <a:ea typeface=""/>
        <a:cs typeface=""/>
      </a:majorFont>
      <a:minorFont>
        <a:latin typeface="Times New Roman"/>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1943</TotalTime>
  <Words>450</Words>
  <Application>Microsoft Office PowerPoint</Application>
  <PresentationFormat>On-screen Show (4:3)</PresentationFormat>
  <Paragraphs>74</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PowerPoint Presentation</vt:lpstr>
      <vt:lpstr>Table Contents</vt:lpstr>
      <vt:lpstr>Definition</vt:lpstr>
      <vt:lpstr>PowerPoint Presentation</vt:lpstr>
      <vt:lpstr>Introduction</vt:lpstr>
      <vt:lpstr>PPH Risk Factors</vt:lpstr>
      <vt:lpstr>Causes Of PPH</vt:lpstr>
      <vt:lpstr>PPH Diagnosis</vt:lpstr>
      <vt:lpstr>PPH Prevention</vt:lpstr>
      <vt:lpstr>PPH Treatment</vt:lpstr>
      <vt:lpstr>PowerPoint Presentation</vt:lpstr>
      <vt:lpstr>Conclusion</vt:lpstr>
      <vt:lpstr>References</vt:lpstr>
      <vt:lpstr>Thanks To  StudyMafia.org</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POSTPARTUM HEMORRHAGE (PPH)</dc:title>
  <dc:creator>ismail - [2010]</dc:creator>
  <cp:lastModifiedBy>CRP</cp:lastModifiedBy>
  <cp:revision>67</cp:revision>
  <dcterms:created xsi:type="dcterms:W3CDTF">2012-04-20T20:58:14Z</dcterms:created>
  <dcterms:modified xsi:type="dcterms:W3CDTF">2022-10-20T09:05:16Z</dcterms:modified>
</cp:coreProperties>
</file>